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mov" ContentType="video/quicktime"/>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12"/>
  </p:notesMasterIdLst>
  <p:sldIdLst>
    <p:sldId id="1249" r:id="rId2"/>
    <p:sldId id="1247" r:id="rId3"/>
    <p:sldId id="1251" r:id="rId4"/>
    <p:sldId id="1248" r:id="rId5"/>
    <p:sldId id="259" r:id="rId6"/>
    <p:sldId id="261" r:id="rId7"/>
    <p:sldId id="265" r:id="rId8"/>
    <p:sldId id="258" r:id="rId9"/>
    <p:sldId id="1257" r:id="rId10"/>
    <p:sldId id="991" r:id="rId11"/>
    <p:sldId id="257" r:id="rId12"/>
    <p:sldId id="1254" r:id="rId13"/>
    <p:sldId id="275" r:id="rId14"/>
    <p:sldId id="990" r:id="rId15"/>
    <p:sldId id="986" r:id="rId16"/>
    <p:sldId id="356" r:id="rId17"/>
    <p:sldId id="513" r:id="rId18"/>
    <p:sldId id="276" r:id="rId19"/>
    <p:sldId id="1062" r:id="rId20"/>
    <p:sldId id="1250" r:id="rId21"/>
    <p:sldId id="293" r:id="rId22"/>
    <p:sldId id="1094" r:id="rId23"/>
    <p:sldId id="353" r:id="rId24"/>
    <p:sldId id="332" r:id="rId25"/>
    <p:sldId id="331" r:id="rId26"/>
    <p:sldId id="1063" r:id="rId27"/>
    <p:sldId id="1159" r:id="rId28"/>
    <p:sldId id="338" r:id="rId29"/>
    <p:sldId id="336" r:id="rId30"/>
    <p:sldId id="341" r:id="rId31"/>
    <p:sldId id="1160" r:id="rId32"/>
    <p:sldId id="344" r:id="rId33"/>
    <p:sldId id="347" r:id="rId34"/>
    <p:sldId id="345" r:id="rId35"/>
    <p:sldId id="348" r:id="rId36"/>
    <p:sldId id="349" r:id="rId37"/>
    <p:sldId id="351" r:id="rId38"/>
    <p:sldId id="1157" r:id="rId39"/>
    <p:sldId id="1161" r:id="rId40"/>
    <p:sldId id="1158" r:id="rId41"/>
    <p:sldId id="352" r:id="rId42"/>
    <p:sldId id="297" r:id="rId43"/>
    <p:sldId id="307" r:id="rId44"/>
    <p:sldId id="291" r:id="rId45"/>
    <p:sldId id="1015" r:id="rId46"/>
    <p:sldId id="1006" r:id="rId47"/>
    <p:sldId id="1007" r:id="rId48"/>
    <p:sldId id="1000" r:id="rId49"/>
    <p:sldId id="999" r:id="rId50"/>
    <p:sldId id="1008" r:id="rId51"/>
    <p:sldId id="1009" r:id="rId52"/>
    <p:sldId id="1256" r:id="rId53"/>
    <p:sldId id="1010" r:id="rId54"/>
    <p:sldId id="1011" r:id="rId55"/>
    <p:sldId id="1012" r:id="rId56"/>
    <p:sldId id="1014" r:id="rId57"/>
    <p:sldId id="1002" r:id="rId58"/>
    <p:sldId id="266" r:id="rId59"/>
    <p:sldId id="278" r:id="rId60"/>
    <p:sldId id="277" r:id="rId61"/>
    <p:sldId id="279" r:id="rId62"/>
    <p:sldId id="280" r:id="rId63"/>
    <p:sldId id="281" r:id="rId64"/>
    <p:sldId id="1163" r:id="rId65"/>
    <p:sldId id="282" r:id="rId66"/>
    <p:sldId id="283" r:id="rId67"/>
    <p:sldId id="284" r:id="rId68"/>
    <p:sldId id="285" r:id="rId69"/>
    <p:sldId id="1061" r:id="rId70"/>
    <p:sldId id="1001" r:id="rId71"/>
    <p:sldId id="1055" r:id="rId72"/>
    <p:sldId id="1056" r:id="rId73"/>
    <p:sldId id="1057" r:id="rId74"/>
    <p:sldId id="1058" r:id="rId75"/>
    <p:sldId id="1059" r:id="rId76"/>
    <p:sldId id="1245" r:id="rId77"/>
    <p:sldId id="1043" r:id="rId78"/>
    <p:sldId id="1017" r:id="rId79"/>
    <p:sldId id="1036" r:id="rId80"/>
    <p:sldId id="1018" r:id="rId81"/>
    <p:sldId id="1019" r:id="rId82"/>
    <p:sldId id="1033" r:id="rId83"/>
    <p:sldId id="1037" r:id="rId84"/>
    <p:sldId id="1038" r:id="rId85"/>
    <p:sldId id="1040" r:id="rId86"/>
    <p:sldId id="1022" r:id="rId87"/>
    <p:sldId id="1041" r:id="rId88"/>
    <p:sldId id="1024" r:id="rId89"/>
    <p:sldId id="1060" r:id="rId90"/>
    <p:sldId id="997" r:id="rId91"/>
    <p:sldId id="998" r:id="rId92"/>
    <p:sldId id="995" r:id="rId93"/>
    <p:sldId id="1162" r:id="rId94"/>
    <p:sldId id="1244" r:id="rId95"/>
    <p:sldId id="1045" r:id="rId96"/>
    <p:sldId id="1046" r:id="rId97"/>
    <p:sldId id="1047" r:id="rId98"/>
    <p:sldId id="1004" r:id="rId99"/>
    <p:sldId id="269" r:id="rId100"/>
    <p:sldId id="270" r:id="rId101"/>
    <p:sldId id="984" r:id="rId102"/>
    <p:sldId id="271" r:id="rId103"/>
    <p:sldId id="992" r:id="rId104"/>
    <p:sldId id="272" r:id="rId105"/>
    <p:sldId id="357" r:id="rId106"/>
    <p:sldId id="273" r:id="rId107"/>
    <p:sldId id="958" r:id="rId108"/>
    <p:sldId id="359" r:id="rId109"/>
    <p:sldId id="994" r:id="rId110"/>
    <p:sldId id="1246" r:id="rId1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A4DC5EF-F422-4A4A-AE2D-E811906D492D}">
          <p14:sldIdLst>
            <p14:sldId id="1249"/>
            <p14:sldId id="1247"/>
            <p14:sldId id="1251"/>
            <p14:sldId id="1248"/>
            <p14:sldId id="259"/>
            <p14:sldId id="261"/>
            <p14:sldId id="265"/>
            <p14:sldId id="258"/>
            <p14:sldId id="1257"/>
            <p14:sldId id="991"/>
            <p14:sldId id="257"/>
            <p14:sldId id="1254"/>
            <p14:sldId id="275"/>
            <p14:sldId id="990"/>
            <p14:sldId id="986"/>
            <p14:sldId id="356"/>
            <p14:sldId id="513"/>
            <p14:sldId id="276"/>
            <p14:sldId id="1062"/>
            <p14:sldId id="1250"/>
            <p14:sldId id="293"/>
            <p14:sldId id="1094"/>
            <p14:sldId id="353"/>
            <p14:sldId id="332"/>
            <p14:sldId id="331"/>
            <p14:sldId id="1063"/>
            <p14:sldId id="1159"/>
            <p14:sldId id="338"/>
            <p14:sldId id="336"/>
            <p14:sldId id="341"/>
            <p14:sldId id="1160"/>
            <p14:sldId id="344"/>
            <p14:sldId id="347"/>
            <p14:sldId id="345"/>
            <p14:sldId id="348"/>
            <p14:sldId id="349"/>
            <p14:sldId id="351"/>
            <p14:sldId id="1157"/>
            <p14:sldId id="1161"/>
            <p14:sldId id="1158"/>
            <p14:sldId id="352"/>
            <p14:sldId id="297"/>
            <p14:sldId id="307"/>
            <p14:sldId id="291"/>
            <p14:sldId id="1015"/>
            <p14:sldId id="1006"/>
            <p14:sldId id="1007"/>
            <p14:sldId id="1000"/>
            <p14:sldId id="999"/>
            <p14:sldId id="1008"/>
            <p14:sldId id="1009"/>
            <p14:sldId id="1256"/>
            <p14:sldId id="1010"/>
            <p14:sldId id="1011"/>
            <p14:sldId id="1012"/>
            <p14:sldId id="1014"/>
            <p14:sldId id="1002"/>
            <p14:sldId id="266"/>
            <p14:sldId id="278"/>
            <p14:sldId id="277"/>
            <p14:sldId id="279"/>
            <p14:sldId id="280"/>
            <p14:sldId id="281"/>
            <p14:sldId id="1163"/>
            <p14:sldId id="282"/>
            <p14:sldId id="283"/>
            <p14:sldId id="284"/>
            <p14:sldId id="285"/>
            <p14:sldId id="1061"/>
            <p14:sldId id="1001"/>
            <p14:sldId id="1055"/>
            <p14:sldId id="1056"/>
            <p14:sldId id="1057"/>
            <p14:sldId id="1058"/>
            <p14:sldId id="1059"/>
            <p14:sldId id="1245"/>
            <p14:sldId id="1043"/>
            <p14:sldId id="1017"/>
            <p14:sldId id="1036"/>
            <p14:sldId id="1018"/>
            <p14:sldId id="1019"/>
            <p14:sldId id="1033"/>
            <p14:sldId id="1037"/>
            <p14:sldId id="1038"/>
            <p14:sldId id="1040"/>
            <p14:sldId id="1022"/>
            <p14:sldId id="1041"/>
            <p14:sldId id="1024"/>
            <p14:sldId id="1060"/>
            <p14:sldId id="997"/>
            <p14:sldId id="998"/>
            <p14:sldId id="995"/>
            <p14:sldId id="1162"/>
            <p14:sldId id="1244"/>
            <p14:sldId id="1045"/>
            <p14:sldId id="1046"/>
            <p14:sldId id="1047"/>
            <p14:sldId id="1004"/>
            <p14:sldId id="269"/>
            <p14:sldId id="270"/>
            <p14:sldId id="984"/>
            <p14:sldId id="271"/>
            <p14:sldId id="992"/>
            <p14:sldId id="272"/>
            <p14:sldId id="357"/>
            <p14:sldId id="273"/>
            <p14:sldId id="958"/>
            <p14:sldId id="359"/>
            <p14:sldId id="994"/>
            <p14:sldId id="12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307E"/>
    <a:srgbClr val="B962FF"/>
    <a:srgbClr val="FDCB0B"/>
    <a:srgbClr val="FFD700"/>
    <a:srgbClr val="F9BC12"/>
    <a:srgbClr val="FFD801"/>
    <a:srgbClr val="EFB914"/>
    <a:srgbClr val="F5BD15"/>
    <a:srgbClr val="F8BF15"/>
    <a:srgbClr val="FEC6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52"/>
    <p:restoredTop sz="86677" autoAdjust="0"/>
  </p:normalViewPr>
  <p:slideViewPr>
    <p:cSldViewPr snapToGrid="0" snapToObjects="1">
      <p:cViewPr varScale="1">
        <p:scale>
          <a:sx n="84" d="100"/>
          <a:sy n="84" d="100"/>
        </p:scale>
        <p:origin x="216" y="416"/>
      </p:cViewPr>
      <p:guideLst/>
    </p:cSldViewPr>
  </p:slideViewPr>
  <p:outlineViewPr>
    <p:cViewPr>
      <p:scale>
        <a:sx n="33" d="100"/>
        <a:sy n="33" d="100"/>
      </p:scale>
      <p:origin x="0" y="-2640"/>
    </p:cViewPr>
  </p:outlineViewPr>
  <p:notesTextViewPr>
    <p:cViewPr>
      <p:scale>
        <a:sx n="145" d="100"/>
        <a:sy n="145" d="100"/>
      </p:scale>
      <p:origin x="0" y="0"/>
    </p:cViewPr>
  </p:notesTextViewPr>
  <p:sorterViewPr>
    <p:cViewPr>
      <p:scale>
        <a:sx n="173" d="100"/>
        <a:sy n="17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t>2021/3/4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t>‹#›</a:t>
            </a:fld>
            <a:endParaRPr kumimoji="1" lang="zh-CN" altLang="en-US"/>
          </a:p>
        </p:txBody>
      </p:sp>
    </p:spTree>
    <p:extLst>
      <p:ext uri="{BB962C8B-B14F-4D97-AF65-F5344CB8AC3E}">
        <p14:creationId xmlns:p14="http://schemas.microsoft.com/office/powerpoint/2010/main" val="395602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zh.wikipedia.org/wiki/%E5%8A%A0%E5%B7%9E%E5%A4%A7%E5%AD%A6%E6%B4%9B%E6%9D%89%E7%9F%B6%E5%88%86%E6%A0%A1"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zh.wikipedia.org/wiki/%E7%8A%B9%E4%BB%96%E5%A4%A7%E5%AD%A6" TargetMode="External"/><Relationship Id="rId5" Type="http://schemas.openxmlformats.org/officeDocument/2006/relationships/hyperlink" Target="https://zh.wikipedia.org/wiki/%E5%8A%A0%E5%B7%9E%E5%A4%A7%E5%AD%A6" TargetMode="External"/><Relationship Id="rId4" Type="http://schemas.openxmlformats.org/officeDocument/2006/relationships/hyperlink" Target="https://zh.wikipedia.org/w/index.php?title=%E6%96%AF%E5%9D%A6%E7%A6%8F%E7%A0%94%E7%A9%B6%E9%99%A2&amp;action=edit&amp;redlink=1"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0</a:t>
            </a:fld>
            <a:endParaRPr kumimoji="1" lang="zh-CN" altLang="en-US"/>
          </a:p>
        </p:txBody>
      </p:sp>
    </p:spTree>
    <p:extLst>
      <p:ext uri="{BB962C8B-B14F-4D97-AF65-F5344CB8AC3E}">
        <p14:creationId xmlns:p14="http://schemas.microsoft.com/office/powerpoint/2010/main" val="3958727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dirty="0"/>
              <a:t>开场：</a:t>
            </a:r>
            <a:r>
              <a:rPr lang="zh-CN" altLang="en-US" sz="1400" dirty="0"/>
              <a:t>我们生活在互联网时代！</a:t>
            </a:r>
            <a:endParaRPr kumimoji="1" lang="zh-CN" altLang="en-US" sz="1400" dirty="0"/>
          </a:p>
          <a:p>
            <a:r>
              <a:rPr kumimoji="1" lang="en-US" altLang="zh-CN" sz="1400" dirty="0"/>
              <a:t>http://www.81.cn/</a:t>
            </a:r>
            <a:r>
              <a:rPr kumimoji="1" lang="en-US" altLang="zh-CN" sz="1400" dirty="0" err="1"/>
              <a:t>jmywyl</a:t>
            </a:r>
            <a:r>
              <a:rPr kumimoji="1" lang="en-US" altLang="zh-CN" sz="1400" dirty="0"/>
              <a:t>/2020-04/22/content_9798456.htm</a:t>
            </a:r>
          </a:p>
          <a:p>
            <a:r>
              <a:rPr kumimoji="1" lang="zh-CN" altLang="en-US" sz="1400" dirty="0"/>
              <a:t>你有没有想过如果一天没有互联网，你的生活会怎样？比如手机似乎已经成了我们的身体的一部分。</a:t>
            </a:r>
            <a:endParaRPr kumimoji="1" lang="en-US" altLang="zh-CN" sz="1400" dirty="0"/>
          </a:p>
          <a:p>
            <a:r>
              <a:rPr kumimoji="1" lang="zh-CN" altLang="en-US" sz="1400" dirty="0"/>
              <a:t>移动互联网发达的今天，手机不仅用于娱乐，看春晚、在线游戏，也成了消费工具，手机网购、支付，网络几乎渗透到我们生活的方方面面。</a:t>
            </a:r>
            <a:endParaRPr kumimoji="1" lang="en-US" altLang="zh-CN" sz="1400" dirty="0"/>
          </a:p>
          <a:p>
            <a:r>
              <a:rPr kumimoji="1" lang="zh-CN" altLang="en-US" sz="1400" dirty="0"/>
              <a:t>比如说直播，同学们想到的恐怕不是传统电视直播，而是游戏直播或者直播带货了。</a:t>
            </a:r>
            <a:endParaRPr kumimoji="1" lang="en-US" altLang="zh-CN" sz="1400" dirty="0"/>
          </a:p>
          <a:p>
            <a:r>
              <a:rPr kumimoji="1" lang="zh-CN" altLang="en-US" sz="1400" dirty="0"/>
              <a:t>即使在偏僻的农村，手机直播也成为促进农业经济发展的工具，通过直播销售地方特产，如图示中，直播销售草莓，卖绿色蔬菜；</a:t>
            </a:r>
            <a:endParaRPr kumimoji="1"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习总书记在陕西柞水县金米村考察</a:t>
            </a:r>
            <a:r>
              <a:rPr lang="en-US" altLang="zh-CN" sz="1400" dirty="0"/>
              <a:t>…</a:t>
            </a:r>
            <a:r>
              <a:rPr lang="zh-CN" altLang="en-US" sz="1400" dirty="0"/>
              <a:t>或许连当个县长也需要了解时髦的直播了</a:t>
            </a:r>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a:t>
            </a:fld>
            <a:endParaRPr kumimoji="1" lang="zh-CN" altLang="en-US"/>
          </a:p>
        </p:txBody>
      </p:sp>
    </p:spTree>
    <p:extLst>
      <p:ext uri="{BB962C8B-B14F-4D97-AF65-F5344CB8AC3E}">
        <p14:creationId xmlns:p14="http://schemas.microsoft.com/office/powerpoint/2010/main" val="100805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t>网络还被用于军事领域，每当我们听到美国无人机在中东地区的无人机轰炸，实际上操作者却是远在万里之外的军事基地操做的，这其中也大量使用了网络技术，通过网络，无人机把拍摄目标的图像视频传回指挥中心，通过网络远程操作人员控制无人机进行远程的轰炸。</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无人机如何实现基本通信？卫星作为中继，连接地面站和飞机，需要上下行的双向数据传输（如地面站发送到飞机的控制指令，飞机发往地面站的飞行状态信息）</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需要可靠且实时的网络通信，还需要抗干扰和安全保密，高清视频传输需要大带宽的反向（上行）网络通信。</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无人潜艇在水下如何与外界通信：无线电波被水吸收，因此水深通信只能用低速率的声呐</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深空探索可以考虑用激光或定向的电磁波，但需要考虑超级大的反馈时延</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精确制导：我们应该依靠美国的</a:t>
            </a:r>
            <a:r>
              <a:rPr lang="en-US" altLang="zh-CN" sz="1400" dirty="0"/>
              <a:t>GPS</a:t>
            </a:r>
            <a:r>
              <a:rPr lang="zh-CN" altLang="en-US" sz="1400" dirty="0"/>
              <a:t>还是中国的北斗呢？</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a:t>
            </a:fld>
            <a:endParaRPr kumimoji="1" lang="zh-CN" altLang="en-US"/>
          </a:p>
        </p:txBody>
      </p:sp>
    </p:spTree>
    <p:extLst>
      <p:ext uri="{BB962C8B-B14F-4D97-AF65-F5344CB8AC3E}">
        <p14:creationId xmlns:p14="http://schemas.microsoft.com/office/powerpoint/2010/main" val="3054439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互联网已经成为现代社会最为重要的基础设施。</a:t>
            </a:r>
            <a:endParaRPr lang="en-US" altLang="zh-CN" sz="14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从下向上讲解：</a:t>
            </a:r>
            <a:endParaRPr lang="en-US" altLang="zh-CN" sz="14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最下面两层：终端和服务器通过不同的底层通信技术连接在一起，形成一张网，这张网包括有线接入，</a:t>
            </a:r>
            <a:r>
              <a:rPr lang="en-US" altLang="zh-CN" sz="1400" b="0" dirty="0">
                <a:solidFill>
                  <a:schemeClr val="bg1"/>
                </a:solidFill>
                <a:latin typeface="微软雅黑" panose="020B0503020204020204" pitchFamily="34" charset="-122"/>
                <a:ea typeface="微软雅黑" panose="020B0503020204020204" pitchFamily="34" charset="-122"/>
              </a:rPr>
              <a:t>3G/4G/5G+WIFI </a:t>
            </a:r>
            <a:r>
              <a:rPr lang="zh-CN" altLang="en-US" sz="1400" b="0" dirty="0">
                <a:solidFill>
                  <a:schemeClr val="bg1"/>
                </a:solidFill>
                <a:latin typeface="微软雅黑" panose="020B0503020204020204" pitchFamily="34" charset="-122"/>
                <a:ea typeface="微软雅黑" panose="020B0503020204020204" pitchFamily="34" charset="-122"/>
              </a:rPr>
              <a:t>的无线接入网络，超高速光纤的局域</a:t>
            </a:r>
            <a:r>
              <a:rPr lang="en-US" altLang="zh-CN" sz="1400" b="0" dirty="0">
                <a:solidFill>
                  <a:schemeClr val="bg1"/>
                </a:solidFill>
                <a:latin typeface="微软雅黑" panose="020B0503020204020204" pitchFamily="34" charset="-122"/>
                <a:ea typeface="微软雅黑" panose="020B0503020204020204" pitchFamily="34" charset="-122"/>
              </a:rPr>
              <a:t>/</a:t>
            </a:r>
            <a:r>
              <a:rPr lang="zh-CN" altLang="en-US" sz="1400" b="0" dirty="0">
                <a:solidFill>
                  <a:schemeClr val="bg1"/>
                </a:solidFill>
                <a:latin typeface="微软雅黑" panose="020B0503020204020204" pitchFamily="34" charset="-122"/>
                <a:ea typeface="微软雅黑" panose="020B0503020204020204" pitchFamily="34" charset="-122"/>
              </a:rPr>
              <a:t>城域</a:t>
            </a:r>
            <a:r>
              <a:rPr lang="en-US" altLang="zh-CN" sz="1400" b="0" dirty="0">
                <a:solidFill>
                  <a:schemeClr val="bg1"/>
                </a:solidFill>
                <a:latin typeface="微软雅黑" panose="020B0503020204020204" pitchFamily="34" charset="-122"/>
                <a:ea typeface="微软雅黑" panose="020B0503020204020204" pitchFamily="34" charset="-122"/>
              </a:rPr>
              <a:t>/</a:t>
            </a:r>
            <a:r>
              <a:rPr lang="zh-CN" altLang="en-US" sz="1400" b="0" dirty="0">
                <a:solidFill>
                  <a:schemeClr val="bg1"/>
                </a:solidFill>
                <a:latin typeface="微软雅黑" panose="020B0503020204020204" pitchFamily="34" charset="-122"/>
                <a:ea typeface="微软雅黑" panose="020B0503020204020204" pitchFamily="34" charset="-122"/>
              </a:rPr>
              <a:t>广域网，就形成了</a:t>
            </a:r>
            <a:r>
              <a:rPr lang="zh-CN" altLang="en-US" sz="1400" b="0" dirty="0">
                <a:solidFill>
                  <a:srgbClr val="C00000"/>
                </a:solidFill>
                <a:latin typeface="微软雅黑" panose="020B0503020204020204" pitchFamily="34" charset="-122"/>
                <a:ea typeface="微软雅黑" panose="020B0503020204020204" pitchFamily="34" charset="-122"/>
              </a:rPr>
              <a:t>互联网络（并向下一代互联网乃至未来互联网发展）；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向上：这张网把</a:t>
            </a:r>
            <a:r>
              <a:rPr lang="en-US" altLang="zh-CN" sz="1400" b="0" dirty="0">
                <a:solidFill>
                  <a:schemeClr val="bg1"/>
                </a:solidFill>
                <a:latin typeface="微软雅黑" panose="020B0503020204020204" pitchFamily="34" charset="-122"/>
                <a:ea typeface="微软雅黑" panose="020B0503020204020204" pitchFamily="34" charset="-122"/>
              </a:rPr>
              <a:t>IT</a:t>
            </a:r>
            <a:r>
              <a:rPr lang="zh-CN" altLang="en-US" sz="1400" b="0" dirty="0">
                <a:solidFill>
                  <a:schemeClr val="bg1"/>
                </a:solidFill>
                <a:latin typeface="微软雅黑" panose="020B0503020204020204" pitchFamily="34" charset="-122"/>
                <a:ea typeface="微软雅黑" panose="020B0503020204020204" pitchFamily="34" charset="-122"/>
              </a:rPr>
              <a:t>资源连接在一起，与计算存储资源一起，形成了云计算、大数据、</a:t>
            </a:r>
            <a:r>
              <a:rPr lang="en-US" altLang="zh-CN" sz="1400" b="0" dirty="0">
                <a:solidFill>
                  <a:schemeClr val="bg1"/>
                </a:solidFill>
                <a:latin typeface="微软雅黑" panose="020B0503020204020204" pitchFamily="34" charset="-122"/>
                <a:ea typeface="微软雅黑" panose="020B0503020204020204" pitchFamily="34" charset="-122"/>
              </a:rPr>
              <a:t>AI</a:t>
            </a:r>
            <a:r>
              <a:rPr lang="zh-CN" altLang="en-US" sz="1400" b="0" dirty="0">
                <a:solidFill>
                  <a:schemeClr val="bg1"/>
                </a:solidFill>
                <a:latin typeface="微软雅黑" panose="020B0503020204020204" pitchFamily="34" charset="-122"/>
                <a:ea typeface="微软雅黑" panose="020B0503020204020204" pitchFamily="34" charset="-122"/>
              </a:rPr>
              <a:t>等</a:t>
            </a:r>
            <a:r>
              <a:rPr lang="en-US" altLang="zh-CN" sz="1400" b="0" dirty="0">
                <a:solidFill>
                  <a:schemeClr val="bg1"/>
                </a:solidFill>
                <a:latin typeface="微软雅黑" panose="020B0503020204020204" pitchFamily="34" charset="-122"/>
                <a:ea typeface="微软雅黑" panose="020B0503020204020204" pitchFamily="34" charset="-122"/>
              </a:rPr>
              <a:t>IT</a:t>
            </a:r>
            <a:r>
              <a:rPr lang="zh-CN" altLang="en-US" sz="1400" b="0" dirty="0">
                <a:solidFill>
                  <a:schemeClr val="bg1"/>
                </a:solidFill>
                <a:latin typeface="微软雅黑" panose="020B0503020204020204" pitchFamily="34" charset="-122"/>
                <a:ea typeface="微软雅黑" panose="020B0503020204020204" pitchFamily="34" charset="-122"/>
              </a:rPr>
              <a:t>支撑资源技术；</a:t>
            </a:r>
            <a:endParaRPr lang="en-US" altLang="zh-CN" sz="14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最上面：物联网、金融互联网、能源互联网、工业互联网等各个行业应用就是构建在这张网和支撑技术基础之上。</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a:t>
            </a:fld>
            <a:endParaRPr kumimoji="1" lang="zh-CN" altLang="en-US"/>
          </a:p>
        </p:txBody>
      </p:sp>
    </p:spTree>
    <p:extLst>
      <p:ext uri="{BB962C8B-B14F-4D97-AF65-F5344CB8AC3E}">
        <p14:creationId xmlns:p14="http://schemas.microsoft.com/office/powerpoint/2010/main" val="2407005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400" b="0" kern="1200" dirty="0">
                <a:solidFill>
                  <a:schemeClr val="tx1"/>
                </a:solidFill>
                <a:effectLst/>
                <a:latin typeface="微软雅黑"/>
                <a:ea typeface="微软雅黑"/>
                <a:cs typeface="+mn-cs"/>
              </a:rPr>
              <a:t>从过去三十年全球各行各业市值前十名公司的变迁历史，来看看互联网的重要性。</a:t>
            </a:r>
            <a:endParaRPr kumimoji="1" lang="en-US" altLang="zh-CN" sz="1400" b="0" kern="1200" dirty="0">
              <a:solidFill>
                <a:schemeClr val="tx1"/>
              </a:solidFill>
              <a:effectLst/>
              <a:latin typeface="微软雅黑"/>
              <a:ea typeface="微软雅黑"/>
              <a:cs typeface="+mn-cs"/>
            </a:endParaRPr>
          </a:p>
          <a:p>
            <a:r>
              <a:rPr kumimoji="1" lang="en-US" altLang="zh-CN" sz="1400" b="0" kern="1200" dirty="0">
                <a:solidFill>
                  <a:schemeClr val="tx1"/>
                </a:solidFill>
                <a:effectLst/>
                <a:latin typeface="微软雅黑"/>
                <a:ea typeface="微软雅黑"/>
                <a:cs typeface="+mn-cs"/>
              </a:rPr>
              <a:t>·</a:t>
            </a:r>
          </a:p>
          <a:p>
            <a:r>
              <a:rPr kumimoji="1" lang="en-US" altLang="zh-CN" sz="1400" b="0" kern="1200" dirty="0">
                <a:solidFill>
                  <a:schemeClr val="tx1"/>
                </a:solidFill>
                <a:effectLst/>
                <a:latin typeface="微软雅黑"/>
                <a:ea typeface="微软雅黑"/>
                <a:cs typeface="+mn-cs"/>
              </a:rPr>
              <a:t>1990</a:t>
            </a:r>
            <a:r>
              <a:rPr kumimoji="1" lang="zh-CN" altLang="en-US" sz="1400" b="0" kern="1200" dirty="0">
                <a:solidFill>
                  <a:schemeClr val="tx1"/>
                </a:solidFill>
                <a:effectLst/>
                <a:latin typeface="微软雅黑"/>
                <a:ea typeface="微软雅黑"/>
                <a:cs typeface="+mn-cs"/>
              </a:rPr>
              <a:t>年代，前十名公司主要是银行</a:t>
            </a:r>
            <a:r>
              <a:rPr kumimoji="1" lang="en-US" altLang="zh-CN" sz="1400" b="0" kern="1200" dirty="0">
                <a:solidFill>
                  <a:schemeClr val="tx1"/>
                </a:solidFill>
                <a:effectLst/>
                <a:latin typeface="微软雅黑"/>
                <a:ea typeface="微软雅黑"/>
                <a:cs typeface="+mn-cs"/>
              </a:rPr>
              <a:t>6</a:t>
            </a:r>
            <a:r>
              <a:rPr kumimoji="1" lang="zh-CN" altLang="en-US" sz="1400" b="0" kern="1200" dirty="0">
                <a:solidFill>
                  <a:schemeClr val="tx1"/>
                </a:solidFill>
                <a:effectLst/>
                <a:latin typeface="微软雅黑"/>
                <a:ea typeface="微软雅黑"/>
                <a:cs typeface="+mn-cs"/>
              </a:rPr>
              <a:t>家，电信一家，汽车一家，</a:t>
            </a:r>
            <a:r>
              <a:rPr kumimoji="1" lang="en-US" altLang="zh-CN" sz="1400" b="0" kern="1200" dirty="0">
                <a:solidFill>
                  <a:schemeClr val="tx1"/>
                </a:solidFill>
                <a:effectLst/>
                <a:latin typeface="微软雅黑"/>
                <a:ea typeface="微软雅黑"/>
                <a:cs typeface="+mn-cs"/>
              </a:rPr>
              <a:t>IBM</a:t>
            </a:r>
            <a:r>
              <a:rPr kumimoji="1" lang="zh-CN" altLang="en-US" sz="1400" b="0" kern="1200" dirty="0">
                <a:solidFill>
                  <a:schemeClr val="tx1"/>
                </a:solidFill>
                <a:effectLst/>
                <a:latin typeface="微软雅黑"/>
                <a:ea typeface="微软雅黑"/>
                <a:cs typeface="+mn-cs"/>
              </a:rPr>
              <a:t>一家，石油一家，</a:t>
            </a:r>
            <a:endParaRPr kumimoji="1" lang="en-US" altLang="zh-CN" sz="1400" b="0" kern="1200" dirty="0">
              <a:solidFill>
                <a:schemeClr val="tx1"/>
              </a:solidFill>
              <a:effectLst/>
              <a:latin typeface="微软雅黑"/>
              <a:ea typeface="微软雅黑"/>
              <a:cs typeface="+mn-cs"/>
            </a:endParaRPr>
          </a:p>
          <a:p>
            <a:r>
              <a:rPr kumimoji="1" lang="zh-CN" altLang="en-US" sz="1400" b="0" kern="1200" dirty="0">
                <a:solidFill>
                  <a:schemeClr val="tx1"/>
                </a:solidFill>
                <a:effectLst/>
                <a:latin typeface="微软雅黑"/>
                <a:ea typeface="微软雅黑"/>
                <a:cs typeface="+mn-cs"/>
              </a:rPr>
              <a:t>到</a:t>
            </a:r>
            <a:r>
              <a:rPr kumimoji="1" lang="en-US" altLang="zh-CN" sz="1400" b="0" kern="1200" dirty="0">
                <a:solidFill>
                  <a:schemeClr val="tx1"/>
                </a:solidFill>
                <a:effectLst/>
                <a:latin typeface="微软雅黑"/>
                <a:ea typeface="微软雅黑"/>
                <a:cs typeface="+mn-cs"/>
              </a:rPr>
              <a:t>2000</a:t>
            </a:r>
            <a:r>
              <a:rPr kumimoji="1" lang="zh-CN" altLang="en-US" sz="1400" b="0" kern="1200" dirty="0">
                <a:solidFill>
                  <a:schemeClr val="tx1"/>
                </a:solidFill>
                <a:effectLst/>
                <a:latin typeface="微软雅黑"/>
                <a:ea typeface="微软雅黑"/>
                <a:cs typeface="+mn-cs"/>
              </a:rPr>
              <a:t>年，微软、思科、英特尔、朗讯这种计算机技术类公司出现并占了</a:t>
            </a:r>
            <a:r>
              <a:rPr kumimoji="1" lang="en-US" altLang="zh-CN" sz="1400" b="0" kern="1200" dirty="0">
                <a:solidFill>
                  <a:schemeClr val="tx1"/>
                </a:solidFill>
                <a:effectLst/>
                <a:latin typeface="微软雅黑"/>
                <a:ea typeface="微软雅黑"/>
                <a:cs typeface="+mn-cs"/>
              </a:rPr>
              <a:t>4</a:t>
            </a:r>
            <a:r>
              <a:rPr kumimoji="1" lang="zh-CN" altLang="en-US" sz="1400" b="0" kern="1200" dirty="0">
                <a:solidFill>
                  <a:schemeClr val="tx1"/>
                </a:solidFill>
                <a:effectLst/>
                <a:latin typeface="微软雅黑"/>
                <a:ea typeface="微软雅黑"/>
                <a:cs typeface="+mn-cs"/>
              </a:rPr>
              <a:t>家；大家听说过思科和朗讯公司吗？做什么业务的？</a:t>
            </a:r>
            <a:endParaRPr kumimoji="1" lang="en-US" altLang="zh-CN" sz="1400" b="0" kern="1200" dirty="0">
              <a:solidFill>
                <a:schemeClr val="tx1"/>
              </a:solidFill>
              <a:effectLst/>
              <a:latin typeface="微软雅黑"/>
              <a:ea typeface="微软雅黑"/>
              <a:cs typeface="+mn-cs"/>
            </a:endParaRPr>
          </a:p>
          <a:p>
            <a:r>
              <a:rPr kumimoji="1" lang="en-US" altLang="zh-CN" sz="1400" b="0" kern="1200" dirty="0">
                <a:solidFill>
                  <a:schemeClr val="tx1"/>
                </a:solidFill>
                <a:effectLst/>
                <a:latin typeface="微软雅黑"/>
                <a:ea typeface="微软雅黑"/>
                <a:cs typeface="+mn-cs"/>
              </a:rPr>
              <a:t>2010</a:t>
            </a:r>
            <a:r>
              <a:rPr kumimoji="1" lang="zh-CN" altLang="en-US" sz="1400" b="0" kern="1200" dirty="0">
                <a:solidFill>
                  <a:schemeClr val="tx1"/>
                </a:solidFill>
                <a:effectLst/>
                <a:latin typeface="微软雅黑"/>
                <a:ea typeface="微软雅黑"/>
                <a:cs typeface="+mn-cs"/>
              </a:rPr>
              <a:t>年，经过互联网泡沫后的</a:t>
            </a:r>
            <a:r>
              <a:rPr kumimoji="1" lang="en-US" altLang="zh-CN" sz="1400" b="0" kern="1200" dirty="0">
                <a:solidFill>
                  <a:schemeClr val="tx1"/>
                </a:solidFill>
                <a:effectLst/>
                <a:latin typeface="微软雅黑"/>
                <a:ea typeface="微软雅黑"/>
                <a:cs typeface="+mn-cs"/>
              </a:rPr>
              <a:t>10</a:t>
            </a:r>
            <a:r>
              <a:rPr kumimoji="1" lang="zh-CN" altLang="en-US" sz="1400" b="0" kern="1200" dirty="0">
                <a:solidFill>
                  <a:schemeClr val="tx1"/>
                </a:solidFill>
                <a:effectLst/>
                <a:latin typeface="微软雅黑"/>
                <a:ea typeface="微软雅黑"/>
                <a:cs typeface="+mn-cs"/>
              </a:rPr>
              <a:t>年，前十家公司只有微软和苹果两个计算机公司；</a:t>
            </a:r>
            <a:endParaRPr kumimoji="1" lang="en-US" altLang="zh-CN" sz="1400" b="0" kern="1200" dirty="0">
              <a:solidFill>
                <a:schemeClr val="tx1"/>
              </a:solidFill>
              <a:effectLst/>
              <a:latin typeface="微软雅黑"/>
              <a:ea typeface="微软雅黑"/>
              <a:cs typeface="+mn-cs"/>
            </a:endParaRPr>
          </a:p>
          <a:p>
            <a:r>
              <a:rPr kumimoji="1" lang="zh-CN" altLang="en-US" sz="1400" b="0" kern="1200" dirty="0">
                <a:solidFill>
                  <a:schemeClr val="tx1"/>
                </a:solidFill>
                <a:effectLst/>
                <a:latin typeface="微软雅黑"/>
                <a:ea typeface="微软雅黑"/>
                <a:cs typeface="+mn-cs"/>
              </a:rPr>
              <a:t>经过移动互联的发展，</a:t>
            </a:r>
            <a:r>
              <a:rPr kumimoji="1" lang="en-US" altLang="zh-CN" sz="1400" b="0" kern="1200" dirty="0">
                <a:solidFill>
                  <a:schemeClr val="tx1"/>
                </a:solidFill>
                <a:effectLst/>
                <a:latin typeface="微软雅黑"/>
                <a:ea typeface="微软雅黑"/>
                <a:cs typeface="+mn-cs"/>
              </a:rPr>
              <a:t>2019</a:t>
            </a:r>
            <a:r>
              <a:rPr kumimoji="1" lang="zh-CN" altLang="en-US" sz="1400" b="0" kern="1200" dirty="0">
                <a:solidFill>
                  <a:schemeClr val="tx1"/>
                </a:solidFill>
                <a:effectLst/>
                <a:latin typeface="微软雅黑"/>
                <a:ea typeface="微软雅黑"/>
                <a:cs typeface="+mn-cs"/>
              </a:rPr>
              <a:t>年计算机公司雄起，占据了</a:t>
            </a:r>
            <a:r>
              <a:rPr kumimoji="1" lang="en-US" altLang="zh-CN" sz="1400" b="0" kern="1200" dirty="0">
                <a:solidFill>
                  <a:schemeClr val="tx1"/>
                </a:solidFill>
                <a:effectLst/>
                <a:latin typeface="微软雅黑"/>
                <a:ea typeface="微软雅黑"/>
                <a:cs typeface="+mn-cs"/>
              </a:rPr>
              <a:t>7</a:t>
            </a:r>
            <a:r>
              <a:rPr kumimoji="1" lang="zh-CN" altLang="en-US" sz="1400" b="0" kern="1200" dirty="0">
                <a:solidFill>
                  <a:schemeClr val="tx1"/>
                </a:solidFill>
                <a:effectLst/>
                <a:latin typeface="微软雅黑"/>
                <a:ea typeface="微软雅黑"/>
                <a:cs typeface="+mn-cs"/>
              </a:rPr>
              <a:t>席，而且中国有两家公司上榜；</a:t>
            </a:r>
            <a:endParaRPr kumimoji="1" lang="en-US" altLang="zh-CN" sz="1400" b="0" kern="1200" dirty="0">
              <a:solidFill>
                <a:schemeClr val="tx1"/>
              </a:solidFill>
              <a:effectLst/>
              <a:latin typeface="微软雅黑"/>
              <a:ea typeface="微软雅黑"/>
              <a:cs typeface="+mn-cs"/>
            </a:endParaRPr>
          </a:p>
          <a:p>
            <a:r>
              <a:rPr kumimoji="1" lang="zh-CN" altLang="zh-CN" sz="1400" b="0" kern="1200" dirty="0">
                <a:solidFill>
                  <a:schemeClr val="tx1"/>
                </a:solidFill>
                <a:effectLst/>
                <a:latin typeface="微软雅黑"/>
                <a:ea typeface="微软雅黑"/>
                <a:cs typeface="+mn-cs"/>
              </a:rPr>
              <a:t>苹果借着移动互联网浪潮，雄踞</a:t>
            </a:r>
            <a:r>
              <a:rPr kumimoji="1" lang="en-US" altLang="zh-CN" sz="1400" b="0" kern="1200" dirty="0">
                <a:solidFill>
                  <a:schemeClr val="tx1"/>
                </a:solidFill>
                <a:effectLst/>
                <a:latin typeface="微软雅黑"/>
                <a:ea typeface="微软雅黑"/>
                <a:cs typeface="+mn-cs"/>
              </a:rPr>
              <a:t>IT</a:t>
            </a:r>
            <a:r>
              <a:rPr kumimoji="1" lang="zh-CN" altLang="zh-CN" sz="1400" b="0" kern="1200" dirty="0">
                <a:solidFill>
                  <a:schemeClr val="tx1"/>
                </a:solidFill>
                <a:effectLst/>
                <a:latin typeface="微软雅黑"/>
                <a:ea typeface="微软雅黑"/>
                <a:cs typeface="+mn-cs"/>
              </a:rPr>
              <a:t>企业排行榜榜首。谷歌</a:t>
            </a:r>
            <a:r>
              <a:rPr kumimoji="1" lang="zh-CN" altLang="en-US" sz="1400" b="0" kern="1200" dirty="0">
                <a:solidFill>
                  <a:schemeClr val="tx1"/>
                </a:solidFill>
                <a:effectLst/>
                <a:latin typeface="微软雅黑"/>
                <a:ea typeface="微软雅黑"/>
                <a:cs typeface="+mn-cs"/>
              </a:rPr>
              <a:t>等</a:t>
            </a:r>
            <a:r>
              <a:rPr kumimoji="1" lang="zh-CN" altLang="zh-CN" sz="1400" b="0" kern="1200" dirty="0">
                <a:solidFill>
                  <a:schemeClr val="tx1"/>
                </a:solidFill>
                <a:effectLst/>
                <a:latin typeface="微软雅黑"/>
                <a:ea typeface="微软雅黑"/>
                <a:cs typeface="+mn-cs"/>
              </a:rPr>
              <a:t>公司的市值也在不断攀升，</a:t>
            </a:r>
            <a:r>
              <a:rPr kumimoji="1" lang="zh-CN" altLang="en-US" sz="1400" b="0" kern="1200" dirty="0">
                <a:solidFill>
                  <a:schemeClr val="tx1"/>
                </a:solidFill>
                <a:effectLst/>
                <a:latin typeface="微软雅黑"/>
                <a:ea typeface="微软雅黑"/>
                <a:cs typeface="+mn-cs"/>
              </a:rPr>
              <a:t>纷纷</a:t>
            </a:r>
            <a:r>
              <a:rPr kumimoji="1" lang="zh-CN" altLang="zh-CN" sz="1400" b="0" kern="1200" dirty="0">
                <a:solidFill>
                  <a:schemeClr val="tx1"/>
                </a:solidFill>
                <a:effectLst/>
                <a:latin typeface="微软雅黑"/>
                <a:ea typeface="微软雅黑"/>
                <a:cs typeface="+mn-cs"/>
              </a:rPr>
              <a:t>突破</a:t>
            </a:r>
            <a:r>
              <a:rPr kumimoji="1" lang="en-US" altLang="zh-CN" sz="1400" b="0" kern="1200" dirty="0">
                <a:solidFill>
                  <a:schemeClr val="tx1"/>
                </a:solidFill>
                <a:effectLst/>
                <a:latin typeface="微软雅黑"/>
                <a:ea typeface="微软雅黑"/>
                <a:cs typeface="+mn-cs"/>
              </a:rPr>
              <a:t>5000</a:t>
            </a:r>
            <a:r>
              <a:rPr kumimoji="1" lang="zh-CN" altLang="zh-CN" sz="1400" b="0" kern="1200" dirty="0">
                <a:solidFill>
                  <a:schemeClr val="tx1"/>
                </a:solidFill>
                <a:effectLst/>
                <a:latin typeface="微软雅黑"/>
                <a:ea typeface="微软雅黑"/>
                <a:cs typeface="+mn-cs"/>
              </a:rPr>
              <a:t>亿大关。</a:t>
            </a:r>
            <a:endParaRPr kumimoji="1" lang="en-US" altLang="zh-CN" sz="1400" b="0" kern="1200" dirty="0">
              <a:solidFill>
                <a:schemeClr val="tx1"/>
              </a:solidFill>
              <a:effectLst/>
              <a:latin typeface="微软雅黑"/>
              <a:ea typeface="微软雅黑"/>
              <a:cs typeface="+mn-cs"/>
            </a:endParaRPr>
          </a:p>
          <a:p>
            <a:r>
              <a:rPr kumimoji="1" lang="zh-CN" altLang="en-US" sz="1400" b="0" kern="1200" dirty="0">
                <a:solidFill>
                  <a:schemeClr val="tx1"/>
                </a:solidFill>
                <a:effectLst/>
                <a:latin typeface="微软雅黑"/>
                <a:ea typeface="微软雅黑"/>
                <a:cs typeface="+mn-cs"/>
              </a:rPr>
              <a:t>说明互联网和计算机的重要性</a:t>
            </a:r>
            <a:r>
              <a:rPr kumimoji="1" lang="en-US" altLang="zh-CN" sz="1400" b="0" kern="1200" dirty="0">
                <a:solidFill>
                  <a:schemeClr val="tx1"/>
                </a:solidFill>
                <a:effectLst/>
                <a:latin typeface="微软雅黑"/>
                <a:ea typeface="微软雅黑"/>
                <a:cs typeface="+mn-cs"/>
              </a:rPr>
              <a:t>——</a:t>
            </a:r>
            <a:r>
              <a:rPr kumimoji="1" lang="zh-CN" altLang="en-US" sz="1400" b="0" kern="1200" dirty="0">
                <a:solidFill>
                  <a:schemeClr val="tx1"/>
                </a:solidFill>
                <a:effectLst/>
                <a:latin typeface="微软雅黑"/>
                <a:ea typeface="微软雅黑"/>
                <a:cs typeface="+mn-cs"/>
              </a:rPr>
              <a:t>祝贺大家选对了好专业！</a:t>
            </a:r>
            <a:endParaRPr kumimoji="1" lang="en-US" altLang="zh-CN" sz="14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0" kern="1200" dirty="0">
                <a:solidFill>
                  <a:schemeClr val="tx1"/>
                </a:solidFill>
                <a:effectLst/>
                <a:latin typeface="微软雅黑"/>
                <a:ea typeface="微软雅黑"/>
                <a:cs typeface="+mn-cs"/>
              </a:rPr>
              <a:t>祝贺大家后，站在计算机专业的角度，想想看为什么美国能</a:t>
            </a:r>
            <a:r>
              <a:rPr kumimoji="1" lang="en-US" altLang="zh-CN" sz="1400" b="0" kern="1200" dirty="0">
                <a:solidFill>
                  <a:schemeClr val="tx1"/>
                </a:solidFill>
                <a:effectLst/>
                <a:latin typeface="微软雅黑"/>
                <a:ea typeface="微软雅黑"/>
                <a:cs typeface="+mn-cs"/>
              </a:rPr>
              <a:t>PK</a:t>
            </a:r>
            <a:r>
              <a:rPr kumimoji="1" lang="zh-CN" altLang="en-US" sz="1400" b="0" kern="1200" dirty="0">
                <a:solidFill>
                  <a:schemeClr val="tx1"/>
                </a:solidFill>
                <a:effectLst/>
                <a:latin typeface="微软雅黑"/>
                <a:ea typeface="微软雅黑"/>
                <a:cs typeface="+mn-cs"/>
              </a:rPr>
              <a:t>掉日本？因为美国有硅谷，而硅谷诞生发展的信息产业。硅谷在美国西部加州的海湾的湾区（包括最擅长创业的大学斯坦福，还有金门大桥的旧金山</a:t>
            </a:r>
            <a:r>
              <a:rPr kumimoji="1" lang="en-US" altLang="zh-CN" sz="1400" b="0" kern="1200" dirty="0">
                <a:solidFill>
                  <a:schemeClr val="tx1"/>
                </a:solidFill>
                <a:effectLst/>
                <a:latin typeface="微软雅黑"/>
                <a:ea typeface="微软雅黑"/>
                <a:cs typeface="+mn-cs"/>
              </a:rPr>
              <a:t>San Francisco</a:t>
            </a:r>
            <a:r>
              <a:rPr kumimoji="1" lang="zh-CN" altLang="en-US" sz="1400" b="0" kern="1200" dirty="0">
                <a:solidFill>
                  <a:schemeClr val="tx1"/>
                </a:solidFill>
                <a:effectLst/>
                <a:latin typeface="微软雅黑"/>
                <a:ea typeface="微软雅黑"/>
                <a:cs typeface="+mn-cs"/>
              </a:rPr>
              <a:t>）</a:t>
            </a:r>
            <a:r>
              <a:rPr kumimoji="1" lang="en-US" altLang="zh-CN" sz="1400" b="0" kern="1200" dirty="0">
                <a:solidFill>
                  <a:schemeClr val="tx1"/>
                </a:solidFill>
                <a:effectLst/>
                <a:latin typeface="微软雅黑"/>
                <a:ea typeface="微软雅黑"/>
                <a:cs typeface="+mn-cs"/>
              </a:rPr>
              <a:t>CISCO</a:t>
            </a:r>
            <a:r>
              <a:rPr kumimoji="1" lang="zh-CN" altLang="en-US" sz="1400" b="0" kern="1200" dirty="0">
                <a:solidFill>
                  <a:schemeClr val="tx1"/>
                </a:solidFill>
                <a:effectLst/>
                <a:latin typeface="微软雅黑"/>
                <a:ea typeface="微软雅黑"/>
                <a:cs typeface="+mn-cs"/>
              </a:rPr>
              <a:t>公司正取名于此。</a:t>
            </a:r>
            <a:endParaRPr kumimoji="1" lang="en-US" altLang="zh-CN" sz="14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0" kern="1200" dirty="0">
                <a:solidFill>
                  <a:schemeClr val="tx1"/>
                </a:solidFill>
                <a:effectLst/>
                <a:latin typeface="微软雅黑"/>
                <a:ea typeface="微软雅黑"/>
                <a:cs typeface="+mn-cs"/>
              </a:rPr>
              <a:t>中国崛起，就靠在座的同学们了！</a:t>
            </a:r>
            <a:endParaRPr kumimoji="1" lang="en-US" altLang="zh-CN" sz="14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400" b="0" kern="1200" dirty="0">
              <a:solidFill>
                <a:schemeClr val="tx1"/>
              </a:solidFill>
              <a:effectLst/>
              <a:latin typeface="微软雅黑"/>
              <a:ea typeface="微软雅黑"/>
              <a:cs typeface="+mn-cs"/>
            </a:endParaRPr>
          </a:p>
          <a:p>
            <a:endParaRPr lang="zh-CN" altLang="zh-CN" sz="1400" b="0" kern="1200" dirty="0">
              <a:solidFill>
                <a:schemeClr val="tx1"/>
              </a:solidFill>
              <a:effectLst/>
              <a:latin typeface="Arial" charset="0"/>
              <a:ea typeface="宋体" charset="-122"/>
              <a:cs typeface="+mn-cs"/>
            </a:endParaRPr>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fld id="{3F4FA8E3-67C4-B14F-893D-0F6750C6FDF5}" type="datetime1">
              <a:rPr lang="zh-CN" altLang="en-US" smtClean="0"/>
              <a:t>2021/3/4</a:t>
            </a:fld>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59C7419-27B1-42A8-BC5C-D2523F6A6D63}" type="slidenum">
              <a:rPr lang="en-US" altLang="zh-CN" smtClean="0"/>
              <a:pPr>
                <a:defRPr/>
              </a:pPr>
              <a:t>16</a:t>
            </a:fld>
            <a:endParaRPr lang="en-US" altLang="zh-CN"/>
          </a:p>
        </p:txBody>
      </p:sp>
    </p:spTree>
    <p:extLst>
      <p:ext uri="{BB962C8B-B14F-4D97-AF65-F5344CB8AC3E}">
        <p14:creationId xmlns:p14="http://schemas.microsoft.com/office/powerpoint/2010/main" val="115121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latin typeface="Microsoft YaHei" panose="020B0503020204020204" pitchFamily="34" charset="-122"/>
                <a:ea typeface="Microsoft YaHei" panose="020B0503020204020204" pitchFamily="34" charset="-122"/>
              </a:rPr>
              <a:t>看过世界后，回到国内，从新基建看互联网的重要性。</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应对经济金融危机，投资拉动经济是个重要手段。</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2008</a:t>
            </a:r>
            <a:r>
              <a:rPr lang="zh-CN" altLang="en-US" sz="1400" dirty="0">
                <a:latin typeface="Microsoft YaHei" panose="020B0503020204020204" pitchFamily="34" charset="-122"/>
                <a:ea typeface="Microsoft YaHei" panose="020B0503020204020204" pitchFamily="34" charset="-122"/>
              </a:rPr>
              <a:t>年金融危机时，国家通过投资基础设施拉动经济，投资的是高铁、公路和机场；</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新时代的新基建：国家基础设施投资的新基建，与网络相关的设施占了三项：</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、数据中心、工业互联网</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此外，其他大部分新基建内容，也都与网络及其信息化应用密切相关</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这也充分说明，网络在国民经济中正在发挥基础性作用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a:t>
            </a:fld>
            <a:endParaRPr kumimoji="1" lang="zh-CN" altLang="en-US"/>
          </a:p>
        </p:txBody>
      </p:sp>
    </p:spTree>
    <p:extLst>
      <p:ext uri="{BB962C8B-B14F-4D97-AF65-F5344CB8AC3E}">
        <p14:creationId xmlns:p14="http://schemas.microsoft.com/office/powerpoint/2010/main" val="307164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111293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a:t>
            </a:fld>
            <a:endParaRPr kumimoji="1" lang="zh-CN" altLang="en-US"/>
          </a:p>
        </p:txBody>
      </p:sp>
    </p:spTree>
    <p:extLst>
      <p:ext uri="{BB962C8B-B14F-4D97-AF65-F5344CB8AC3E}">
        <p14:creationId xmlns:p14="http://schemas.microsoft.com/office/powerpoint/2010/main" val="4103015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20</a:t>
            </a:fld>
            <a:endParaRPr kumimoji="1" lang="zh-CN" altLang="en-US"/>
          </a:p>
        </p:txBody>
      </p:sp>
    </p:spTree>
    <p:extLst>
      <p:ext uri="{BB962C8B-B14F-4D97-AF65-F5344CB8AC3E}">
        <p14:creationId xmlns:p14="http://schemas.microsoft.com/office/powerpoint/2010/main" val="1603828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endParaRPr lang="en-US" altLang="zh-CN" sz="1300" dirty="0"/>
          </a:p>
        </p:txBody>
      </p:sp>
      <p:sp>
        <p:nvSpPr>
          <p:cNvPr id="4" name="灯片编号占位符 3"/>
          <p:cNvSpPr>
            <a:spLocks noGrp="1"/>
          </p:cNvSpPr>
          <p:nvPr>
            <p:ph type="sldNum" sz="quarter" idx="5"/>
          </p:nvPr>
        </p:nvSpPr>
        <p:spPr/>
        <p:txBody>
          <a:bodyPr/>
          <a:lstStyle/>
          <a:p>
            <a:fld id="{1075FF09-559A-413E-B23E-0DFCD03CDBD8}" type="slidenum">
              <a:rPr lang="zh-CN" altLang="en-US" smtClean="0"/>
              <a:t>21</a:t>
            </a:fld>
            <a:endParaRPr lang="zh-CN" altLang="en-US"/>
          </a:p>
        </p:txBody>
      </p:sp>
    </p:spTree>
    <p:extLst>
      <p:ext uri="{BB962C8B-B14F-4D97-AF65-F5344CB8AC3E}">
        <p14:creationId xmlns:p14="http://schemas.microsoft.com/office/powerpoint/2010/main" val="3825031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22</a:t>
            </a:fld>
            <a:endParaRPr kumimoji="1" lang="zh-CN" altLang="en-US"/>
          </a:p>
        </p:txBody>
      </p:sp>
    </p:spTree>
    <p:extLst>
      <p:ext uri="{BB962C8B-B14F-4D97-AF65-F5344CB8AC3E}">
        <p14:creationId xmlns:p14="http://schemas.microsoft.com/office/powerpoint/2010/main" val="2366757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747A8EE2-1410-1B4F-8C27-B7DFBA9C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D6F2014-9124-7E48-AB8C-EDB67164399A}" type="slidenum">
              <a:rPr lang="en-US" altLang="zh-CN" sz="1300"/>
              <a:pPr/>
              <a:t>4</a:t>
            </a:fld>
            <a:endParaRPr lang="en-US" altLang="zh-CN" sz="1300"/>
          </a:p>
        </p:txBody>
      </p:sp>
      <p:sp>
        <p:nvSpPr>
          <p:cNvPr id="6147" name="Rectangle 2">
            <a:extLst>
              <a:ext uri="{FF2B5EF4-FFF2-40B4-BE49-F238E27FC236}">
                <a16:creationId xmlns:a16="http://schemas.microsoft.com/office/drawing/2014/main" id="{6CF5F51E-A902-0741-A14B-B2196CBE0F53}"/>
              </a:ext>
            </a:extLst>
          </p:cNvPr>
          <p:cNvSpPr>
            <a:spLocks noGrp="1" noRot="1" noChangeAspect="1" noChangeArrowheads="1" noTextEdit="1"/>
          </p:cNvSpPr>
          <p:nvPr>
            <p:ph type="sldImg"/>
          </p:nvPr>
        </p:nvSpPr>
        <p:spPr>
          <a:xfrm>
            <a:off x="139700" y="768350"/>
            <a:ext cx="6819900" cy="3836988"/>
          </a:xfrm>
          <a:ln/>
        </p:spPr>
      </p:sp>
      <p:sp>
        <p:nvSpPr>
          <p:cNvPr id="6148" name="Rectangle 3">
            <a:extLst>
              <a:ext uri="{FF2B5EF4-FFF2-40B4-BE49-F238E27FC236}">
                <a16:creationId xmlns:a16="http://schemas.microsoft.com/office/drawing/2014/main" id="{0B65791E-7575-D34E-B945-8027FC49B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ea typeface="宋体" panose="02010600030101010101" pitchFamily="2" charset="-122"/>
            </a:endParaRPr>
          </a:p>
        </p:txBody>
      </p:sp>
    </p:spTree>
    <p:extLst>
      <p:ext uri="{BB962C8B-B14F-4D97-AF65-F5344CB8AC3E}">
        <p14:creationId xmlns:p14="http://schemas.microsoft.com/office/powerpoint/2010/main" val="582490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不仅仅方头方脑的传统计算机是主机，还有这样奇奇怪怪的主机。</a:t>
            </a:r>
            <a:endParaRPr kumimoji="1" lang="en-US" altLang="zh-CN" dirty="0"/>
          </a:p>
          <a:p>
            <a:r>
              <a:rPr kumimoji="1" lang="zh-CN" altLang="en-US" dirty="0"/>
              <a:t>注：这个烤面包机能够联网并将烤出的面包显示天气情况（多云、晴天）</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24</a:t>
            </a:fld>
            <a:endParaRPr kumimoji="1" lang="zh-CN" altLang="en-US"/>
          </a:p>
        </p:txBody>
      </p:sp>
    </p:spTree>
    <p:extLst>
      <p:ext uri="{BB962C8B-B14F-4D97-AF65-F5344CB8AC3E}">
        <p14:creationId xmlns:p14="http://schemas.microsoft.com/office/powerpoint/2010/main" val="892708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25</a:t>
            </a:fld>
            <a:endParaRPr kumimoji="1" lang="zh-CN" altLang="en-US"/>
          </a:p>
        </p:txBody>
      </p:sp>
    </p:spTree>
    <p:extLst>
      <p:ext uri="{BB962C8B-B14F-4D97-AF65-F5344CB8AC3E}">
        <p14:creationId xmlns:p14="http://schemas.microsoft.com/office/powerpoint/2010/main" val="1137291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可以对着图简单介绍无源光纤网络</a:t>
            </a:r>
            <a:r>
              <a:rPr kumimoji="1" lang="en-US" altLang="zh-CN" dirty="0"/>
              <a:t>PON</a:t>
            </a:r>
            <a:r>
              <a:rPr kumimoji="1" lang="zh-CN" altLang="en-US" dirty="0"/>
              <a:t>，介绍家庭中使用的</a:t>
            </a:r>
            <a:r>
              <a:rPr kumimoji="1" lang="en-US" altLang="zh-CN" dirty="0"/>
              <a:t>FTTH</a:t>
            </a:r>
            <a:r>
              <a:rPr kumimoji="1" lang="zh-CN" altLang="en-US" dirty="0"/>
              <a:t>。</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ONT</a:t>
            </a:r>
            <a:r>
              <a:rPr kumimoji="1" lang="zh-CN" altLang="en-US" dirty="0"/>
              <a:t>（</a:t>
            </a:r>
            <a:r>
              <a:rPr kumimoji="1" lang="en-US" altLang="zh-CN" dirty="0"/>
              <a:t>Optical Network Terminal</a:t>
            </a:r>
            <a:r>
              <a:rPr kumimoji="1" lang="zh-CN" altLang="en-US" dirty="0"/>
              <a:t>）即光网络终端，俗称光猫，是接入网络中为家庭用户提供网络的设备，可以提供高速上网、</a:t>
            </a:r>
            <a:r>
              <a:rPr kumimoji="1" lang="en-US" altLang="zh-CN" dirty="0"/>
              <a:t>IPTV</a:t>
            </a:r>
            <a:r>
              <a:rPr kumimoji="1" lang="zh-CN" altLang="en-US" dirty="0"/>
              <a:t>、语音、</a:t>
            </a:r>
            <a:r>
              <a:rPr kumimoji="1" lang="en-US" altLang="zh-CN" dirty="0"/>
              <a:t>Wi-Fi</a:t>
            </a:r>
            <a:r>
              <a:rPr kumimoji="1" lang="zh-CN" altLang="en-US" dirty="0"/>
              <a:t>等业务。光猫也称为光调制解调器。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26</a:t>
            </a:fld>
            <a:endParaRPr kumimoji="1" lang="zh-CN" altLang="en-US"/>
          </a:p>
        </p:txBody>
      </p:sp>
    </p:spTree>
    <p:extLst>
      <p:ext uri="{BB962C8B-B14F-4D97-AF65-F5344CB8AC3E}">
        <p14:creationId xmlns:p14="http://schemas.microsoft.com/office/powerpoint/2010/main" val="153947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很传统较为古老的</a:t>
            </a:r>
            <a:r>
              <a:rPr kumimoji="1" lang="en-US" altLang="zh-CN" dirty="0"/>
              <a:t>DSL</a:t>
            </a:r>
            <a:r>
              <a:rPr kumimoji="1" lang="zh-CN" altLang="en-US" dirty="0"/>
              <a:t>，其中典型的有</a:t>
            </a:r>
            <a:r>
              <a:rPr kumimoji="1" lang="en-US" altLang="zh-CN" dirty="0"/>
              <a:t>ADSL(Asymmetric Digital Subscriber Line)</a:t>
            </a:r>
            <a:r>
              <a:rPr kumimoji="1" lang="zh-CN" altLang="en-US" dirty="0"/>
              <a:t>，非对称数字</a:t>
            </a:r>
            <a:r>
              <a:rPr kumimoji="1" lang="zh-CN" altLang="en-US"/>
              <a:t>用户线路，在</a:t>
            </a:r>
            <a:r>
              <a:rPr kumimoji="1" lang="zh-CN" altLang="en-US" dirty="0"/>
              <a:t>电话线上产生三个信息通道：一个高速下行通道，用于用户下载信息；一个中速双工通道；一个普通的老式电话服务通道；且这三个通道可以同时工作。</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27</a:t>
            </a:fld>
            <a:endParaRPr kumimoji="1" lang="zh-CN" altLang="en-US"/>
          </a:p>
        </p:txBody>
      </p:sp>
    </p:spTree>
    <p:extLst>
      <p:ext uri="{BB962C8B-B14F-4D97-AF65-F5344CB8AC3E}">
        <p14:creationId xmlns:p14="http://schemas.microsoft.com/office/powerpoint/2010/main" val="329469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歌华有线等通过有线电视上网，使用此技术</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28</a:t>
            </a:fld>
            <a:endParaRPr kumimoji="1" lang="zh-CN" altLang="en-US"/>
          </a:p>
        </p:txBody>
      </p:sp>
    </p:spTree>
    <p:extLst>
      <p:ext uri="{BB962C8B-B14F-4D97-AF65-F5344CB8AC3E}">
        <p14:creationId xmlns:p14="http://schemas.microsoft.com/office/powerpoint/2010/main" val="1024459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实际的网络设备，往往会将多个功能合并在一个盒子里。</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extLst>
      <p:ext uri="{BB962C8B-B14F-4D97-AF65-F5344CB8AC3E}">
        <p14:creationId xmlns:p14="http://schemas.microsoft.com/office/powerpoint/2010/main" val="3823426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注意：字节</a:t>
            </a:r>
            <a:r>
              <a:rPr kumimoji="1" lang="en-US" altLang="zh-CN" dirty="0"/>
              <a:t>Byte</a:t>
            </a:r>
            <a:r>
              <a:rPr kumimoji="1" lang="zh-CN" altLang="en-US" dirty="0"/>
              <a:t>与比特的区别</a:t>
            </a:r>
            <a:endParaRPr kumimoji="1" lang="en-US" altLang="zh-CN" dirty="0"/>
          </a:p>
          <a:p>
            <a:r>
              <a:rPr kumimoji="1" lang="zh-CN" altLang="en-US" dirty="0"/>
              <a:t>跨级的“</a:t>
            </a:r>
            <a:r>
              <a:rPr kumimoji="1" lang="en-US" altLang="zh-CN" dirty="0"/>
              <a:t>K”</a:t>
            </a:r>
            <a:r>
              <a:rPr kumimoji="1" lang="zh-CN" altLang="en-US" dirty="0"/>
              <a:t>、“</a:t>
            </a:r>
            <a:r>
              <a:rPr kumimoji="1" lang="en-US" altLang="zh-CN" dirty="0"/>
              <a:t>G”</a:t>
            </a:r>
            <a:r>
              <a:rPr kumimoji="1" lang="zh-CN" altLang="en-US" dirty="0"/>
              <a:t>之类的不同：</a:t>
            </a:r>
            <a:r>
              <a:rPr kumimoji="1" lang="en-US" altLang="zh-CN" dirty="0"/>
              <a:t>10^3</a:t>
            </a:r>
            <a:r>
              <a:rPr kumimoji="1" lang="zh-CN" altLang="en-US" dirty="0"/>
              <a:t>和</a:t>
            </a:r>
            <a:r>
              <a:rPr kumimoji="1" lang="en-US" altLang="zh-CN" dirty="0"/>
              <a:t>2^10=1024</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31</a:t>
            </a:fld>
            <a:endParaRPr kumimoji="1" lang="zh-CN" altLang="en-US"/>
          </a:p>
        </p:txBody>
      </p:sp>
    </p:spTree>
    <p:extLst>
      <p:ext uri="{BB962C8B-B14F-4D97-AF65-F5344CB8AC3E}">
        <p14:creationId xmlns:p14="http://schemas.microsoft.com/office/powerpoint/2010/main" val="2011986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https://</a:t>
            </a:r>
            <a:r>
              <a:rPr kumimoji="1" lang="en-US" altLang="zh-CN" dirty="0" err="1"/>
              <a:t>baike.baidu.com</a:t>
            </a:r>
            <a:r>
              <a:rPr kumimoji="1" lang="en-US" altLang="zh-CN" dirty="0"/>
              <a:t>/item/%E9%AB%98%E9%94%9F/2379513</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高锟（</a:t>
            </a:r>
            <a:r>
              <a:rPr kumimoji="1" lang="en-US" altLang="zh-CN" dirty="0"/>
              <a:t>Charles </a:t>
            </a:r>
            <a:r>
              <a:rPr kumimoji="1" lang="en-US" altLang="zh-CN" dirty="0" err="1"/>
              <a:t>Kuen</a:t>
            </a:r>
            <a:r>
              <a:rPr kumimoji="1" lang="en-US" altLang="zh-CN" dirty="0"/>
              <a:t> Kao</a:t>
            </a:r>
            <a:r>
              <a:rPr kumimoji="1" lang="zh-CN" altLang="en-US" dirty="0"/>
              <a:t>，</a:t>
            </a:r>
            <a:r>
              <a:rPr kumimoji="1" lang="en-US" altLang="zh-CN" dirty="0"/>
              <a:t>1933</a:t>
            </a:r>
            <a:r>
              <a:rPr kumimoji="1" lang="zh-CN" altLang="en-US" dirty="0"/>
              <a:t>年</a:t>
            </a:r>
            <a:r>
              <a:rPr kumimoji="1" lang="en-US" altLang="zh-CN" dirty="0"/>
              <a:t>11</a:t>
            </a:r>
            <a:r>
              <a:rPr kumimoji="1" lang="zh-CN" altLang="en-US" dirty="0"/>
              <a:t>月</a:t>
            </a:r>
            <a:r>
              <a:rPr kumimoji="1" lang="en-US" altLang="zh-CN" dirty="0"/>
              <a:t>4</a:t>
            </a:r>
            <a:r>
              <a:rPr kumimoji="1" lang="zh-CN" altLang="en-US" dirty="0"/>
              <a:t>日－</a:t>
            </a:r>
            <a:r>
              <a:rPr kumimoji="1" lang="en-US" altLang="zh-CN" dirty="0"/>
              <a:t>2018</a:t>
            </a:r>
            <a:r>
              <a:rPr kumimoji="1" lang="zh-CN" altLang="en-US" dirty="0"/>
              <a:t>年</a:t>
            </a:r>
            <a:r>
              <a:rPr kumimoji="1" lang="en-US" altLang="zh-CN" dirty="0"/>
              <a:t>9</a:t>
            </a:r>
            <a:r>
              <a:rPr kumimoji="1" lang="zh-CN" altLang="en-US" dirty="0"/>
              <a:t>月</a:t>
            </a:r>
            <a:r>
              <a:rPr kumimoji="1" lang="en-US" altLang="zh-CN" dirty="0"/>
              <a:t>23</a:t>
            </a:r>
            <a:r>
              <a:rPr kumimoji="1" lang="zh-CN" altLang="en-US" dirty="0"/>
              <a:t>日），生于江苏省金山县（今上海市金山区），华裔物理学家、教育家，光纤通讯、电机工程专家，香港中文大学前校长。拥有英国、美国国籍并持中国香港居民身份，华文媒体誉之为“光纤之父”、普世誉之为“光纤通讯之父”</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1966</a:t>
            </a:r>
            <a:r>
              <a:rPr lang="zh-CN" altLang="en-US" sz="1200" b="0" i="0" kern="1200" dirty="0">
                <a:solidFill>
                  <a:schemeClr val="tx1"/>
                </a:solidFill>
                <a:effectLst/>
                <a:latin typeface="+mn-lt"/>
                <a:ea typeface="+mn-ea"/>
                <a:cs typeface="+mn-cs"/>
              </a:rPr>
              <a:t>年，高锟发表了一篇题为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光频率介质纤维表面波导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的论文，开创性地提出光导纤维在通信上应用的基本原理，描述了长程及高信息量光通信所需绝缘性纤维的结构和材料特性。</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高锟在光通信工程和商业实现的早期发挥了主导作用。</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32</a:t>
            </a:fld>
            <a:endParaRPr kumimoji="1" lang="zh-CN" altLang="en-US"/>
          </a:p>
        </p:txBody>
      </p:sp>
    </p:spTree>
    <p:extLst>
      <p:ext uri="{BB962C8B-B14F-4D97-AF65-F5344CB8AC3E}">
        <p14:creationId xmlns:p14="http://schemas.microsoft.com/office/powerpoint/2010/main" val="1147001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34</a:t>
            </a:fld>
            <a:endParaRPr kumimoji="1" lang="zh-CN" altLang="en-US"/>
          </a:p>
        </p:txBody>
      </p:sp>
    </p:spTree>
    <p:extLst>
      <p:ext uri="{BB962C8B-B14F-4D97-AF65-F5344CB8AC3E}">
        <p14:creationId xmlns:p14="http://schemas.microsoft.com/office/powerpoint/2010/main" val="153203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35</a:t>
            </a:fld>
            <a:endParaRPr kumimoji="1" lang="zh-CN" altLang="en-US"/>
          </a:p>
        </p:txBody>
      </p:sp>
    </p:spTree>
    <p:extLst>
      <p:ext uri="{BB962C8B-B14F-4D97-AF65-F5344CB8AC3E}">
        <p14:creationId xmlns:p14="http://schemas.microsoft.com/office/powerpoint/2010/main" val="53320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87629B57-5BF3-E740-9613-7BE7A31816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8E136CB-BB75-4C4A-A89B-E36DC574468C}" type="slidenum">
              <a:rPr lang="en-US" altLang="zh-CN" sz="1300"/>
              <a:pPr/>
              <a:t>5</a:t>
            </a:fld>
            <a:endParaRPr lang="en-US" altLang="zh-CN" sz="1300"/>
          </a:p>
        </p:txBody>
      </p:sp>
      <p:sp>
        <p:nvSpPr>
          <p:cNvPr id="10243" name="Rectangle 2">
            <a:extLst>
              <a:ext uri="{FF2B5EF4-FFF2-40B4-BE49-F238E27FC236}">
                <a16:creationId xmlns:a16="http://schemas.microsoft.com/office/drawing/2014/main" id="{628CF3A6-ACFB-5445-9971-43D3E0C104AD}"/>
              </a:ext>
            </a:extLst>
          </p:cNvPr>
          <p:cNvSpPr>
            <a:spLocks noGrp="1" noRot="1" noChangeAspect="1" noChangeArrowheads="1" noTextEdit="1"/>
          </p:cNvSpPr>
          <p:nvPr>
            <p:ph type="sldImg"/>
          </p:nvPr>
        </p:nvSpPr>
        <p:spPr>
          <a:xfrm>
            <a:off x="139700" y="768350"/>
            <a:ext cx="6819900" cy="3836988"/>
          </a:xfrm>
          <a:ln/>
        </p:spPr>
      </p:sp>
      <p:sp>
        <p:nvSpPr>
          <p:cNvPr id="10244" name="Rectangle 3">
            <a:extLst>
              <a:ext uri="{FF2B5EF4-FFF2-40B4-BE49-F238E27FC236}">
                <a16:creationId xmlns:a16="http://schemas.microsoft.com/office/drawing/2014/main" id="{AF7CF1C5-BF5A-AD4E-8A4D-791D8C5743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3695065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网络核心</a:t>
            </a:r>
            <a:r>
              <a:rPr lang="zh-CN" altLang="en-US" dirty="0"/>
              <a:t>的两大</a:t>
            </a:r>
            <a:r>
              <a:rPr lang="zh-CN" altLang="en-US" dirty="0">
                <a:sym typeface="+mn-ea"/>
              </a:rPr>
              <a:t>功能：路由和转发</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36</a:t>
            </a:fld>
            <a:endParaRPr kumimoji="1" lang="zh-CN" altLang="en-US"/>
          </a:p>
        </p:txBody>
      </p:sp>
    </p:spTree>
    <p:extLst>
      <p:ext uri="{BB962C8B-B14F-4D97-AF65-F5344CB8AC3E}">
        <p14:creationId xmlns:p14="http://schemas.microsoft.com/office/powerpoint/2010/main" val="2892534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315">
              <a:spcBef>
                <a:spcPct val="30000"/>
              </a:spcBef>
              <a:defRPr kumimoji="1" sz="1300">
                <a:solidFill>
                  <a:schemeClr val="tx1"/>
                </a:solidFill>
                <a:latin typeface="Times New Roman" panose="02020603050405020304" pitchFamily="18" charset="0"/>
                <a:ea typeface="宋体" panose="02010600030101010101" pitchFamily="2" charset="-122"/>
              </a:defRPr>
            </a:lvl1pPr>
            <a:lvl2pPr marL="804986" indent="-309610" defTabSz="1073315">
              <a:spcBef>
                <a:spcPct val="30000"/>
              </a:spcBef>
              <a:defRPr kumimoji="1" sz="1300">
                <a:solidFill>
                  <a:schemeClr val="tx1"/>
                </a:solidFill>
                <a:latin typeface="Times New Roman" panose="02020603050405020304" pitchFamily="18" charset="0"/>
                <a:ea typeface="宋体" panose="02010600030101010101" pitchFamily="2" charset="-122"/>
              </a:defRPr>
            </a:lvl2pPr>
            <a:lvl3pPr marL="1238441"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3pPr>
            <a:lvl4pPr marL="1733817"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4pPr>
            <a:lvl5pPr marL="2229193"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5pPr>
            <a:lvl6pPr marL="2724569"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6pPr>
            <a:lvl7pPr marL="3219945"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7pPr>
            <a:lvl8pPr marL="3715322"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8pPr>
            <a:lvl9pPr marL="4210698"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9pPr>
          </a:lstStyle>
          <a:p>
            <a:pPr>
              <a:spcBef>
                <a:spcPct val="0"/>
              </a:spcBef>
            </a:pPr>
            <a:fld id="{ACCCE740-6CCA-4639-8FA7-289A3E4C9E77}" type="slidenum">
              <a:rPr lang="zh-CN" altLang="en-US" sz="1400"/>
              <a:pPr>
                <a:spcBef>
                  <a:spcPct val="0"/>
                </a:spcBef>
              </a:pPr>
              <a:t>37</a:t>
            </a:fld>
            <a:endParaRPr lang="en-US" altLang="zh-CN" sz="1400"/>
          </a:p>
        </p:txBody>
      </p:sp>
      <p:sp>
        <p:nvSpPr>
          <p:cNvPr id="20483" name="Rectangle 2"/>
          <p:cNvSpPr>
            <a:spLocks noGrp="1" noRot="1" noChangeAspect="1" noChangeArrowheads="1" noTextEdit="1"/>
          </p:cNvSpPr>
          <p:nvPr>
            <p:ph type="sldImg"/>
          </p:nvPr>
        </p:nvSpPr>
        <p:spPr>
          <a:xfrm>
            <a:off x="-139700" y="860425"/>
            <a:ext cx="7632700" cy="4294188"/>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858409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315">
              <a:spcBef>
                <a:spcPct val="30000"/>
              </a:spcBef>
              <a:defRPr kumimoji="1" sz="1300">
                <a:solidFill>
                  <a:schemeClr val="tx1"/>
                </a:solidFill>
                <a:latin typeface="Times New Roman" panose="02020603050405020304" pitchFamily="18" charset="0"/>
                <a:ea typeface="宋体" panose="02010600030101010101" pitchFamily="2" charset="-122"/>
              </a:defRPr>
            </a:lvl1pPr>
            <a:lvl2pPr marL="804986" indent="-309610" defTabSz="1073315">
              <a:spcBef>
                <a:spcPct val="30000"/>
              </a:spcBef>
              <a:defRPr kumimoji="1" sz="1300">
                <a:solidFill>
                  <a:schemeClr val="tx1"/>
                </a:solidFill>
                <a:latin typeface="Times New Roman" panose="02020603050405020304" pitchFamily="18" charset="0"/>
                <a:ea typeface="宋体" panose="02010600030101010101" pitchFamily="2" charset="-122"/>
              </a:defRPr>
            </a:lvl2pPr>
            <a:lvl3pPr marL="1238441"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3pPr>
            <a:lvl4pPr marL="1733817"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4pPr>
            <a:lvl5pPr marL="2229193"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5pPr>
            <a:lvl6pPr marL="2724569"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6pPr>
            <a:lvl7pPr marL="3219945"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7pPr>
            <a:lvl8pPr marL="3715322"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8pPr>
            <a:lvl9pPr marL="4210698"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9pPr>
          </a:lstStyle>
          <a:p>
            <a:pPr>
              <a:spcBef>
                <a:spcPct val="0"/>
              </a:spcBef>
            </a:pPr>
            <a:fld id="{ACCCE740-6CCA-4639-8FA7-289A3E4C9E77}" type="slidenum">
              <a:rPr lang="zh-CN" altLang="en-US" sz="1400"/>
              <a:pPr>
                <a:spcBef>
                  <a:spcPct val="0"/>
                </a:spcBef>
              </a:pPr>
              <a:t>39</a:t>
            </a:fld>
            <a:endParaRPr lang="en-US" altLang="zh-CN" sz="1400"/>
          </a:p>
        </p:txBody>
      </p:sp>
      <p:sp>
        <p:nvSpPr>
          <p:cNvPr id="20483" name="Rectangle 2"/>
          <p:cNvSpPr>
            <a:spLocks noGrp="1" noRot="1" noChangeAspect="1" noChangeArrowheads="1" noTextEdit="1"/>
          </p:cNvSpPr>
          <p:nvPr>
            <p:ph type="sldImg"/>
          </p:nvPr>
        </p:nvSpPr>
        <p:spPr>
          <a:xfrm>
            <a:off x="-139700" y="860425"/>
            <a:ext cx="7632700" cy="4294188"/>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504005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注：报文交换可以在这页简单介绍一句，然后再给三种交换的对比。</a:t>
            </a:r>
            <a:endParaRPr kumimoji="1" lang="en-US" altLang="zh-CN" dirty="0"/>
          </a:p>
          <a:p>
            <a:r>
              <a:rPr lang="zh-CN" altLang="en-US" dirty="0">
                <a:latin typeface="微软雅黑" panose="020B0503020204020204" pitchFamily="34" charset="-122"/>
                <a:ea typeface="微软雅黑" panose="020B0503020204020204" pitchFamily="34" charset="-122"/>
              </a:rPr>
              <a:t>抗毁性高：在长时间的连接中，如果中间网络损坏，电路交换无法继续传输，而</a:t>
            </a:r>
            <a:r>
              <a:rPr lang="zh-CN" altLang="zh-CN" dirty="0">
                <a:latin typeface="微软雅黑" panose="020B0503020204020204" pitchFamily="34" charset="-122"/>
                <a:ea typeface="微软雅黑" panose="020B0503020204020204" pitchFamily="34" charset="-122"/>
              </a:rPr>
              <a:t>报文交换和分组交换</a:t>
            </a:r>
            <a:r>
              <a:rPr lang="zh-CN" altLang="en-US" dirty="0">
                <a:latin typeface="微软雅黑" panose="020B0503020204020204" pitchFamily="34" charset="-122"/>
                <a:ea typeface="微软雅黑" panose="020B0503020204020204" pitchFamily="34" charset="-122"/>
              </a:rPr>
              <a:t>可以技术传输。</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43</a:t>
            </a:fld>
            <a:endParaRPr kumimoji="1" lang="zh-CN" altLang="en-US"/>
          </a:p>
        </p:txBody>
      </p:sp>
    </p:spTree>
    <p:extLst>
      <p:ext uri="{BB962C8B-B14F-4D97-AF65-F5344CB8AC3E}">
        <p14:creationId xmlns:p14="http://schemas.microsoft.com/office/powerpoint/2010/main" val="2702125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44</a:t>
            </a:fld>
            <a:endParaRPr kumimoji="1" lang="zh-CN" altLang="en-US"/>
          </a:p>
        </p:txBody>
      </p:sp>
    </p:spTree>
    <p:extLst>
      <p:ext uri="{BB962C8B-B14F-4D97-AF65-F5344CB8AC3E}">
        <p14:creationId xmlns:p14="http://schemas.microsoft.com/office/powerpoint/2010/main" val="4233706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抛出问题引导学生理解协议的三要素：语法，语义，同步</a:t>
            </a:r>
          </a:p>
        </p:txBody>
      </p:sp>
    </p:spTree>
    <p:extLst>
      <p:ext uri="{BB962C8B-B14F-4D97-AF65-F5344CB8AC3E}">
        <p14:creationId xmlns:p14="http://schemas.microsoft.com/office/powerpoint/2010/main" val="2582110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通过动画展现两个例子：</a:t>
            </a:r>
            <a:endParaRPr lang="zh-CN" altLang="en-US" dirty="0"/>
          </a:p>
          <a:p>
            <a:r>
              <a:rPr lang="zh-CN" altLang="en-US" dirty="0">
                <a:sym typeface="+mn-ea"/>
              </a:rPr>
              <a:t>面向网络的复杂异构和不断发展，应该怎么办？</a:t>
            </a:r>
            <a:endParaRPr lang="zh-CN" altLang="en-US" dirty="0"/>
          </a:p>
          <a:p>
            <a:endParaRPr lang="zh-CN" altLang="en-US" dirty="0"/>
          </a:p>
          <a:p>
            <a:r>
              <a:rPr lang="zh-CN" altLang="en-US" dirty="0"/>
              <a:t>凸显网络参考模型的必要性，参考模型的主要特点：分层结构、统一标准、模块独立。</a:t>
            </a:r>
          </a:p>
        </p:txBody>
      </p:sp>
    </p:spTree>
    <p:extLst>
      <p:ext uri="{BB962C8B-B14F-4D97-AF65-F5344CB8AC3E}">
        <p14:creationId xmlns:p14="http://schemas.microsoft.com/office/powerpoint/2010/main" val="890235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此处以互联网大厂</a:t>
            </a:r>
            <a:r>
              <a:rPr lang="en" altLang="zh-CN" dirty="0"/>
              <a:t>x</a:t>
            </a:r>
            <a:r>
              <a:rPr lang="zh-CN" altLang="en-US" dirty="0"/>
              <a:t>东和</a:t>
            </a:r>
            <a:r>
              <a:rPr lang="en" altLang="zh-CN" dirty="0"/>
              <a:t>x</a:t>
            </a:r>
            <a:r>
              <a:rPr lang="zh-CN" altLang="en-US" dirty="0"/>
              <a:t>讯的合作为类比，说明参考模型的必要性。</a:t>
            </a:r>
          </a:p>
          <a:p>
            <a:endParaRPr lang="zh-CN" altLang="en-US" dirty="0"/>
          </a:p>
          <a:p>
            <a:r>
              <a:rPr lang="en-US" altLang="zh-CN" dirty="0"/>
              <a:t>1. </a:t>
            </a:r>
            <a:r>
              <a:rPr lang="zh-CN" altLang="en-US" dirty="0"/>
              <a:t>大厂内部有明晰的分层组织架构，总裁</a:t>
            </a:r>
            <a:r>
              <a:rPr lang="en-US" altLang="zh-CN" dirty="0"/>
              <a:t>-</a:t>
            </a:r>
            <a:r>
              <a:rPr lang="zh-CN" altLang="en-US" dirty="0"/>
              <a:t>总监</a:t>
            </a:r>
            <a:r>
              <a:rPr lang="en-US" altLang="zh-CN" dirty="0"/>
              <a:t>-</a:t>
            </a:r>
            <a:r>
              <a:rPr lang="zh-CN" altLang="en-US" dirty="0"/>
              <a:t>经理</a:t>
            </a:r>
            <a:r>
              <a:rPr lang="en-US" altLang="zh-CN" dirty="0"/>
              <a:t>-</a:t>
            </a:r>
            <a:r>
              <a:rPr lang="zh-CN" altLang="en-US" dirty="0"/>
              <a:t>码农，隔层分工明确。（体现分层的概念）</a:t>
            </a:r>
          </a:p>
          <a:p>
            <a:r>
              <a:rPr lang="zh-CN" altLang="en-US" dirty="0"/>
              <a:t>在大厂之间推进合同时，每一个层各有明确分工：</a:t>
            </a:r>
          </a:p>
          <a:p>
            <a:r>
              <a:rPr lang="zh-CN" altLang="en-US" dirty="0"/>
              <a:t>总裁与总裁之间谈“战略合作”；</a:t>
            </a:r>
          </a:p>
          <a:p>
            <a:r>
              <a:rPr lang="zh-CN" altLang="en-US" dirty="0"/>
              <a:t>总监与总监之间谈“合作项目”；</a:t>
            </a:r>
          </a:p>
          <a:p>
            <a:r>
              <a:rPr lang="zh-CN" altLang="en-US" dirty="0"/>
              <a:t>产品经理与产品经理之间谈“产品功能”；</a:t>
            </a:r>
          </a:p>
          <a:p>
            <a:r>
              <a:rPr lang="zh-CN" altLang="en-US" dirty="0"/>
              <a:t>码农与码农之间谈具体“代码接口”。</a:t>
            </a:r>
          </a:p>
          <a:p>
            <a:endParaRPr lang="zh-CN" altLang="en-US" dirty="0"/>
          </a:p>
          <a:p>
            <a:r>
              <a:rPr lang="en-US" altLang="zh-CN" dirty="0"/>
              <a:t>2. </a:t>
            </a:r>
            <a:r>
              <a:rPr lang="zh-CN" altLang="en-US" dirty="0"/>
              <a:t>各层内部彼此独立。（体现模块化的概念）</a:t>
            </a:r>
          </a:p>
          <a:p>
            <a:r>
              <a:rPr lang="zh-CN" altLang="en-US" dirty="0"/>
              <a:t>不管是否有码农离职，或者新码农加入，不影响大厂间的项目合作。</a:t>
            </a:r>
          </a:p>
          <a:p>
            <a:r>
              <a:rPr lang="en" altLang="zh-CN" dirty="0"/>
              <a:t>X</a:t>
            </a:r>
            <a:r>
              <a:rPr lang="zh-CN" altLang="en-US" dirty="0"/>
              <a:t>讯用</a:t>
            </a:r>
            <a:r>
              <a:rPr lang="en" altLang="zh-CN" dirty="0"/>
              <a:t>Python</a:t>
            </a:r>
            <a:r>
              <a:rPr lang="zh-CN" altLang="en" dirty="0"/>
              <a:t>，</a:t>
            </a:r>
            <a:r>
              <a:rPr lang="en" altLang="zh-CN" dirty="0"/>
              <a:t>X</a:t>
            </a:r>
            <a:r>
              <a:rPr lang="zh-CN" altLang="en-US" dirty="0"/>
              <a:t>东可以用</a:t>
            </a:r>
            <a:r>
              <a:rPr lang="en" altLang="zh-CN" dirty="0"/>
              <a:t>GO</a:t>
            </a:r>
            <a:r>
              <a:rPr lang="zh-CN" altLang="en" dirty="0"/>
              <a:t>，</a:t>
            </a:r>
            <a:r>
              <a:rPr lang="zh-CN" altLang="en-US" dirty="0"/>
              <a:t>彼此互不影响。</a:t>
            </a:r>
          </a:p>
          <a:p>
            <a:endParaRPr lang="zh-CN" altLang="en-US" dirty="0"/>
          </a:p>
          <a:p>
            <a:r>
              <a:rPr lang="en-US" altLang="zh-CN" dirty="0"/>
              <a:t>3. </a:t>
            </a:r>
            <a:r>
              <a:rPr lang="zh-CN" altLang="en-US" dirty="0"/>
              <a:t>双方之间的合作、彼此内部之间沟通遵循一定的标准</a:t>
            </a:r>
          </a:p>
          <a:p>
            <a:r>
              <a:rPr lang="zh-CN" altLang="en-US" dirty="0"/>
              <a:t>对等的层之间，通过标准的合同、协议、规范进行沟通。（体现协议的概念）</a:t>
            </a:r>
          </a:p>
          <a:p>
            <a:r>
              <a:rPr lang="zh-CN" altLang="en-US" dirty="0"/>
              <a:t>层与层之间，通过事先约定的日报、周报、月报等形式进行沟通。（体现层与层之间接口的概念）</a:t>
            </a:r>
          </a:p>
        </p:txBody>
      </p:sp>
    </p:spTree>
    <p:extLst>
      <p:ext uri="{BB962C8B-B14F-4D97-AF65-F5344CB8AC3E}">
        <p14:creationId xmlns:p14="http://schemas.microsoft.com/office/powerpoint/2010/main" val="3851444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货物包含多个邮包</a:t>
            </a:r>
            <a:endParaRPr kumimoji="1" lang="en-US" altLang="zh-CN" dirty="0"/>
          </a:p>
          <a:p>
            <a:r>
              <a:rPr kumimoji="1" lang="zh-CN" altLang="en-US" dirty="0"/>
              <a:t>一大包邮包包含很多信件</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49</a:t>
            </a:fld>
            <a:endParaRPr kumimoji="1" lang="zh-CN" altLang="en-US"/>
          </a:p>
        </p:txBody>
      </p:sp>
    </p:spTree>
    <p:extLst>
      <p:ext uri="{BB962C8B-B14F-4D97-AF65-F5344CB8AC3E}">
        <p14:creationId xmlns:p14="http://schemas.microsoft.com/office/powerpoint/2010/main" val="4067005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将网络分层模型与一个网络通信实例相结合。从而让学生更好了解分层模型在真实网络通信实例中的对应关系。</a:t>
            </a:r>
          </a:p>
          <a:p>
            <a:r>
              <a:rPr lang="zh-CN" altLang="en-US" dirty="0"/>
              <a:t>主机</a:t>
            </a:r>
            <a:r>
              <a:rPr lang="en-US" altLang="zh-CN" dirty="0"/>
              <a:t>A</a:t>
            </a:r>
            <a:r>
              <a:rPr lang="zh-CN" altLang="en-US" dirty="0"/>
              <a:t>向主机</a:t>
            </a:r>
            <a:r>
              <a:rPr lang="en-US" altLang="zh-CN" dirty="0"/>
              <a:t>B</a:t>
            </a:r>
            <a:r>
              <a:rPr lang="zh-CN" altLang="en-US" dirty="0"/>
              <a:t>发送消息，发送端逐层加包头，接收端去包头。明确路由器和交换机工作的层次。</a:t>
            </a:r>
          </a:p>
          <a:p>
            <a:r>
              <a:rPr lang="zh-CN" altLang="en-US" dirty="0"/>
              <a:t>数据在发送端从应用层向下通过各层，经过封装操作，从原始的消息，变成段</a:t>
            </a:r>
            <a:r>
              <a:rPr lang="en-US" altLang="zh-CN" dirty="0"/>
              <a:t>segment</a:t>
            </a:r>
            <a:r>
              <a:rPr lang="zh-CN" altLang="en-US" dirty="0"/>
              <a:t>，成为数据包</a:t>
            </a:r>
            <a:r>
              <a:rPr lang="en-US" altLang="zh-CN" dirty="0"/>
              <a:t>packet</a:t>
            </a:r>
            <a:r>
              <a:rPr lang="zh-CN" altLang="en-US" dirty="0"/>
              <a:t>，再成为帧。这些不同的名称对应于各层的协议数据单元（</a:t>
            </a:r>
            <a:r>
              <a:rPr lang="en-US" altLang="zh-CN" dirty="0"/>
              <a:t>PDU</a:t>
            </a:r>
            <a:r>
              <a:rPr lang="zh-CN" altLang="en-US" dirty="0"/>
              <a:t>）名称。</a:t>
            </a:r>
          </a:p>
          <a:p>
            <a:r>
              <a:rPr lang="zh-CN" altLang="en-US" dirty="0"/>
              <a:t>数据在网络中经过各种网络设备，逐跳转发，被送达接收方主机</a:t>
            </a:r>
            <a:r>
              <a:rPr lang="en-US" altLang="zh-CN" dirty="0"/>
              <a:t>B</a:t>
            </a:r>
            <a:r>
              <a:rPr lang="zh-CN" altLang="en-US" dirty="0"/>
              <a:t>。</a:t>
            </a:r>
          </a:p>
          <a:p>
            <a:r>
              <a:rPr lang="zh-CN" altLang="en-US" dirty="0"/>
              <a:t>为简化起见，图中仅列出了两台交换机和一台路由器。</a:t>
            </a:r>
          </a:p>
        </p:txBody>
      </p:sp>
    </p:spTree>
    <p:extLst>
      <p:ext uri="{BB962C8B-B14F-4D97-AF65-F5344CB8AC3E}">
        <p14:creationId xmlns:p14="http://schemas.microsoft.com/office/powerpoint/2010/main" val="47752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1210520-76EE-EB4D-9603-E1FAD27D69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Tx/>
              <a:buNone/>
              <a:tabLst/>
              <a:defRPr/>
            </a:pPr>
            <a:fld id="{93B10148-1274-2949-8AB2-B079937E94CB}" type="slidenum">
              <a:rPr kumimoji="1"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Tx/>
                <a:buNone/>
                <a:tabLst/>
                <a:defRPr/>
              </a:pPr>
              <a:t>6</a:t>
            </a:fld>
            <a:endParaRPr kumimoji="1"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91" name="Rectangle 2">
            <a:extLst>
              <a:ext uri="{FF2B5EF4-FFF2-40B4-BE49-F238E27FC236}">
                <a16:creationId xmlns:a16="http://schemas.microsoft.com/office/drawing/2014/main" id="{94991A82-D364-4F4A-8FE7-DA9D14998719}"/>
              </a:ext>
            </a:extLst>
          </p:cNvPr>
          <p:cNvSpPr>
            <a:spLocks noGrp="1" noRot="1" noChangeAspect="1" noChangeArrowheads="1" noTextEdit="1"/>
          </p:cNvSpPr>
          <p:nvPr>
            <p:ph type="sldImg"/>
          </p:nvPr>
        </p:nvSpPr>
        <p:spPr>
          <a:xfrm>
            <a:off x="139700" y="768350"/>
            <a:ext cx="6819900" cy="3836988"/>
          </a:xfrm>
          <a:ln/>
        </p:spPr>
      </p:sp>
      <p:sp>
        <p:nvSpPr>
          <p:cNvPr id="12292" name="Rectangle 3">
            <a:extLst>
              <a:ext uri="{FF2B5EF4-FFF2-40B4-BE49-F238E27FC236}">
                <a16:creationId xmlns:a16="http://schemas.microsoft.com/office/drawing/2014/main" id="{4A5C1644-07D2-0043-BCB2-55C339C34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z="1800" dirty="0">
              <a:ea typeface="宋体" panose="02010600030101010101" pitchFamily="2" charset="-122"/>
            </a:endParaRPr>
          </a:p>
        </p:txBody>
      </p:sp>
    </p:spTree>
    <p:extLst>
      <p:ext uri="{BB962C8B-B14F-4D97-AF65-F5344CB8AC3E}">
        <p14:creationId xmlns:p14="http://schemas.microsoft.com/office/powerpoint/2010/main" val="1347868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OSI</a:t>
            </a:r>
            <a:r>
              <a:rPr lang="zh-CN" altLang="en-US" dirty="0"/>
              <a:t>参考模型，开放系统互连参考模型，也称为</a:t>
            </a:r>
            <a:r>
              <a:rPr lang="en-US" altLang="zh-CN" dirty="0"/>
              <a:t>7</a:t>
            </a:r>
            <a:r>
              <a:rPr lang="zh-CN" altLang="en-US" dirty="0"/>
              <a:t>层模型，由</a:t>
            </a:r>
            <a:r>
              <a:rPr kumimoji="1" lang="en-US" altLang="zh-CN" dirty="0">
                <a:sym typeface="+mn-ea"/>
              </a:rPr>
              <a:t>Day, Zimmermann </a:t>
            </a:r>
            <a:r>
              <a:rPr kumimoji="1" lang="zh-CN" altLang="en-US" dirty="0">
                <a:sym typeface="+mn-ea"/>
              </a:rPr>
              <a:t>在</a:t>
            </a:r>
            <a:r>
              <a:rPr kumimoji="1" lang="en-US" altLang="zh-CN" dirty="0">
                <a:sym typeface="+mn-ea"/>
              </a:rPr>
              <a:t>1983</a:t>
            </a:r>
            <a:r>
              <a:rPr kumimoji="1" lang="zh-CN" altLang="en-US" dirty="0">
                <a:sym typeface="+mn-ea"/>
              </a:rPr>
              <a:t>提出，被</a:t>
            </a:r>
            <a:r>
              <a:rPr kumimoji="1" lang="en-US" altLang="zh-CN" dirty="0">
                <a:sym typeface="+mn-ea"/>
              </a:rPr>
              <a:t>ISO</a:t>
            </a:r>
            <a:r>
              <a:rPr kumimoji="1" lang="zh-CN" altLang="en-US" dirty="0">
                <a:sym typeface="+mn-ea"/>
              </a:rPr>
              <a:t>组织设定为国际标准</a:t>
            </a:r>
          </a:p>
          <a:p>
            <a:r>
              <a:rPr kumimoji="1" lang="en-US" altLang="zh-CN" dirty="0">
                <a:sym typeface="+mn-ea"/>
              </a:rPr>
              <a:t>7</a:t>
            </a:r>
            <a:r>
              <a:rPr kumimoji="1" lang="zh-CN" altLang="en-US" dirty="0">
                <a:sym typeface="+mn-ea"/>
              </a:rPr>
              <a:t>层由底至上分别为：物理层、数据链路层、网络层、传输层、会话层、表示层和应用层。</a:t>
            </a:r>
          </a:p>
          <a:p>
            <a:r>
              <a:rPr kumimoji="1" lang="zh-CN" altLang="en-US" dirty="0">
                <a:sym typeface="+mn-ea"/>
              </a:rPr>
              <a:t>物理层主要定义如何在物理信道上传输二进制的</a:t>
            </a:r>
            <a:r>
              <a:rPr kumimoji="1" lang="en-US" altLang="zh-CN" dirty="0">
                <a:sym typeface="+mn-ea"/>
              </a:rPr>
              <a:t>0</a:t>
            </a:r>
            <a:r>
              <a:rPr kumimoji="1" lang="zh-CN" altLang="en-US" dirty="0">
                <a:sym typeface="+mn-ea"/>
              </a:rPr>
              <a:t>和</a:t>
            </a:r>
            <a:r>
              <a:rPr kumimoji="1" lang="en-US" altLang="zh-CN" dirty="0">
                <a:sym typeface="+mn-ea"/>
              </a:rPr>
              <a:t>1.</a:t>
            </a:r>
          </a:p>
          <a:p>
            <a:r>
              <a:rPr kumimoji="1" lang="zh-CN" altLang="en-US" dirty="0">
                <a:sym typeface="+mn-ea"/>
              </a:rPr>
              <a:t>包括了：</a:t>
            </a:r>
          </a:p>
          <a:p>
            <a:r>
              <a:rPr kumimoji="1" lang="zh-CN" altLang="en-US" dirty="0">
                <a:sym typeface="+mn-ea"/>
              </a:rPr>
              <a:t>机械接口的定义：包括接口的物理尺寸大小，针口的数量、接口的线缆排列等</a:t>
            </a:r>
          </a:p>
          <a:p>
            <a:r>
              <a:rPr kumimoji="1" lang="zh-CN" altLang="en-US" dirty="0">
                <a:sym typeface="+mn-ea"/>
              </a:rPr>
              <a:t>电子信号的定义：包括电压、电流大小，如何以电子信号特征来表示</a:t>
            </a:r>
            <a:r>
              <a:rPr kumimoji="1" lang="en-US" altLang="zh-CN" dirty="0">
                <a:sym typeface="+mn-ea"/>
              </a:rPr>
              <a:t>0</a:t>
            </a:r>
            <a:r>
              <a:rPr kumimoji="1" lang="zh-CN" altLang="en-US" dirty="0">
                <a:sym typeface="+mn-ea"/>
              </a:rPr>
              <a:t>和</a:t>
            </a:r>
            <a:r>
              <a:rPr kumimoji="1" lang="en-US" altLang="zh-CN" dirty="0">
                <a:sym typeface="+mn-ea"/>
              </a:rPr>
              <a:t>1</a:t>
            </a:r>
            <a:r>
              <a:rPr kumimoji="1" lang="zh-CN" altLang="en-US" dirty="0">
                <a:sym typeface="+mn-ea"/>
              </a:rPr>
              <a:t>等</a:t>
            </a:r>
          </a:p>
          <a:p>
            <a:r>
              <a:rPr kumimoji="1" lang="zh-CN" altLang="en-US" dirty="0">
                <a:sym typeface="+mn-ea"/>
              </a:rPr>
              <a:t>时序接口的定义：采样频率、每秒传送多少个不同信号（波特率），每秒传送多少比特（比特率</a:t>
            </a:r>
            <a:r>
              <a:rPr kumimoji="1" lang="en-US" altLang="zh-CN" dirty="0">
                <a:sym typeface="+mn-ea"/>
              </a:rPr>
              <a:t>bps</a:t>
            </a:r>
            <a:r>
              <a:rPr kumimoji="1" lang="zh-CN" altLang="en-US" dirty="0">
                <a:sym typeface="+mn-ea"/>
              </a:rPr>
              <a:t>）等</a:t>
            </a:r>
          </a:p>
          <a:p>
            <a:r>
              <a:rPr kumimoji="1" lang="zh-CN" altLang="en-US" dirty="0">
                <a:sym typeface="+mn-ea"/>
              </a:rPr>
              <a:t>对传输介质的定义：铜导线，包括电话线、各种网络线（五类线、超五类线、六类线等）、光纤；不同频谱的无线通信：微波、红外、可见光、电磁波等等</a:t>
            </a:r>
          </a:p>
          <a:p>
            <a:endParaRPr kumimoji="1" lang="zh-CN" altLang="en-US" dirty="0">
              <a:sym typeface="+mn-ea"/>
            </a:endParaRPr>
          </a:p>
          <a:p>
            <a:endParaRPr kumimoji="1" lang="zh-CN" altLang="en-US" dirty="0">
              <a:sym typeface="+mn-ea"/>
            </a:endParaRPr>
          </a:p>
        </p:txBody>
      </p:sp>
    </p:spTree>
    <p:extLst>
      <p:ext uri="{BB962C8B-B14F-4D97-AF65-F5344CB8AC3E}">
        <p14:creationId xmlns:p14="http://schemas.microsoft.com/office/powerpoint/2010/main" val="3011914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lnSpc>
                <a:spcPct val="120000"/>
              </a:lnSpc>
            </a:pPr>
            <a:r>
              <a:rPr lang="zh-CN" altLang="en-US" dirty="0"/>
              <a:t>数据链路层主要为了实现相邻网络实体间的数据传输，特别是为实现可靠的传输提供可能。</a:t>
            </a:r>
          </a:p>
          <a:p>
            <a:pPr fontAlgn="auto">
              <a:lnSpc>
                <a:spcPct val="120000"/>
              </a:lnSpc>
            </a:pPr>
            <a:r>
              <a:rPr lang="zh-CN" altLang="en-US" dirty="0"/>
              <a:t>数据链路层主要包括以下功能：</a:t>
            </a:r>
          </a:p>
          <a:p>
            <a:pPr fontAlgn="auto">
              <a:lnSpc>
                <a:spcPct val="120000"/>
              </a:lnSpc>
            </a:pPr>
            <a:r>
              <a:rPr lang="zh-CN" altLang="en-US" dirty="0"/>
              <a:t>成帧：将从物理层获取的比特流拆分为离散的帧，可以让学生思考能否在发送时以时间间隙来分离帧。</a:t>
            </a:r>
          </a:p>
          <a:p>
            <a:pPr fontAlgn="auto">
              <a:lnSpc>
                <a:spcPct val="120000"/>
              </a:lnSpc>
            </a:pPr>
            <a:r>
              <a:rPr lang="zh-CN" altLang="en-US" dirty="0"/>
              <a:t>错误检测与纠正：由于网络传输中信号传播存在衰减和延迟，因为通信错误不可避免，通过算法可以实现错误的检测甚至自动纠错，从而为提供可靠数据通信提供可能</a:t>
            </a:r>
          </a:p>
          <a:p>
            <a:pPr fontAlgn="auto">
              <a:lnSpc>
                <a:spcPct val="120000"/>
              </a:lnSpc>
            </a:pPr>
            <a:r>
              <a:rPr lang="zh-CN" altLang="en-US" dirty="0"/>
              <a:t>物理地址或叫</a:t>
            </a:r>
            <a:r>
              <a:rPr lang="en-US" altLang="zh-CN" dirty="0"/>
              <a:t>MAC</a:t>
            </a:r>
            <a:r>
              <a:rPr lang="zh-CN" altLang="en-US" dirty="0"/>
              <a:t>地址：48位，通常以</a:t>
            </a:r>
            <a:r>
              <a:rPr lang="en-US" altLang="zh-CN" dirty="0"/>
              <a:t>12</a:t>
            </a:r>
            <a:r>
              <a:rPr lang="zh-CN" altLang="en-US" dirty="0"/>
              <a:t>个十六进制数字来表示，理论上是全球唯一的网络标识，</a:t>
            </a:r>
            <a:r>
              <a:rPr lang="en-US" altLang="zh-CN" dirty="0"/>
              <a:t>MAC</a:t>
            </a:r>
            <a:r>
              <a:rPr lang="zh-CN" altLang="en-US" dirty="0"/>
              <a:t>地址烧录在网卡上，不便更改</a:t>
            </a:r>
          </a:p>
          <a:p>
            <a:pPr fontAlgn="auto">
              <a:lnSpc>
                <a:spcPct val="120000"/>
              </a:lnSpc>
            </a:pPr>
            <a:r>
              <a:rPr lang="zh-CN" altLang="en-US" dirty="0"/>
              <a:t>流量控制，避免“淹没”（overwhelming）:当快速的发送端遇上慢速的接收端，慢速的接收端来不及出来像洪水一样涌来的数据，导致接收端缓存溢出，因此叫做“淹没”。数据链路层需要根据需要调节发送方的发送速度，这叫做流量控制。</a:t>
            </a:r>
          </a:p>
          <a:p>
            <a:pPr fontAlgn="auto">
              <a:lnSpc>
                <a:spcPct val="120000"/>
              </a:lnSpc>
            </a:pPr>
            <a:r>
              <a:rPr lang="zh-CN" altLang="en-US" dirty="0"/>
              <a:t>共享信道上的访问控制（MAC）：在同一个信道上，多个机器同时传输信号。例如：在同一间教室上课，如果没有课堂纪律，可能有多人同时发言，那就是混乱的菜场，而不是课室。</a:t>
            </a:r>
          </a:p>
        </p:txBody>
      </p:sp>
    </p:spTree>
    <p:extLst>
      <p:ext uri="{BB962C8B-B14F-4D97-AF65-F5344CB8AC3E}">
        <p14:creationId xmlns:p14="http://schemas.microsoft.com/office/powerpoint/2010/main" val="1736248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网络层负责将数据包从源主机送达目的主机。</a:t>
            </a:r>
            <a:endParaRPr lang="en-US" altLang="zh-CN" dirty="0"/>
          </a:p>
          <a:p>
            <a:r>
              <a:rPr lang="zh-CN" altLang="en-US" dirty="0"/>
              <a:t>由于网络的范围大，网络中可能连接了海量设备。寻址除了要求网络地址是唯一可识别之外，还要求网络地址的分层管理和快速可查找。</a:t>
            </a:r>
          </a:p>
          <a:p>
            <a:r>
              <a:rPr lang="zh-CN" altLang="en-US" dirty="0"/>
              <a:t>互联网上最广泛使用的网络层协议是</a:t>
            </a:r>
            <a:r>
              <a:rPr lang="en-US" altLang="zh-CN" dirty="0"/>
              <a:t>IP</a:t>
            </a:r>
            <a:r>
              <a:rPr lang="zh-CN" altLang="en-US" dirty="0"/>
              <a:t>协议。其中</a:t>
            </a:r>
            <a:r>
              <a:rPr lang="en-US" altLang="zh-CN" dirty="0"/>
              <a:t>IPv4</a:t>
            </a:r>
            <a:r>
              <a:rPr lang="zh-CN" altLang="en-US" dirty="0"/>
              <a:t>协议规定用</a:t>
            </a:r>
            <a:r>
              <a:rPr lang="en-US" altLang="zh-CN" dirty="0"/>
              <a:t>32</a:t>
            </a:r>
            <a:r>
              <a:rPr lang="zh-CN" altLang="en-US" dirty="0"/>
              <a:t>位表示</a:t>
            </a:r>
            <a:r>
              <a:rPr lang="en-US" altLang="zh-CN" dirty="0"/>
              <a:t>IP</a:t>
            </a:r>
            <a:r>
              <a:rPr lang="zh-CN" altLang="en-US" dirty="0"/>
              <a:t>地址，目前的互联网正面临</a:t>
            </a:r>
            <a:r>
              <a:rPr lang="en-US" altLang="zh-CN" dirty="0"/>
              <a:t>IPv4</a:t>
            </a:r>
            <a:r>
              <a:rPr lang="zh-CN" altLang="en-US" dirty="0"/>
              <a:t>地址耗尽的问题，因为目前正向下一代互联网发展。</a:t>
            </a:r>
          </a:p>
          <a:p>
            <a:r>
              <a:rPr lang="zh-CN" altLang="en-US" dirty="0"/>
              <a:t>下一代互联网其中一个最重要的特性就是由</a:t>
            </a:r>
            <a:r>
              <a:rPr lang="en-US" altLang="zh-CN" dirty="0"/>
              <a:t>IPv4</a:t>
            </a:r>
            <a:r>
              <a:rPr lang="zh-CN" altLang="en-US" dirty="0"/>
              <a:t>升级到</a:t>
            </a:r>
            <a:r>
              <a:rPr lang="en-US" altLang="zh-CN" dirty="0"/>
              <a:t>IPv6</a:t>
            </a:r>
            <a:r>
              <a:rPr lang="zh-CN" altLang="en-US" dirty="0"/>
              <a:t>，</a:t>
            </a:r>
            <a:r>
              <a:rPr lang="en-US" altLang="zh-CN" dirty="0"/>
              <a:t>IPv6</a:t>
            </a:r>
            <a:r>
              <a:rPr lang="zh-CN" altLang="en-US" dirty="0"/>
              <a:t>协议用</a:t>
            </a:r>
            <a:r>
              <a:rPr lang="en-US" altLang="zh-CN" dirty="0"/>
              <a:t>128</a:t>
            </a:r>
            <a:r>
              <a:rPr lang="zh-CN" altLang="en-US" dirty="0"/>
              <a:t>位表示</a:t>
            </a:r>
            <a:r>
              <a:rPr lang="en-US" altLang="zh-CN" dirty="0"/>
              <a:t>IP</a:t>
            </a:r>
            <a:r>
              <a:rPr lang="zh-CN" altLang="en-US" dirty="0"/>
              <a:t>地址，从而提供了海量的</a:t>
            </a:r>
            <a:r>
              <a:rPr lang="en-US" altLang="zh-CN" dirty="0"/>
              <a:t>IP</a:t>
            </a:r>
            <a:r>
              <a:rPr lang="zh-CN" altLang="en-US" dirty="0"/>
              <a:t>地址空间。</a:t>
            </a:r>
          </a:p>
          <a:p>
            <a:r>
              <a:rPr lang="zh-CN" altLang="en-US" dirty="0"/>
              <a:t>路由是指从源主机寻找一条路径到达目的主机。不管是面向连接还是无连接的通信模式，都需要进行路由。</a:t>
            </a:r>
          </a:p>
          <a:p>
            <a:r>
              <a:rPr lang="zh-CN" altLang="en-US" dirty="0"/>
              <a:t>在超大规模高度动态的网络中，人工寻找路由路径是一件难以完成的工作。因此，在互联网中，我们要利用动态路由算法和协议，实现从源端到目的端转发路径的高效选择。</a:t>
            </a:r>
          </a:p>
          <a:p>
            <a:r>
              <a:rPr lang="zh-CN" altLang="en-US" dirty="0"/>
              <a:t>此外，网络层还负责</a:t>
            </a:r>
            <a:r>
              <a:rPr kumimoji="1" lang="zh-CN" altLang="en-US" dirty="0">
                <a:sym typeface="+mn-ea"/>
              </a:rPr>
              <a:t>服务质量保证的工作，包括：处理网络拥塞、流量整形、保障延迟等。</a:t>
            </a:r>
          </a:p>
          <a:p>
            <a:endParaRPr lang="zh-CN" altLang="en-US" dirty="0"/>
          </a:p>
          <a:p>
            <a:r>
              <a:rPr lang="zh-CN" altLang="en-US" dirty="0"/>
              <a:t>可提出一个疑问：</a:t>
            </a:r>
            <a:r>
              <a:rPr lang="en-US" altLang="zh-CN" dirty="0"/>
              <a:t>MAC</a:t>
            </a:r>
            <a:r>
              <a:rPr lang="zh-CN" altLang="en-US" dirty="0"/>
              <a:t>地址也是全球唯一网络标识，为何网络层还需要另外的</a:t>
            </a:r>
            <a:r>
              <a:rPr lang="en-US" altLang="zh-CN" dirty="0"/>
              <a:t>IP</a:t>
            </a:r>
            <a:r>
              <a:rPr lang="zh-CN" altLang="en-US" dirty="0"/>
              <a:t>地址？</a:t>
            </a:r>
          </a:p>
        </p:txBody>
      </p:sp>
    </p:spTree>
    <p:extLst>
      <p:ext uri="{BB962C8B-B14F-4D97-AF65-F5344CB8AC3E}">
        <p14:creationId xmlns:p14="http://schemas.microsoft.com/office/powerpoint/2010/main" val="2437007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突出传输层与网络层的两大不同</a:t>
            </a:r>
          </a:p>
          <a:p>
            <a:r>
              <a:rPr lang="en-US" altLang="zh-CN" dirty="0"/>
              <a:t>1. </a:t>
            </a:r>
            <a:r>
              <a:rPr lang="zh-CN" altLang="en-US" dirty="0"/>
              <a:t>作用域的不同：网络层是主机到主机，传输层是进程到进程</a:t>
            </a:r>
          </a:p>
          <a:p>
            <a:r>
              <a:rPr lang="en-US" altLang="zh-CN" dirty="0"/>
              <a:t>2. </a:t>
            </a:r>
            <a:r>
              <a:rPr lang="zh-CN" altLang="en-US" dirty="0"/>
              <a:t>面对用户的不同：网络层的传输控制，主要面对网络服务的提供商</a:t>
            </a:r>
            <a:r>
              <a:rPr lang="en-US" altLang="zh-CN" dirty="0"/>
              <a:t>/</a:t>
            </a:r>
            <a:r>
              <a:rPr lang="zh-CN" altLang="en-US" dirty="0"/>
              <a:t>运营商；传输层则给终端用户提供了一定的传输控制能力。</a:t>
            </a:r>
          </a:p>
          <a:p>
            <a:r>
              <a:rPr lang="zh-CN" altLang="en-US" dirty="0"/>
              <a:t>如，可选择可靠的传输模式，或相对不可靠，但更快捷的传输模式。</a:t>
            </a:r>
          </a:p>
        </p:txBody>
      </p:sp>
    </p:spTree>
    <p:extLst>
      <p:ext uri="{BB962C8B-B14F-4D97-AF65-F5344CB8AC3E}">
        <p14:creationId xmlns:p14="http://schemas.microsoft.com/office/powerpoint/2010/main" val="1134919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5330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TCP/IP</a:t>
            </a:r>
            <a:r>
              <a:rPr lang="zh-CN" altLang="en-US" dirty="0"/>
              <a:t>模型由</a:t>
            </a:r>
            <a:r>
              <a:rPr lang="en-US" altLang="zh-CN" dirty="0" err="1"/>
              <a:t>Vint</a:t>
            </a:r>
            <a:r>
              <a:rPr lang="en-US" altLang="zh-CN" dirty="0"/>
              <a:t> Cerf</a:t>
            </a:r>
            <a:r>
              <a:rPr lang="zh-CN" altLang="en-US" dirty="0"/>
              <a:t>和</a:t>
            </a:r>
            <a:r>
              <a:rPr lang="en-US" altLang="zh-CN" dirty="0"/>
              <a:t>Bob Khan</a:t>
            </a:r>
            <a:r>
              <a:rPr lang="zh-CN" altLang="en-US" dirty="0"/>
              <a:t>提出，</a:t>
            </a:r>
            <a:r>
              <a:rPr lang="en-US" altLang="zh-CN" dirty="0"/>
              <a:t>ARPNET</a:t>
            </a:r>
            <a:r>
              <a:rPr lang="zh-CN" altLang="en-US" dirty="0"/>
              <a:t>采用</a:t>
            </a:r>
            <a:r>
              <a:rPr lang="en-US" altLang="zh-CN" dirty="0"/>
              <a:t>TCP</a:t>
            </a:r>
            <a:r>
              <a:rPr lang="zh-CN" altLang="en-US" dirty="0"/>
              <a:t>和</a:t>
            </a:r>
            <a:r>
              <a:rPr lang="en-US" altLang="zh-CN" dirty="0"/>
              <a:t>IP</a:t>
            </a:r>
            <a:r>
              <a:rPr lang="zh-CN" altLang="en-US" dirty="0"/>
              <a:t>作为主要协议。</a:t>
            </a:r>
          </a:p>
          <a:p>
            <a:r>
              <a:rPr lang="zh-CN" altLang="en-US" dirty="0"/>
              <a:t>简要介绍</a:t>
            </a:r>
            <a:r>
              <a:rPr lang="en-US" altLang="zh-CN" dirty="0"/>
              <a:t>TCP/IP</a:t>
            </a:r>
            <a:r>
              <a:rPr lang="zh-CN" altLang="en-US" dirty="0"/>
              <a:t>模型四层模型</a:t>
            </a:r>
          </a:p>
        </p:txBody>
      </p:sp>
    </p:spTree>
    <p:extLst>
      <p:ext uri="{BB962C8B-B14F-4D97-AF65-F5344CB8AC3E}">
        <p14:creationId xmlns:p14="http://schemas.microsoft.com/office/powerpoint/2010/main" val="2683921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一方面明确</a:t>
            </a:r>
            <a:r>
              <a:rPr kumimoji="1" lang="en-US" altLang="zh-CN" dirty="0"/>
              <a:t>TCP/IP</a:t>
            </a:r>
            <a:r>
              <a:rPr kumimoji="1" lang="zh-CN" altLang="en-US" dirty="0"/>
              <a:t>参考模型中，</a:t>
            </a:r>
            <a:r>
              <a:rPr kumimoji="1" lang="en-US" altLang="zh-CN" dirty="0"/>
              <a:t>TCP</a:t>
            </a:r>
            <a:r>
              <a:rPr kumimoji="1" lang="zh-CN" altLang="en-US" dirty="0"/>
              <a:t>和</a:t>
            </a:r>
            <a:r>
              <a:rPr kumimoji="1" lang="en-US" altLang="zh-CN" dirty="0"/>
              <a:t>IP</a:t>
            </a:r>
            <a:r>
              <a:rPr kumimoji="1" lang="zh-CN" altLang="en-US" dirty="0"/>
              <a:t>的重要性，另一方面加深</a:t>
            </a:r>
            <a:r>
              <a:rPr kumimoji="1" lang="en-US" altLang="zh-CN" dirty="0"/>
              <a:t>TCP/IP</a:t>
            </a:r>
            <a:r>
              <a:rPr kumimoji="1" lang="zh-CN" altLang="en-US" dirty="0"/>
              <a:t>参考模型的特色（即正文红色部分）</a:t>
            </a:r>
            <a:endParaRPr lang="zh-CN" altLang="en-US" dirty="0"/>
          </a:p>
        </p:txBody>
      </p:sp>
    </p:spTree>
    <p:extLst>
      <p:ext uri="{BB962C8B-B14F-4D97-AF65-F5344CB8AC3E}">
        <p14:creationId xmlns:p14="http://schemas.microsoft.com/office/powerpoint/2010/main" val="2921638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主要介绍</a:t>
            </a:r>
            <a:r>
              <a:rPr lang="en-US" altLang="zh-CN" dirty="0"/>
              <a:t>OSI</a:t>
            </a:r>
            <a:r>
              <a:rPr lang="zh-CN" altLang="en-US" dirty="0"/>
              <a:t>模型与</a:t>
            </a:r>
            <a:r>
              <a:rPr lang="en-US" altLang="zh-CN" dirty="0"/>
              <a:t>TCP/IP</a:t>
            </a:r>
            <a:r>
              <a:rPr lang="zh-CN" altLang="en-US" dirty="0"/>
              <a:t>模型的不同：</a:t>
            </a:r>
          </a:p>
          <a:p>
            <a:r>
              <a:rPr lang="en-US" altLang="zh-CN" dirty="0"/>
              <a:t>1. </a:t>
            </a:r>
            <a:r>
              <a:rPr lang="zh-CN" altLang="en-US" dirty="0"/>
              <a:t>模型本身的不同</a:t>
            </a:r>
          </a:p>
          <a:p>
            <a:r>
              <a:rPr lang="en-US" altLang="zh-CN" dirty="0"/>
              <a:t>OSI</a:t>
            </a:r>
            <a:r>
              <a:rPr lang="zh-CN" altLang="en-US" dirty="0"/>
              <a:t>模型为</a:t>
            </a:r>
            <a:r>
              <a:rPr lang="en-US" altLang="zh-CN" dirty="0"/>
              <a:t>7</a:t>
            </a:r>
            <a:r>
              <a:rPr lang="zh-CN" altLang="en-US" dirty="0"/>
              <a:t>层，</a:t>
            </a:r>
            <a:r>
              <a:rPr lang="en-US" altLang="zh-CN" dirty="0"/>
              <a:t>TCP/IP</a:t>
            </a:r>
            <a:r>
              <a:rPr lang="zh-CN" altLang="en-US" dirty="0"/>
              <a:t>模型定义了</a:t>
            </a:r>
            <a:r>
              <a:rPr lang="en-US" altLang="zh-CN" dirty="0"/>
              <a:t>4</a:t>
            </a:r>
            <a:r>
              <a:rPr lang="zh-CN" altLang="en-US" dirty="0"/>
              <a:t>层。</a:t>
            </a:r>
          </a:p>
          <a:p>
            <a:r>
              <a:rPr lang="zh-CN" altLang="en-US" dirty="0"/>
              <a:t>TCP/IP模型不包括物理层与数据链路层，其链路层定义主机与传输线路之间的接口，描述链路为无连接的互联网层必须提供的基本功能</a:t>
            </a:r>
          </a:p>
          <a:p>
            <a:r>
              <a:rPr lang="zh-CN" altLang="en-US" dirty="0"/>
              <a:t>OSI模型的网络层、传输层与TCP/IP模型的互联网层、传输层大致对应</a:t>
            </a:r>
          </a:p>
          <a:p>
            <a:r>
              <a:rPr lang="zh-CN" altLang="en-US" dirty="0"/>
              <a:t>TCP/IP模型的应用层包含了OSI模型的表示层与会话层</a:t>
            </a:r>
          </a:p>
          <a:p>
            <a:r>
              <a:rPr lang="en-US" altLang="zh-CN" dirty="0"/>
              <a:t>2. </a:t>
            </a:r>
            <a:r>
              <a:rPr lang="en-US" altLang="zh-CN" dirty="0" err="1"/>
              <a:t>基本设计思想</a:t>
            </a:r>
            <a:r>
              <a:rPr lang="zh-CN" altLang="en-US" dirty="0"/>
              <a:t>的不同</a:t>
            </a:r>
            <a:r>
              <a:rPr lang="en-US" altLang="zh-CN" dirty="0"/>
              <a:t>：OSI</a:t>
            </a:r>
            <a:r>
              <a:rPr lang="zh-CN" altLang="en-US" dirty="0"/>
              <a:t>模型注重</a:t>
            </a:r>
            <a:r>
              <a:rPr lang="en-US" altLang="zh-CN" dirty="0" err="1"/>
              <a:t>通用性与TCP</a:t>
            </a:r>
            <a:r>
              <a:rPr lang="en-US" altLang="zh-CN" dirty="0"/>
              <a:t>/IP</a:t>
            </a:r>
            <a:r>
              <a:rPr lang="zh-CN" altLang="en-US" dirty="0"/>
              <a:t>模型侧重</a:t>
            </a:r>
            <a:r>
              <a:rPr lang="en-US" altLang="zh-CN" dirty="0" err="1"/>
              <a:t>实用性</a:t>
            </a:r>
            <a:endParaRPr lang="en-US" altLang="zh-CN" dirty="0"/>
          </a:p>
          <a:p>
            <a:r>
              <a:rPr lang="en-US" altLang="zh-CN" dirty="0" err="1"/>
              <a:t>OSI模型不局限于特定协议</a:t>
            </a:r>
            <a:r>
              <a:rPr lang="en-US" altLang="zh-CN" dirty="0"/>
              <a:t>，</a:t>
            </a:r>
            <a:r>
              <a:rPr lang="zh-CN" altLang="en-US" dirty="0"/>
              <a:t>主要</a:t>
            </a:r>
            <a:r>
              <a:rPr lang="en-US" altLang="zh-CN" dirty="0" err="1"/>
              <a:t>面向服务、协议、接口等核心概念，更具通用性</a:t>
            </a:r>
            <a:endParaRPr lang="en-US" altLang="zh-CN" dirty="0"/>
          </a:p>
          <a:p>
            <a:r>
              <a:rPr lang="en-US" altLang="zh-CN" dirty="0"/>
              <a:t>TCP/</a:t>
            </a:r>
            <a:r>
              <a:rPr lang="en-US" altLang="zh-CN" dirty="0" err="1"/>
              <a:t>IP模型</a:t>
            </a:r>
            <a:r>
              <a:rPr lang="en-US" altLang="zh-CN" dirty="0"/>
              <a:t>，</a:t>
            </a:r>
            <a:r>
              <a:rPr lang="zh-CN" altLang="en-US" dirty="0"/>
              <a:t>则</a:t>
            </a:r>
            <a:r>
              <a:rPr lang="en-US" altLang="zh-CN" dirty="0" err="1"/>
              <a:t>面向</a:t>
            </a:r>
            <a:r>
              <a:rPr lang="zh-CN" altLang="en-US" dirty="0"/>
              <a:t>特定的</a:t>
            </a:r>
            <a:r>
              <a:rPr lang="en-US" altLang="zh-CN" dirty="0"/>
              <a:t>TCP/</a:t>
            </a:r>
            <a:r>
              <a:rPr lang="en-US" altLang="zh-CN" dirty="0" err="1"/>
              <a:t>IP网络</a:t>
            </a:r>
            <a:r>
              <a:rPr lang="en-US" altLang="zh-CN" dirty="0"/>
              <a:t>，</a:t>
            </a:r>
            <a:r>
              <a:rPr lang="zh-CN" altLang="en-US" dirty="0"/>
              <a:t>因此可以对现实中基于</a:t>
            </a:r>
            <a:r>
              <a:rPr lang="en-US" altLang="zh-CN" dirty="0"/>
              <a:t>TCP/IP</a:t>
            </a:r>
            <a:r>
              <a:rPr lang="zh-CN" altLang="en-US" dirty="0"/>
              <a:t>协议的互联网进行完美的描述</a:t>
            </a:r>
          </a:p>
          <a:p>
            <a:r>
              <a:rPr lang="en-US" altLang="zh-CN" dirty="0"/>
              <a:t>3. </a:t>
            </a:r>
            <a:r>
              <a:rPr lang="zh-CN" altLang="en-US" dirty="0"/>
              <a:t>无连接与面向连接的不同</a:t>
            </a:r>
          </a:p>
          <a:p>
            <a:r>
              <a:rPr lang="zh-CN" altLang="en-US" dirty="0"/>
              <a:t>OSI模型的网络层不限定具体的协议类型，可以支持无连接和面向连接通信</a:t>
            </a:r>
          </a:p>
          <a:p>
            <a:r>
              <a:rPr lang="zh-CN" altLang="en-US" dirty="0"/>
              <a:t>TCP/IP模型的网络层仅支持无连接通信，这是IP协议支持的通信模式</a:t>
            </a:r>
          </a:p>
          <a:p>
            <a:endParaRPr lang="zh-CN" altLang="en-US" dirty="0"/>
          </a:p>
        </p:txBody>
      </p:sp>
    </p:spTree>
    <p:extLst>
      <p:ext uri="{BB962C8B-B14F-4D97-AF65-F5344CB8AC3E}">
        <p14:creationId xmlns:p14="http://schemas.microsoft.com/office/powerpoint/2010/main" val="3862385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OSI</a:t>
            </a:r>
            <a:r>
              <a:rPr lang="zh-CN" altLang="en-US" dirty="0"/>
              <a:t>模型和</a:t>
            </a:r>
            <a:r>
              <a:rPr lang="en-US" altLang="zh-CN" dirty="0"/>
              <a:t>TCP/IP</a:t>
            </a:r>
            <a:r>
              <a:rPr lang="zh-CN" altLang="en-US" dirty="0"/>
              <a:t>模型各自的不足</a:t>
            </a:r>
          </a:p>
        </p:txBody>
      </p:sp>
    </p:spTree>
    <p:extLst>
      <p:ext uri="{BB962C8B-B14F-4D97-AF65-F5344CB8AC3E}">
        <p14:creationId xmlns:p14="http://schemas.microsoft.com/office/powerpoint/2010/main" val="4199807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结合了</a:t>
            </a:r>
            <a:r>
              <a:rPr lang="en-US" altLang="zh-CN" dirty="0"/>
              <a:t>OSI</a:t>
            </a:r>
            <a:r>
              <a:rPr lang="zh-CN" altLang="en-US" dirty="0"/>
              <a:t>模型和</a:t>
            </a:r>
            <a:r>
              <a:rPr lang="en-US" altLang="zh-CN" dirty="0"/>
              <a:t>TCP/IP</a:t>
            </a:r>
            <a:r>
              <a:rPr lang="zh-CN" altLang="en-US" dirty="0"/>
              <a:t>模型的部分特点，将教程内容划分为物理层、数据链路层、网络层、传输层和应用层。</a:t>
            </a:r>
          </a:p>
          <a:p>
            <a:r>
              <a:rPr lang="zh-CN" altLang="en-US" dirty="0"/>
              <a:t>这样的结构有利于保留</a:t>
            </a:r>
            <a:r>
              <a:rPr lang="en-US" altLang="zh-CN" dirty="0"/>
              <a:t>OSI</a:t>
            </a:r>
            <a:r>
              <a:rPr lang="zh-CN" altLang="en-US" dirty="0"/>
              <a:t>和</a:t>
            </a:r>
            <a:r>
              <a:rPr lang="en-US" altLang="zh-CN" dirty="0"/>
              <a:t>TCP/IP</a:t>
            </a:r>
            <a:r>
              <a:rPr lang="zh-CN" altLang="en-US" dirty="0"/>
              <a:t>的各自优点。</a:t>
            </a:r>
          </a:p>
          <a:p>
            <a:r>
              <a:rPr lang="zh-CN" altLang="en-US" dirty="0">
                <a:sym typeface="+mn-ea"/>
              </a:rPr>
              <a:t>对于教学来说，突出网络中重要的核心概念，如：服务、协议接口</a:t>
            </a:r>
          </a:p>
          <a:p>
            <a:r>
              <a:rPr lang="zh-CN" altLang="en-US" dirty="0">
                <a:sym typeface="+mn-ea"/>
              </a:rPr>
              <a:t>严格区分了接口与分层、在体现网络模型完整性和通用性。</a:t>
            </a:r>
          </a:p>
          <a:p>
            <a:r>
              <a:rPr lang="zh-CN" altLang="en-US" dirty="0">
                <a:sym typeface="+mn-ea"/>
              </a:rPr>
              <a:t>同时，通过简化分层，也更易于教与学。</a:t>
            </a:r>
            <a:endParaRPr lang="zh-CN" altLang="en-US" dirty="0"/>
          </a:p>
          <a:p>
            <a:endParaRPr lang="zh-CN" altLang="en-US" dirty="0"/>
          </a:p>
        </p:txBody>
      </p:sp>
    </p:spTree>
    <p:extLst>
      <p:ext uri="{BB962C8B-B14F-4D97-AF65-F5344CB8AC3E}">
        <p14:creationId xmlns:p14="http://schemas.microsoft.com/office/powerpoint/2010/main" val="3854563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3B57CDAB-365F-D74B-AF5B-F6F67660B2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71BE64A-08F8-3646-BF96-90F1619D4FD4}" type="slidenum">
              <a:rPr lang="en-US" altLang="zh-CN" sz="1300"/>
              <a:pPr/>
              <a:t>7</a:t>
            </a:fld>
            <a:endParaRPr lang="en-US" altLang="zh-CN" sz="1300"/>
          </a:p>
        </p:txBody>
      </p:sp>
      <p:sp>
        <p:nvSpPr>
          <p:cNvPr id="15363" name="Rectangle 2">
            <a:extLst>
              <a:ext uri="{FF2B5EF4-FFF2-40B4-BE49-F238E27FC236}">
                <a16:creationId xmlns:a16="http://schemas.microsoft.com/office/drawing/2014/main" id="{7881DE2A-827D-5045-8673-0C1900ECB982}"/>
              </a:ext>
            </a:extLst>
          </p:cNvPr>
          <p:cNvSpPr>
            <a:spLocks noGrp="1" noRot="1" noChangeAspect="1" noChangeArrowheads="1" noTextEdit="1"/>
          </p:cNvSpPr>
          <p:nvPr>
            <p:ph type="sldImg"/>
          </p:nvPr>
        </p:nvSpPr>
        <p:spPr>
          <a:xfrm>
            <a:off x="139700" y="768350"/>
            <a:ext cx="6819900" cy="3836988"/>
          </a:xfrm>
          <a:ln/>
        </p:spPr>
      </p:sp>
      <p:sp>
        <p:nvSpPr>
          <p:cNvPr id="15364" name="Rectangle 3">
            <a:extLst>
              <a:ext uri="{FF2B5EF4-FFF2-40B4-BE49-F238E27FC236}">
                <a16:creationId xmlns:a16="http://schemas.microsoft.com/office/drawing/2014/main" id="{211D3DEB-6865-C94C-BEA3-2C5FBFB69E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558435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将网络分层模型与一个网络通信实例相结合。从而让学生更好了解分层模型在真实网络通信实例中的对应关系。</a:t>
            </a:r>
          </a:p>
          <a:p>
            <a:r>
              <a:rPr lang="zh-CN" altLang="en-US" dirty="0"/>
              <a:t>主机</a:t>
            </a:r>
            <a:r>
              <a:rPr lang="en-US" altLang="zh-CN" dirty="0"/>
              <a:t>A</a:t>
            </a:r>
            <a:r>
              <a:rPr lang="zh-CN" altLang="en-US" dirty="0"/>
              <a:t>向主机</a:t>
            </a:r>
            <a:r>
              <a:rPr lang="en-US" altLang="zh-CN" dirty="0"/>
              <a:t>B</a:t>
            </a:r>
            <a:r>
              <a:rPr lang="zh-CN" altLang="en-US" dirty="0"/>
              <a:t>发送消息，发送端逐层加包头，接收端去包头。明确路由器和交换机工作的层次。</a:t>
            </a:r>
          </a:p>
          <a:p>
            <a:r>
              <a:rPr lang="zh-CN" altLang="en-US" dirty="0"/>
              <a:t>数据在发送端从应用层向下通过各层，经过封装操作，从原始的消息，变成段</a:t>
            </a:r>
            <a:r>
              <a:rPr lang="en-US" altLang="zh-CN" dirty="0"/>
              <a:t>segment</a:t>
            </a:r>
            <a:r>
              <a:rPr lang="zh-CN" altLang="en-US" dirty="0"/>
              <a:t>，成为数据包</a:t>
            </a:r>
            <a:r>
              <a:rPr lang="en-US" altLang="zh-CN" dirty="0"/>
              <a:t>packet</a:t>
            </a:r>
            <a:r>
              <a:rPr lang="zh-CN" altLang="en-US" dirty="0"/>
              <a:t>，再成为帧。这些不同的名称对应于各层的协议数据单元（</a:t>
            </a:r>
            <a:r>
              <a:rPr lang="en-US" altLang="zh-CN" dirty="0"/>
              <a:t>PDU</a:t>
            </a:r>
            <a:r>
              <a:rPr lang="zh-CN" altLang="en-US" dirty="0"/>
              <a:t>）名称。</a:t>
            </a:r>
          </a:p>
          <a:p>
            <a:r>
              <a:rPr lang="zh-CN" altLang="en-US" dirty="0"/>
              <a:t>数据在网络中经过各种网络设备，逐跳转发，被送达接收方主机</a:t>
            </a:r>
            <a:r>
              <a:rPr lang="en-US" altLang="zh-CN" dirty="0"/>
              <a:t>B</a:t>
            </a:r>
            <a:r>
              <a:rPr lang="zh-CN" altLang="en-US" dirty="0"/>
              <a:t>。</a:t>
            </a:r>
          </a:p>
          <a:p>
            <a:r>
              <a:rPr lang="zh-CN" altLang="en-US" dirty="0"/>
              <a:t>为简化起见，图中仅列出了两台交换机和一台路由器。</a:t>
            </a:r>
          </a:p>
        </p:txBody>
      </p:sp>
    </p:spTree>
    <p:extLst>
      <p:ext uri="{BB962C8B-B14F-4D97-AF65-F5344CB8AC3E}">
        <p14:creationId xmlns:p14="http://schemas.microsoft.com/office/powerpoint/2010/main" val="3952596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lnSpc>
                <a:spcPct val="120000"/>
              </a:lnSpc>
              <a:spcBef>
                <a:spcPts val="0"/>
              </a:spcBef>
              <a:spcAft>
                <a:spcPts val="0"/>
              </a:spcAft>
              <a:buClrTx/>
              <a:buSzTx/>
            </a:pPr>
            <a:r>
              <a:rPr kumimoji="1" lang="zh-CN" altLang="en-US" dirty="0">
                <a:sym typeface="+mn-ea"/>
              </a:rPr>
              <a:t>比特、字节</a:t>
            </a:r>
            <a:endParaRPr kumimoji="1" lang="zh-CN" altLang="en-US" dirty="0"/>
          </a:p>
          <a:p>
            <a:pPr lvl="0">
              <a:lnSpc>
                <a:spcPct val="120000"/>
              </a:lnSpc>
              <a:spcBef>
                <a:spcPts val="0"/>
              </a:spcBef>
              <a:spcAft>
                <a:spcPts val="0"/>
              </a:spcAft>
              <a:buFont typeface="Arial" panose="020B0604020202020204" pitchFamily="34" charset="0"/>
              <a:buChar char="•"/>
            </a:pPr>
            <a:r>
              <a:rPr lang="zh-CN" altLang="en-US" dirty="0">
                <a:effectLst/>
                <a:cs typeface="微软雅黑" panose="020B0503020204020204" pitchFamily="34" charset="-122"/>
                <a:sym typeface="+mn-ea"/>
              </a:rPr>
              <a:t>比特</a:t>
            </a:r>
            <a:r>
              <a:rPr lang="en-US" altLang="zh-CN" dirty="0">
                <a:effectLst/>
                <a:cs typeface="微软雅黑" panose="020B0503020204020204" pitchFamily="34" charset="-122"/>
                <a:sym typeface="+mn-ea"/>
              </a:rPr>
              <a:t>(bit)</a:t>
            </a:r>
            <a:r>
              <a:rPr lang="zh-CN" altLang="en-US" dirty="0">
                <a:effectLst/>
                <a:cs typeface="微软雅黑" panose="020B0503020204020204" pitchFamily="34" charset="-122"/>
                <a:sym typeface="+mn-ea"/>
              </a:rPr>
              <a:t>是计算机中的数据量的单位，一个比特就是二进制数字中的一个</a:t>
            </a:r>
            <a:r>
              <a:rPr lang="en-US" altLang="zh-CN" dirty="0">
                <a:effectLst/>
                <a:cs typeface="微软雅黑" panose="020B0503020204020204" pitchFamily="34" charset="-122"/>
                <a:sym typeface="+mn-ea"/>
              </a:rPr>
              <a:t>1</a:t>
            </a:r>
            <a:r>
              <a:rPr lang="zh-CN" altLang="en-US" dirty="0">
                <a:effectLst/>
                <a:cs typeface="微软雅黑" panose="020B0503020204020204" pitchFamily="34" charset="-122"/>
                <a:sym typeface="+mn-ea"/>
              </a:rPr>
              <a:t>或</a:t>
            </a:r>
            <a:r>
              <a:rPr lang="en-US" altLang="zh-CN" dirty="0">
                <a:effectLst/>
                <a:cs typeface="微软雅黑" panose="020B0503020204020204" pitchFamily="34" charset="-122"/>
                <a:sym typeface="+mn-ea"/>
              </a:rPr>
              <a:t>0</a:t>
            </a:r>
            <a:r>
              <a:rPr lang="zh-CN" altLang="en-US" dirty="0">
                <a:effectLst/>
                <a:cs typeface="微软雅黑" panose="020B0503020204020204" pitchFamily="34" charset="-122"/>
                <a:sym typeface="+mn-ea"/>
              </a:rPr>
              <a:t>。</a:t>
            </a:r>
            <a:endParaRPr lang="en-US" altLang="zh-CN" dirty="0">
              <a:effectLst/>
              <a:cs typeface="微软雅黑" panose="020B0503020204020204" pitchFamily="34" charset="-122"/>
              <a:sym typeface="+mn-ea"/>
            </a:endParaRPr>
          </a:p>
          <a:p>
            <a:pPr lvl="0">
              <a:lnSpc>
                <a:spcPct val="120000"/>
              </a:lnSpc>
              <a:spcBef>
                <a:spcPts val="0"/>
              </a:spcBef>
              <a:spcAft>
                <a:spcPts val="0"/>
              </a:spcAft>
              <a:buFont typeface="Arial" panose="020B0604020202020204" pitchFamily="34" charset="0"/>
              <a:buChar char="•"/>
            </a:pPr>
            <a:r>
              <a:rPr lang="en-US" altLang="zh-CN" dirty="0" err="1"/>
              <a:t>线速转发</a:t>
            </a:r>
            <a:r>
              <a:rPr lang="zh-CN" altLang="en-US" dirty="0"/>
              <a:t>：</a:t>
            </a:r>
            <a:r>
              <a:rPr lang="en-US" altLang="zh-CN" dirty="0" err="1"/>
              <a:t>一般是指</a:t>
            </a:r>
            <a:r>
              <a:rPr lang="zh-CN" altLang="en-US" dirty="0"/>
              <a:t>是否</a:t>
            </a:r>
            <a:r>
              <a:rPr lang="en-US" altLang="zh-CN" dirty="0" err="1"/>
              <a:t>能够做到网卡接口</a:t>
            </a:r>
            <a:r>
              <a:rPr lang="zh-CN" altLang="en-US" dirty="0"/>
              <a:t>速率</a:t>
            </a:r>
            <a:r>
              <a:rPr lang="en-US" altLang="zh-CN" dirty="0" err="1"/>
              <a:t>的转发不出现丢包</a:t>
            </a:r>
            <a:r>
              <a:rPr lang="en-US" altLang="zh-CN" dirty="0"/>
              <a:t>。</a:t>
            </a:r>
          </a:p>
          <a:p>
            <a:pPr marR="0" lvl="0" indent="0" algn="just" defTabSz="914400" rtl="0" eaLnBrk="1" fontAlgn="base" latinLnBrk="0" hangingPunct="1">
              <a:lnSpc>
                <a:spcPct val="110000"/>
              </a:lnSpc>
              <a:spcBef>
                <a:spcPts val="20"/>
              </a:spcBef>
              <a:spcAft>
                <a:spcPts val="0"/>
              </a:spcAft>
              <a:buClr>
                <a:schemeClr val="bg2"/>
              </a:buClr>
              <a:buSzPct val="75000"/>
              <a:buFont typeface="Wingdings" panose="05000000000000000000" pitchFamily="2" charset="2"/>
              <a:buNone/>
              <a:defRPr/>
            </a:pPr>
            <a:r>
              <a:rPr lang="en-US" altLang="zh-CN" dirty="0" err="1"/>
              <a:t>包转发率标志了交换机转发数据包能力的大小</a:t>
            </a:r>
            <a:r>
              <a:rPr lang="zh-CN" altLang="en-US" dirty="0"/>
              <a:t>，</a:t>
            </a:r>
            <a:r>
              <a:rPr lang="en-US" altLang="zh-CN" dirty="0" err="1"/>
              <a:t>是指交换机每秒可以转发多少个数据包（Mpps</a:t>
            </a:r>
            <a:r>
              <a:rPr lang="en-US" altLang="zh-CN" dirty="0"/>
              <a:t>），</a:t>
            </a:r>
            <a:r>
              <a:rPr lang="en-US" altLang="zh-CN" dirty="0" err="1"/>
              <a:t>即交换机能同时转发的数据包的数量</a:t>
            </a:r>
            <a:r>
              <a:rPr lang="en-US" altLang="zh-CN" dirty="0"/>
              <a:t>。</a:t>
            </a:r>
          </a:p>
          <a:p>
            <a:pPr marL="285750" marR="0" lvl="0" indent="-285750" algn="l" defTabSz="914400" rtl="0" eaLnBrk="1" fontAlgn="auto" latinLnBrk="0" hangingPunct="1">
              <a:lnSpc>
                <a:spcPts val="2900"/>
              </a:lnSpc>
              <a:spcBef>
                <a:spcPts val="0"/>
              </a:spcBef>
              <a:spcAft>
                <a:spcPts val="0"/>
              </a:spcAft>
              <a:buClr>
                <a:srgbClr val="0070C0"/>
              </a:buClr>
              <a:buSzTx/>
              <a:buFontTx/>
              <a:buNone/>
              <a:tabLst/>
              <a:defRPr/>
            </a:pPr>
            <a:r>
              <a:rPr lang="zh-CN" altLang="en-US" dirty="0">
                <a:latin typeface="微软雅黑" panose="020B0503020204020204" pitchFamily="34" charset="-122"/>
                <a:ea typeface="微软雅黑" panose="020B0503020204020204" pitchFamily="34" charset="-122"/>
                <a:sym typeface="+mn-ea"/>
              </a:rPr>
              <a:t>问题答案：</a:t>
            </a:r>
            <a:r>
              <a:rPr lang="zh-CN" altLang="en-US" sz="1200" dirty="0">
                <a:solidFill>
                  <a:prstClr val="black"/>
                </a:solidFill>
                <a:latin typeface="Microsoft YaHei" panose="020B0503020204020204" pitchFamily="34" charset="-122"/>
                <a:ea typeface="Microsoft YaHei" panose="020B0503020204020204" pitchFamily="34" charset="-122"/>
                <a:sym typeface="+mn-ea"/>
              </a:rPr>
              <a:t>在交换机上：大包更容易实现线速，因为大包的</a:t>
            </a:r>
            <a:r>
              <a:rPr lang="en-US" altLang="zh-CN" sz="1200" dirty="0">
                <a:solidFill>
                  <a:prstClr val="black"/>
                </a:solidFill>
                <a:latin typeface="Microsoft YaHei" panose="020B0503020204020204" pitchFamily="34" charset="-122"/>
                <a:ea typeface="Microsoft YaHei" panose="020B0503020204020204" pitchFamily="34" charset="-122"/>
                <a:sym typeface="+mn-ea"/>
              </a:rPr>
              <a:t>PPS</a:t>
            </a:r>
            <a:r>
              <a:rPr lang="zh-CN" altLang="en-US" sz="1200" dirty="0">
                <a:solidFill>
                  <a:prstClr val="black"/>
                </a:solidFill>
                <a:latin typeface="Microsoft YaHei" panose="020B0503020204020204" pitchFamily="34" charset="-122"/>
                <a:ea typeface="Microsoft YaHei" panose="020B0503020204020204" pitchFamily="34" charset="-122"/>
                <a:sym typeface="+mn-ea"/>
              </a:rPr>
              <a:t>更小。</a:t>
            </a:r>
            <a:endParaRPr lang="zh-CN" altLang="en-US" dirty="0">
              <a:solidFill>
                <a:prstClr val="black"/>
              </a:solidFill>
            </a:endParaRPr>
          </a:p>
          <a:p>
            <a:pPr marL="285750" indent="-285750">
              <a:lnSpc>
                <a:spcPts val="2900"/>
              </a:lnSpc>
              <a:buClr>
                <a:srgbClr val="0070C0"/>
              </a:buClr>
            </a:pPr>
            <a:endParaRPr lang="zh-CN" altLang="en-US" dirty="0">
              <a:latin typeface="微软雅黑" panose="020B0503020204020204" pitchFamily="34" charset="-122"/>
              <a:ea typeface="微软雅黑" panose="020B0503020204020204" pitchFamily="34" charset="-122"/>
              <a:sym typeface="+mn-ea"/>
            </a:endParaRPr>
          </a:p>
          <a:p>
            <a:pPr marL="285750" indent="-285750">
              <a:lnSpc>
                <a:spcPts val="2900"/>
              </a:lnSpc>
              <a:buClr>
                <a:srgbClr val="0070C0"/>
              </a:buClr>
            </a:pPr>
            <a:r>
              <a:rPr lang="zh-CN" altLang="en-US" dirty="0">
                <a:latin typeface="微软雅黑" panose="020B0503020204020204" pitchFamily="34" charset="-122"/>
                <a:ea typeface="微软雅黑" panose="020B0503020204020204" pitchFamily="34" charset="-122"/>
                <a:sym typeface="+mn-ea"/>
              </a:rPr>
              <a:t>例如</a:t>
            </a:r>
            <a:r>
              <a:rPr lang="en-US" altLang="zh-CN" dirty="0">
                <a:latin typeface="微软雅黑" panose="020B0503020204020204" pitchFamily="34" charset="-122"/>
                <a:ea typeface="微软雅黑" panose="020B0503020204020204" pitchFamily="34" charset="-122"/>
                <a:sym typeface="+mn-ea"/>
              </a:rPr>
              <a:t>4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sym typeface="+mn-ea"/>
              </a:rPr>
              <a:t> 10</a:t>
            </a:r>
            <a:r>
              <a:rPr lang="en-US" altLang="zh-CN" baseline="30000" dirty="0">
                <a:latin typeface="微软雅黑" panose="020B0503020204020204" pitchFamily="34" charset="-122"/>
                <a:ea typeface="微软雅黑" panose="020B0503020204020204" pitchFamily="34" charset="-122"/>
                <a:sym typeface="+mn-ea"/>
              </a:rPr>
              <a:t>10  </a:t>
            </a:r>
            <a:r>
              <a:rPr lang="en-US" altLang="zh-CN" dirty="0">
                <a:latin typeface="微软雅黑" panose="020B0503020204020204" pitchFamily="34" charset="-122"/>
                <a:ea typeface="微软雅黑" panose="020B0503020204020204" pitchFamily="34" charset="-122"/>
                <a:sym typeface="+mn-ea"/>
              </a:rPr>
              <a:t>bit/s </a:t>
            </a:r>
            <a:r>
              <a:rPr lang="zh-CN" altLang="zh-CN" dirty="0">
                <a:latin typeface="微软雅黑" panose="020B0503020204020204" pitchFamily="34" charset="-122"/>
                <a:ea typeface="微软雅黑" panose="020B0503020204020204" pitchFamily="34" charset="-122"/>
                <a:sym typeface="+mn-ea"/>
              </a:rPr>
              <a:t>的数据率就记为</a:t>
            </a:r>
            <a:r>
              <a:rPr lang="en-US" altLang="zh-CN" dirty="0">
                <a:latin typeface="微软雅黑" panose="020B0503020204020204" pitchFamily="34" charset="-122"/>
                <a:ea typeface="微软雅黑" panose="020B0503020204020204" pitchFamily="34" charset="-122"/>
                <a:sym typeface="+mn-ea"/>
              </a:rPr>
              <a:t> 40 </a:t>
            </a:r>
            <a:r>
              <a:rPr lang="en-US" altLang="zh-CN" dirty="0" err="1">
                <a:latin typeface="微软雅黑" panose="020B0503020204020204" pitchFamily="34" charset="-122"/>
                <a:ea typeface="微软雅黑" panose="020B0503020204020204" pitchFamily="34" charset="-122"/>
                <a:sym typeface="+mn-ea"/>
              </a:rPr>
              <a:t>Gbit</a:t>
            </a:r>
            <a:r>
              <a:rPr lang="en-US" altLang="zh-CN" dirty="0">
                <a:latin typeface="微软雅黑" panose="020B0503020204020204" pitchFamily="34" charset="-122"/>
                <a:ea typeface="微软雅黑" panose="020B0503020204020204" pitchFamily="34" charset="-122"/>
                <a:sym typeface="+mn-ea"/>
              </a:rPr>
              <a:t>/s</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endParaRPr>
          </a:p>
          <a:p>
            <a:pPr indent="0">
              <a:lnSpc>
                <a:spcPts val="2900"/>
              </a:lnSpc>
              <a:buClr>
                <a:srgbClr val="0070C0"/>
              </a:buClr>
              <a:buFont typeface="Wingdings" panose="05000000000000000000" pitchFamily="2" charset="2"/>
              <a:buNone/>
            </a:pPr>
            <a:r>
              <a:rPr lang="zh-CN" altLang="en-US" dirty="0">
                <a:solidFill>
                  <a:srgbClr val="0000FF"/>
                </a:solidFill>
                <a:latin typeface="微软雅黑" panose="020B0503020204020204" pitchFamily="34" charset="-122"/>
                <a:ea typeface="微软雅黑" panose="020B0503020204020204" pitchFamily="34" charset="-122"/>
                <a:sym typeface="+mn-ea"/>
              </a:rPr>
              <a:t>速率往往是指额定速率或标称速率，非</a:t>
            </a:r>
            <a:r>
              <a:rPr lang="zh-CN" altLang="zh-CN" dirty="0">
                <a:solidFill>
                  <a:srgbClr val="0000FF"/>
                </a:solidFill>
                <a:latin typeface="微软雅黑" panose="020B0503020204020204" pitchFamily="34" charset="-122"/>
                <a:ea typeface="微软雅黑" panose="020B0503020204020204" pitchFamily="34" charset="-122"/>
                <a:sym typeface="+mn-ea"/>
              </a:rPr>
              <a:t>实际运行速率</a:t>
            </a:r>
            <a:r>
              <a:rPr lang="zh-CN" altLang="en-US" dirty="0">
                <a:solidFill>
                  <a:srgbClr val="0000FF"/>
                </a:solidFill>
                <a:latin typeface="微软雅黑" panose="020B0503020204020204" pitchFamily="34" charset="-122"/>
                <a:ea typeface="微软雅黑" panose="020B0503020204020204" pitchFamily="34" charset="-122"/>
                <a:sym typeface="+mn-ea"/>
              </a:rPr>
              <a:t>。 </a:t>
            </a:r>
          </a:p>
          <a:p>
            <a:pPr marL="0" lvl="1" indent="0">
              <a:lnSpc>
                <a:spcPts val="2900"/>
              </a:lnSpc>
              <a:buClr>
                <a:srgbClr val="0070C0"/>
              </a:buClr>
              <a:buFont typeface="Wingdings" panose="05000000000000000000" pitchFamily="2" charset="2"/>
              <a:buNone/>
            </a:pPr>
            <a:r>
              <a:rPr lang="zh-CN" altLang="en-US" dirty="0">
                <a:effectLst/>
                <a:cs typeface="微软雅黑" panose="020B0503020204020204" pitchFamily="34" charset="-122"/>
                <a:sym typeface="+mn-ea"/>
              </a:rPr>
              <a:t>包转发率</a:t>
            </a:r>
            <a:r>
              <a:rPr lang="en-US" altLang="zh-CN" dirty="0">
                <a:effectLst/>
                <a:cs typeface="微软雅黑" panose="020B0503020204020204" pitchFamily="34" charset="-122"/>
                <a:sym typeface="+mn-ea"/>
              </a:rPr>
              <a:t>pps</a:t>
            </a:r>
            <a:r>
              <a:rPr lang="zh-CN" altLang="en-US" dirty="0">
                <a:effectLst/>
                <a:cs typeface="微软雅黑" panose="020B0503020204020204" pitchFamily="34" charset="-122"/>
                <a:sym typeface="+mn-ea"/>
              </a:rPr>
              <a:t>标志了交换机转发数据包能力的大小</a:t>
            </a:r>
          </a:p>
          <a:p>
            <a:pPr marL="0" lvl="1" indent="0">
              <a:lnSpc>
                <a:spcPts val="2900"/>
              </a:lnSpc>
              <a:buClr>
                <a:srgbClr val="0070C0"/>
              </a:buClr>
              <a:buFont typeface="Wingdings" panose="05000000000000000000" pitchFamily="2" charset="2"/>
              <a:buNone/>
            </a:pPr>
            <a:r>
              <a:rPr lang="zh-CN" altLang="en-US" dirty="0">
                <a:effectLst/>
                <a:cs typeface="微软雅黑" panose="020B0503020204020204" pitchFamily="34" charset="-122"/>
                <a:sym typeface="+mn-ea"/>
              </a:rPr>
              <a:t>包转发率，以能够处理最小包长来衡量，对于以太网最小包为64byte，加上帧开销20byte。</a:t>
            </a:r>
            <a:endParaRPr lang="zh-CN" altLang="en-US" dirty="0"/>
          </a:p>
        </p:txBody>
      </p:sp>
    </p:spTree>
    <p:extLst>
      <p:ext uri="{BB962C8B-B14F-4D97-AF65-F5344CB8AC3E}">
        <p14:creationId xmlns:p14="http://schemas.microsoft.com/office/powerpoint/2010/main" val="39931625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R="0" lvl="0" indent="0" algn="just" defTabSz="914400" rtl="0" eaLnBrk="1" fontAlgn="base" latinLnBrk="0" hangingPunct="1">
              <a:lnSpc>
                <a:spcPct val="110000"/>
              </a:lnSpc>
              <a:spcBef>
                <a:spcPts val="20"/>
              </a:spcBef>
              <a:spcAft>
                <a:spcPts val="0"/>
              </a:spcAft>
              <a:buClr>
                <a:schemeClr val="bg2"/>
              </a:buClr>
              <a:buSzPct val="75000"/>
              <a:buFont typeface="Wingdings" panose="05000000000000000000" pitchFamily="2" charset="2"/>
              <a:buNone/>
              <a:defRPr/>
            </a:pPr>
            <a:endParaRPr lang="en-US" altLang="zh-CN" dirty="0"/>
          </a:p>
        </p:txBody>
      </p:sp>
    </p:spTree>
    <p:extLst>
      <p:ext uri="{BB962C8B-B14F-4D97-AF65-F5344CB8AC3E}">
        <p14:creationId xmlns:p14="http://schemas.microsoft.com/office/powerpoint/2010/main" val="3870555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90830" lvl="1" indent="0">
              <a:lnSpc>
                <a:spcPts val="3300"/>
              </a:lnSpc>
              <a:buClr>
                <a:srgbClr val="7030A0"/>
              </a:buClr>
              <a:buNone/>
            </a:pPr>
            <a:r>
              <a:rPr lang="zh-CN" altLang="en-US" sz="1200" dirty="0">
                <a:solidFill>
                  <a:srgbClr val="0000FF"/>
                </a:solidFill>
                <a:latin typeface="微软雅黑" panose="020B0503020204020204" pitchFamily="34" charset="-122"/>
                <a:ea typeface="微软雅黑" panose="020B0503020204020204" pitchFamily="34" charset="-122"/>
                <a:sym typeface="+mn-ea"/>
              </a:rPr>
              <a:t>发送时延与传播时延</a:t>
            </a:r>
            <a:r>
              <a:rPr lang="zh-CN" altLang="zh-CN" sz="1200" dirty="0">
                <a:solidFill>
                  <a:srgbClr val="0000FF"/>
                </a:solidFill>
                <a:latin typeface="微软雅黑" panose="020B0503020204020204" pitchFamily="34" charset="-122"/>
                <a:ea typeface="微软雅黑" panose="020B0503020204020204" pitchFamily="34" charset="-122"/>
                <a:sym typeface="+mn-ea"/>
              </a:rPr>
              <a:t>有本质上的不同</a:t>
            </a:r>
            <a:r>
              <a:rPr lang="zh-CN" altLang="en-US" sz="1200" dirty="0">
                <a:solidFill>
                  <a:srgbClr val="0000FF"/>
                </a:solidFill>
                <a:latin typeface="微软雅黑" panose="020B0503020204020204" pitchFamily="34" charset="-122"/>
                <a:ea typeface="微软雅黑" panose="020B0503020204020204" pitchFamily="34" charset="-122"/>
                <a:sym typeface="+mn-ea"/>
              </a:rPr>
              <a:t>。</a:t>
            </a:r>
            <a:endParaRPr lang="en-US" altLang="zh-CN" sz="1200" dirty="0">
              <a:solidFill>
                <a:srgbClr val="0000FF"/>
              </a:solidFill>
              <a:latin typeface="微软雅黑" panose="020B0503020204020204" pitchFamily="34" charset="-122"/>
              <a:ea typeface="微软雅黑" panose="020B0503020204020204" pitchFamily="34" charset="-122"/>
            </a:endParaRPr>
          </a:p>
          <a:p>
            <a:pPr marL="290830" lvl="1" indent="0">
              <a:lnSpc>
                <a:spcPts val="3300"/>
              </a:lnSpc>
              <a:buClr>
                <a:srgbClr val="7030A0"/>
              </a:buClr>
              <a:buNone/>
            </a:pPr>
            <a:r>
              <a:rPr lang="zh-CN" altLang="en-US" sz="1200" dirty="0">
                <a:latin typeface="微软雅黑" panose="020B0503020204020204" pitchFamily="34" charset="-122"/>
                <a:ea typeface="微软雅黑" panose="020B0503020204020204" pitchFamily="34" charset="-122"/>
                <a:sym typeface="+mn-ea"/>
              </a:rPr>
              <a:t>信号</a:t>
            </a:r>
            <a:r>
              <a:rPr lang="zh-CN" altLang="en-US" sz="1200" dirty="0">
                <a:solidFill>
                  <a:srgbClr val="0000FF"/>
                </a:solidFill>
                <a:latin typeface="微软雅黑" panose="020B0503020204020204" pitchFamily="34" charset="-122"/>
                <a:ea typeface="微软雅黑" panose="020B0503020204020204" pitchFamily="34" charset="-122"/>
                <a:sym typeface="+mn-ea"/>
              </a:rPr>
              <a:t>发送速率</a:t>
            </a:r>
            <a:r>
              <a:rPr lang="zh-CN" altLang="en-US" sz="1200" dirty="0">
                <a:latin typeface="微软雅黑" panose="020B0503020204020204" pitchFamily="34" charset="-122"/>
                <a:ea typeface="微软雅黑" panose="020B0503020204020204" pitchFamily="34" charset="-122"/>
                <a:sym typeface="+mn-ea"/>
              </a:rPr>
              <a:t>和信号在信道上的</a:t>
            </a:r>
            <a:r>
              <a:rPr lang="zh-CN" altLang="en-US" sz="1200" dirty="0">
                <a:solidFill>
                  <a:srgbClr val="0000FF"/>
                </a:solidFill>
                <a:latin typeface="微软雅黑" panose="020B0503020204020204" pitchFamily="34" charset="-122"/>
                <a:ea typeface="微软雅黑" panose="020B0503020204020204" pitchFamily="34" charset="-122"/>
                <a:sym typeface="+mn-ea"/>
              </a:rPr>
              <a:t>传播速率</a:t>
            </a:r>
            <a:r>
              <a:rPr lang="zh-CN" altLang="en-US" sz="1200" dirty="0">
                <a:latin typeface="微软雅黑" panose="020B0503020204020204" pitchFamily="34" charset="-122"/>
                <a:ea typeface="微软雅黑" panose="020B0503020204020204" pitchFamily="34" charset="-122"/>
                <a:sym typeface="+mn-ea"/>
              </a:rPr>
              <a:t>是</a:t>
            </a:r>
            <a:r>
              <a:rPr lang="zh-CN" altLang="en-US" sz="1200" dirty="0">
                <a:solidFill>
                  <a:srgbClr val="0000FF"/>
                </a:solidFill>
                <a:latin typeface="微软雅黑" panose="020B0503020204020204" pitchFamily="34" charset="-122"/>
                <a:ea typeface="微软雅黑" panose="020B0503020204020204" pitchFamily="34" charset="-122"/>
                <a:sym typeface="+mn-ea"/>
              </a:rPr>
              <a:t>完全不同</a:t>
            </a:r>
            <a:r>
              <a:rPr lang="zh-CN" altLang="en-US" sz="1200" dirty="0">
                <a:latin typeface="微软雅黑" panose="020B0503020204020204" pitchFamily="34" charset="-122"/>
                <a:ea typeface="微软雅黑" panose="020B0503020204020204" pitchFamily="34" charset="-122"/>
                <a:sym typeface="+mn-ea"/>
              </a:rPr>
              <a:t>的概念。</a:t>
            </a:r>
          </a:p>
          <a:p>
            <a:pPr marL="290830" lvl="1" indent="0">
              <a:lnSpc>
                <a:spcPts val="3300"/>
              </a:lnSpc>
              <a:buClr>
                <a:srgbClr val="7030A0"/>
              </a:buClr>
              <a:buNone/>
            </a:pPr>
            <a:r>
              <a:rPr lang="zh-CN" altLang="en-US" sz="1600" b="1" dirty="0">
                <a:latin typeface="微软雅黑" panose="020B0503020204020204" pitchFamily="34" charset="-122"/>
                <a:ea typeface="微软雅黑" panose="020B0503020204020204" pitchFamily="34" charset="-122"/>
                <a:sym typeface="+mn-ea"/>
              </a:rPr>
              <a:t> </a:t>
            </a:r>
            <a:endParaRPr lang="zh-CN" altLang="en-US" sz="1600"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067707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R="0" lvl="0" indent="0" algn="just" defTabSz="914400" rtl="0" eaLnBrk="1" fontAlgn="base" latinLnBrk="0" hangingPunct="1">
              <a:lnSpc>
                <a:spcPct val="120000"/>
              </a:lnSpc>
              <a:spcBef>
                <a:spcPts val="20"/>
              </a:spcBef>
              <a:spcAft>
                <a:spcPts val="0"/>
              </a:spcAft>
              <a:buClr>
                <a:schemeClr val="bg2"/>
              </a:buClr>
              <a:buSzPct val="75000"/>
              <a:buFont typeface="Wingdings" panose="05000000000000000000" pitchFamily="2" charset="2"/>
              <a:buNone/>
              <a:defRPr/>
            </a:pPr>
            <a:r>
              <a:rPr lang="zh-CN" altLang="en-US" kern="0" noProof="0" dirty="0">
                <a:ln>
                  <a:noFill/>
                </a:ln>
                <a:effectLst/>
                <a:uLnTx/>
                <a:uFillTx/>
                <a:latin typeface="微软雅黑" panose="020B0503020204020204" pitchFamily="34" charset="-122"/>
                <a:ea typeface="微软雅黑" panose="020B0503020204020204" pitchFamily="34" charset="-122"/>
                <a:sym typeface="+mn-ea"/>
              </a:rPr>
              <a:t> 在Internet中，往返时延还</a:t>
            </a:r>
            <a:r>
              <a:rPr lang="zh-CN" altLang="en-US" kern="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mn-ea"/>
              </a:rPr>
              <a:t>包括各中间结点的处理时延、排队时延以及转发数据时的发送时延</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a:t>
            </a:r>
            <a:endParaRPr kumimoji="0" lang="zh-CN" altLang="en-US"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Tree>
    <p:extLst>
      <p:ext uri="{BB962C8B-B14F-4D97-AF65-F5344CB8AC3E}">
        <p14:creationId xmlns:p14="http://schemas.microsoft.com/office/powerpoint/2010/main" val="27721450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主机无法控制已经发出去的这些</a:t>
            </a:r>
            <a:r>
              <a:rPr lang="en-US" altLang="zh-CN" dirty="0"/>
              <a:t>bit</a:t>
            </a:r>
            <a:r>
              <a:rPr lang="zh-CN" altLang="en-US" dirty="0"/>
              <a:t>。</a:t>
            </a:r>
          </a:p>
        </p:txBody>
      </p:sp>
    </p:spTree>
    <p:extLst>
      <p:ext uri="{BB962C8B-B14F-4D97-AF65-F5344CB8AC3E}">
        <p14:creationId xmlns:p14="http://schemas.microsoft.com/office/powerpoint/2010/main" val="719707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这里对照图说明吞吐量、有效吞吐量、丢包率、信道利用率、网络利用率的含义。</a:t>
            </a:r>
          </a:p>
          <a:p>
            <a:endParaRPr lang="zh-CN" altLang="en-US" dirty="0"/>
          </a:p>
          <a:p>
            <a:r>
              <a:rPr lang="zh-CN" altLang="en-US" dirty="0"/>
              <a:t>这里要明确吞吐量与</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有效吞吐量的区别，有效吞吐量(goodput)</a:t>
            </a:r>
            <a:r>
              <a:rPr lang="zh-CN" altLang="en-US" dirty="0"/>
              <a:t>不包括协议开销和数据包重传数据。</a:t>
            </a:r>
          </a:p>
        </p:txBody>
      </p:sp>
    </p:spTree>
    <p:extLst>
      <p:ext uri="{BB962C8B-B14F-4D97-AF65-F5344CB8AC3E}">
        <p14:creationId xmlns:p14="http://schemas.microsoft.com/office/powerpoint/2010/main" val="3296529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没有网络安全就没有国家安全</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27</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中央网络安全与信息化领导小组正式成立，习近平担任组长。在第一次会议上，提出“网络强国”战略。会议指出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网络安全和信息化是事关国家安全和发展、事关广大人民群众工作生活重大战略问题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要从国际国内大势出发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总体布局</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统筹各方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创新发展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努力把我国建成网络强国。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网络空间安全（</a:t>
            </a:r>
            <a:r>
              <a:rPr lang="en-US" altLang="zh-CN" sz="1200" b="0" i="0" kern="1200" dirty="0">
                <a:solidFill>
                  <a:schemeClr val="tx1"/>
                </a:solidFill>
                <a:effectLst/>
                <a:latin typeface="+mn-lt"/>
                <a:ea typeface="+mn-ea"/>
                <a:cs typeface="+mn-cs"/>
              </a:rPr>
              <a:t>Cyberspace Security</a:t>
            </a:r>
            <a:r>
              <a:rPr lang="zh-CN" altLang="en-US" sz="1200" b="0" i="0" kern="1200" dirty="0">
                <a:solidFill>
                  <a:schemeClr val="tx1"/>
                </a:solidFill>
                <a:effectLst/>
                <a:latin typeface="+mn-lt"/>
                <a:ea typeface="+mn-ea"/>
                <a:cs typeface="+mn-cs"/>
              </a:rPr>
              <a:t>）是针对网络空间中的信息在产生、传输、存储、处理等环节中所面临的威胁和防御措施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及网络和系统本身的安全和防护机制。不仅包括传统信息安全所研究的信息的保密性、完整性和可用性，还包括构成网络空间基础设施的安全和可信。需要明确信息安全、网络安全、网络空间安全概念之异同，三者均属于非传统安全，均聚焦于信息安全问题。网络安全及网络空间的核心是信息安全，只是出发点和侧重点有所差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30991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熊猫烧香是一种蠕虫病毒的变种，经过多次变种而来，由于中毒电脑的可执行文件会出现“熊猫烧香”图案，所以也被称为 “熊猫烧香”病毒。但原病毒只会对</a:t>
            </a:r>
            <a:r>
              <a:rPr lang="en-US" altLang="zh-CN" dirty="0"/>
              <a:t>exe</a:t>
            </a:r>
            <a:r>
              <a:rPr lang="zh-CN" altLang="en-US" dirty="0"/>
              <a:t>文件的图标进行替换，并不会对系统本身进行破坏。而大多数是中等病毒变种，用户电脑中毒后可能会出现蓝屏、频繁重启以及系统硬盘中数据文件被破坏等现象。同时，该病毒的某些变种可以通过局域网进行传播，进而感染局域网内所有计算机系统，最终导致企业局域网瘫痪，无法正常使用，它能感染系统中</a:t>
            </a:r>
            <a:r>
              <a:rPr lang="en-US" altLang="zh-CN" dirty="0"/>
              <a:t>exe</a:t>
            </a:r>
            <a:r>
              <a:rPr lang="zh-CN" altLang="en-US" dirty="0"/>
              <a:t>，</a:t>
            </a:r>
            <a:r>
              <a:rPr lang="en-US" altLang="zh-CN" dirty="0"/>
              <a:t>com</a:t>
            </a:r>
            <a:r>
              <a:rPr lang="zh-CN" altLang="en-US" dirty="0"/>
              <a:t>，</a:t>
            </a:r>
            <a:r>
              <a:rPr lang="en-US" altLang="zh-CN" dirty="0" err="1"/>
              <a:t>pif</a:t>
            </a:r>
            <a:r>
              <a:rPr lang="zh-CN" altLang="en-US" dirty="0"/>
              <a:t>，</a:t>
            </a:r>
            <a:r>
              <a:rPr lang="en-US" altLang="zh-CN" dirty="0" err="1"/>
              <a:t>src</a:t>
            </a:r>
            <a:r>
              <a:rPr lang="zh-CN" altLang="en-US" dirty="0"/>
              <a:t>，</a:t>
            </a:r>
            <a:r>
              <a:rPr lang="en-US" altLang="zh-CN" dirty="0"/>
              <a:t>html</a:t>
            </a:r>
            <a:r>
              <a:rPr lang="zh-CN" altLang="en-US" dirty="0"/>
              <a:t>，</a:t>
            </a:r>
            <a:r>
              <a:rPr lang="en-US" altLang="zh-CN" dirty="0"/>
              <a:t>asp</a:t>
            </a:r>
            <a:r>
              <a:rPr lang="zh-CN" altLang="en-US" dirty="0"/>
              <a:t>等文件，它还能终止大量的反病毒软件进程并且会删除扩展名为</a:t>
            </a:r>
            <a:r>
              <a:rPr lang="en-US" altLang="zh-CN" dirty="0" err="1"/>
              <a:t>gho</a:t>
            </a:r>
            <a:r>
              <a:rPr lang="zh-CN" altLang="en-US" dirty="0"/>
              <a:t>的备份文件。被感染的用户系统中所有</a:t>
            </a:r>
            <a:r>
              <a:rPr lang="en-US" altLang="zh-CN" dirty="0"/>
              <a:t>.exe</a:t>
            </a:r>
            <a:r>
              <a:rPr lang="zh-CN" altLang="en-US" dirty="0"/>
              <a:t>可执行文件全部被改成熊猫举着三根香的模样。</a:t>
            </a:r>
          </a:p>
          <a:p>
            <a:r>
              <a:rPr lang="zh-CN" altLang="en-US" dirty="0"/>
              <a:t>除了通过网站带毒感染用户之外，此病毒还会在局域网中传播，在极短时间之内就可以感染几千台计算机，严重时可以导致网络瘫痪。中毒电脑上会出现“熊猫烧香”图案，所以也被称为“熊猫烧香”病毒。中毒电脑会出现蓝屏、频繁重启以及系统硬盘中数据文件被破坏等现象。</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283985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t>这边可以让学生边看动画，边给学生介绍什么是病毒，什么是蠕虫，然后引出</a:t>
            </a:r>
            <a:r>
              <a:rPr lang="en-US" altLang="zh-CN" sz="1400" dirty="0"/>
              <a:t>WannaCry</a:t>
            </a:r>
            <a:r>
              <a:rPr lang="zh-CN" altLang="en-US" sz="1400" dirty="0"/>
              <a:t>病毒当时造成的危害。</a:t>
            </a:r>
          </a:p>
        </p:txBody>
      </p:sp>
    </p:spTree>
    <p:extLst>
      <p:ext uri="{BB962C8B-B14F-4D97-AF65-F5344CB8AC3E}">
        <p14:creationId xmlns:p14="http://schemas.microsoft.com/office/powerpoint/2010/main" val="3020494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a:t>
            </a:fld>
            <a:endParaRPr kumimoji="1" lang="zh-CN" altLang="en-US"/>
          </a:p>
        </p:txBody>
      </p:sp>
    </p:spTree>
    <p:extLst>
      <p:ext uri="{BB962C8B-B14F-4D97-AF65-F5344CB8AC3E}">
        <p14:creationId xmlns:p14="http://schemas.microsoft.com/office/powerpoint/2010/main" val="11119099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WannaCry（又叫Wanna Decryptor），一种“蠕虫式”的勒索病毒软件，大小3.3MB，由不法分子利用NSA（National Security Agency，美国国家安全局）泄露的危险漏洞“EternalBlue”（永恒之蓝）进行传播 。WannaCry勒索病毒全球大爆发，至少150个国家、30万名用户中招，造成损失达80亿美元，已经影响到金融，能源，医疗等众多行业，造成严重的危机管理问题。中国部分Windows操作系统用户遭受感染，校园网用户首当其冲，受害严重，大量实验室数据和毕业设计被锁定加密。部分大型企业的应用系统和数据库文件被加密后，无法正常工作，影响巨大。</a:t>
            </a:r>
            <a:endParaRPr lang="zh-CN" altLang="en-US" dirty="0"/>
          </a:p>
          <a:p>
            <a:endParaRPr lang="zh-CN" altLang="en-US"/>
          </a:p>
        </p:txBody>
      </p:sp>
    </p:spTree>
    <p:extLst>
      <p:ext uri="{BB962C8B-B14F-4D97-AF65-F5344CB8AC3E}">
        <p14:creationId xmlns:p14="http://schemas.microsoft.com/office/powerpoint/2010/main" val="997995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DDoS攻击是Distributed Denial of Service的缩写，即不法黑客组织通过控制服务器等资源，发动对包括国家骨干网络、重要网络设施、政企或个人网站在内的互联网上任一目标的攻击，致使目标服务器断网，最终停止提供服务。</a:t>
            </a:r>
          </a:p>
          <a:p>
            <a:r>
              <a:rPr lang="zh-CN" altLang="en-US" dirty="0"/>
              <a:t>打个比方，两家相互竞争的商铺，一家为了抢生意，雇佣大批人挤在对方商铺，赖着不走，让真正的顾客无法进入，或者和店员东拉西扯，妨碍正常工作，让对手错过真正的顾客，造成损失。DDoS攻击利用的就是这种思路。</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849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2020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日，包括Roku、Flickr、Adobe Spark、Autodesk、Glassdoor、Affirm、纽约大都会交通管理局地铁状态系统等互联网服务纷纷发布服务出现故障的消息，追根朔源，导致这些服务故障的原因是它们所使用的亚马逊云服务AWS出现故障。由于 AWS DNS 服务器受到分布式拒绝服务（DDoS）攻击的阻碍，攻击者试图用垃圾网络流量淹没系统，导致服务无法访问。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5790290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撞库是黑客通过收集互联网已泄露的用户和密码信息，生成对应的字典表，尝试批量登陆其他网站后，得到一系列可以登录的用户。很多用户在不同网站使用的是相同的帐号密码，因此黑客可以通过获取用户在</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网站的账户从而尝试登录</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网址，这就可以理解为撞库攻击。</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https://</a:t>
            </a:r>
            <a:r>
              <a:rPr lang="en-US" altLang="zh-CN" sz="1200" b="0" i="0" kern="1200" dirty="0" err="1">
                <a:solidFill>
                  <a:schemeClr val="tx1"/>
                </a:solidFill>
                <a:effectLst/>
                <a:latin typeface="+mn-lt"/>
                <a:ea typeface="+mn-ea"/>
                <a:cs typeface="+mn-cs"/>
              </a:rPr>
              <a:t>baike.baidu.com</a:t>
            </a:r>
            <a:r>
              <a:rPr lang="en-US" altLang="zh-CN" sz="1200" b="0" i="0" kern="1200" dirty="0">
                <a:solidFill>
                  <a:schemeClr val="tx1"/>
                </a:solidFill>
                <a:effectLst/>
                <a:latin typeface="+mn-lt"/>
                <a:ea typeface="+mn-ea"/>
                <a:cs typeface="+mn-cs"/>
              </a:rPr>
              <a:t>/item/%E6%92%9E%E5%BA%93</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”拖库“是指黑客入侵有价值的网络站点，把注册用户的资料数据库全部盗走的行为，因为谐音，也经常被称作“脱裤”，</a:t>
            </a:r>
            <a:r>
              <a:rPr lang="en-US" altLang="zh-CN" sz="1200" b="0" i="0" kern="1200" dirty="0">
                <a:solidFill>
                  <a:schemeClr val="tx1"/>
                </a:solidFill>
                <a:effectLst/>
                <a:latin typeface="+mn-lt"/>
                <a:ea typeface="+mn-ea"/>
                <a:cs typeface="+mn-cs"/>
              </a:rPr>
              <a:t>360</a:t>
            </a:r>
            <a:r>
              <a:rPr lang="zh-CN" altLang="en-US" sz="1200" b="0" i="0" kern="1200" dirty="0">
                <a:solidFill>
                  <a:schemeClr val="tx1"/>
                </a:solidFill>
                <a:effectLst/>
                <a:latin typeface="+mn-lt"/>
                <a:ea typeface="+mn-ea"/>
                <a:cs typeface="+mn-cs"/>
              </a:rPr>
              <a:t>的库带计划，奖励提交漏洞的白帽子，也是因此而得名。在取得大量的用户数据之后，黑客会通过一系列的技术手段和黑色产业链将有价值的用户数据变现，这通常也被称作“洗库”。最后黑客将得到的数据在其它网站上进行尝试登陆，叫做”撞库“，因为很多用户喜欢使用统一的用户名密码，”撞库“也可以使黑客收获颇丰。</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今年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月，字节跳动内审风控部在工作中接到风控平台预警，经调查人员初步排查后发现，公司旗下抖音</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被黑产人员利用非法代理软件模拟真实用户，使用千万级外部账号密码进行恶意撞库攻击，试图盗取用户抖音账号。公司安全系统实时监测到异常后，为防止黑客进一步实施不法行为，字节跳动安全中心启动应急响应预案，实时对所有疑似被盗账号设置了短信二次登录验证，及时保护账号安全。由于监测发现黑客攻击及时，未造成平台用户的实际损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经内审风控部及安全团队与警方配合，对大量可疑刷量数据进行信息图像化比对，通过分析甄别千万量级撞库代理</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溯源取证黑产犯罪证据链。据了解，该黑产分子不仅控制了多个当下热门网络平台的大量账号，还通过在网上承接刷榜刷量等业务非法牟利，对网络平台安全生态造成威胁。同时其还编写了大量撞库代码，对目前网络上较热门的网络平台进行撞库，通过不法手段，短短两个月累计获利上百万元。该犯罪嫌疑人已被海淀警方刑事拘留，案件正在进一步侦办中。</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20291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包拦截为 伪造身份 提供了便利</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9588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“棱镜”窃听计划开始于</a:t>
            </a:r>
            <a:r>
              <a:rPr lang="en-US" altLang="zh-CN" sz="1200" b="0" i="0" kern="1200" dirty="0">
                <a:solidFill>
                  <a:schemeClr val="tx1"/>
                </a:solidFill>
                <a:effectLst/>
                <a:latin typeface="+mn-lt"/>
                <a:ea typeface="+mn-ea"/>
                <a:cs typeface="+mn-cs"/>
              </a:rPr>
              <a:t>2007</a:t>
            </a:r>
            <a:r>
              <a:rPr lang="zh-CN" altLang="en-US" sz="1200" b="0" i="0" kern="1200" dirty="0">
                <a:solidFill>
                  <a:schemeClr val="tx1"/>
                </a:solidFill>
                <a:effectLst/>
                <a:latin typeface="+mn-lt"/>
                <a:ea typeface="+mn-ea"/>
                <a:cs typeface="+mn-cs"/>
              </a:rPr>
              <a:t>年的小布什时期，美国情报机构一直在九家美国互联网公司中进行数据挖掘工作，从音视频、图片、邮件、文档以及连接信息中分析个人的联系方式与行动。监控的类型有</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类：信息电邮，即时消息，视频，照片，存储数据，语音聊天，文件传输，视频会议，登录时间，社交网络资料的细节，其中包括两个秘密监视项目：一、监视、监听民众电话的通话记录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二、监视民众的网络活动。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棱镜门事件，通过后门程序，进入了微软、雅虎、谷歌、</a:t>
            </a:r>
            <a:r>
              <a:rPr lang="en-US"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等主流科技公司的服务器。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毫无疑问，棱镜门是一个提醒，美国强大的网络设备企业其实是悬在中国国家安全头顶的“达摩利斯之剑”。这几年年美国封杀华为、中兴之时，就不断有安全专家呼吁政府应重视我国的网络安全问题。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39138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699632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红客</a:t>
            </a:r>
            <a:r>
              <a:rPr kumimoji="1" lang="en-US" altLang="zh-CN" dirty="0"/>
              <a:t>(Honker(A person or thing that honks))</a:t>
            </a:r>
            <a:r>
              <a:rPr kumimoji="1" lang="zh-CN" altLang="en-US" dirty="0"/>
              <a:t>是指维护国家利益，不利用网络技术入侵自己国家电脑，而是“维护正义，为自己国家争光的黑客”。</a:t>
            </a:r>
          </a:p>
          <a:p>
            <a:r>
              <a:rPr kumimoji="1" lang="zh-CN" altLang="en-US" dirty="0"/>
              <a:t>“红客”，红客是一种精神，它是一种热爱祖国、坚持正义、开拓进取的精神。所以只要具备这种精神并热爱着计算机技术的都可称为红客。红客通常会利用自己掌握的技术去维护国内网络的安全，并对外来的进攻进行还击。</a:t>
            </a:r>
          </a:p>
          <a:p>
            <a:r>
              <a:rPr lang="zh-CN" altLang="en-US" sz="1200" b="0" i="0" kern="1200" dirty="0">
                <a:solidFill>
                  <a:schemeClr val="tx1"/>
                </a:solidFill>
                <a:effectLst/>
                <a:latin typeface="+mn-lt"/>
                <a:ea typeface="+mn-ea"/>
                <a:cs typeface="+mn-cs"/>
              </a:rPr>
              <a:t>黑客：利用公共通讯网路，如互联网和电话系统，在未经许可的情况下，载入对方系统。</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87</a:t>
            </a:fld>
            <a:endParaRPr kumimoji="1" lang="zh-CN" altLang="en-US"/>
          </a:p>
        </p:txBody>
      </p:sp>
    </p:spTree>
    <p:extLst>
      <p:ext uri="{BB962C8B-B14F-4D97-AF65-F5344CB8AC3E}">
        <p14:creationId xmlns:p14="http://schemas.microsoft.com/office/powerpoint/2010/main" val="2909270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88</a:t>
            </a:fld>
            <a:endParaRPr kumimoji="1" lang="zh-CN" altLang="en-US"/>
          </a:p>
        </p:txBody>
      </p:sp>
    </p:spTree>
    <p:extLst>
      <p:ext uri="{BB962C8B-B14F-4D97-AF65-F5344CB8AC3E}">
        <p14:creationId xmlns:p14="http://schemas.microsoft.com/office/powerpoint/2010/main" val="3386675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a typeface="微软雅黑" panose="020B0503020204020204" pitchFamily="34" charset="-122"/>
                <a:sym typeface="+mn-ea"/>
              </a:rPr>
              <a:t>这里，可以简单提及：</a:t>
            </a:r>
            <a:r>
              <a:rPr lang="en-US" altLang="zh-CN" dirty="0"/>
              <a:t>ISO 9000</a:t>
            </a:r>
            <a:r>
              <a:rPr lang="zh-CN" altLang="en-US" dirty="0"/>
              <a:t>质量管理体系、</a:t>
            </a:r>
            <a:r>
              <a:rPr lang="en-US" altLang="zh-CN" dirty="0"/>
              <a:t>CMM/CMMI</a:t>
            </a:r>
            <a:r>
              <a:rPr lang="zh-CN" altLang="en-US" dirty="0"/>
              <a:t>软件能力成熟度模型</a:t>
            </a:r>
          </a:p>
        </p:txBody>
      </p:sp>
    </p:spTree>
    <p:extLst>
      <p:ext uri="{BB962C8B-B14F-4D97-AF65-F5344CB8AC3E}">
        <p14:creationId xmlns:p14="http://schemas.microsoft.com/office/powerpoint/2010/main" val="255497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请在</a:t>
            </a:r>
            <a:r>
              <a:rPr kumimoji="1" lang="en-US" altLang="zh-CN" dirty="0"/>
              <a:t>PPT</a:t>
            </a:r>
            <a:r>
              <a:rPr kumimoji="1" lang="zh-CN" altLang="en-US" dirty="0"/>
              <a:t>母版中加入自己学校的图标。具体方法：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a:t>
            </a:r>
            <a:endParaRPr kumimoji="1" lang="en-US" altLang="zh-CN" dirty="0"/>
          </a:p>
          <a:p>
            <a:r>
              <a:rPr kumimoji="1" lang="zh-CN" altLang="en-US" dirty="0"/>
              <a:t>祝贺你：</a:t>
            </a:r>
            <a:r>
              <a:rPr kumimoji="1" lang="en-US" altLang="zh-CN" dirty="0"/>
              <a:t>PPT</a:t>
            </a:r>
            <a:r>
              <a:rPr kumimoji="1" lang="zh-CN" altLang="en-US" dirty="0"/>
              <a:t>每页正文均有自己学校的图标了！</a:t>
            </a:r>
          </a:p>
          <a:p>
            <a:endParaRPr kumimoji="1" lang="en-US" altLang="zh-CN" dirty="0"/>
          </a:p>
          <a:p>
            <a:r>
              <a:rPr kumimoji="1" lang="zh-CN" altLang="en-US" dirty="0"/>
              <a:t>小试牛刀：可以布置作业，让大家以本章所学为基础，给朋友讲讲互联网发展或网络安全方面的故事。</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a:t>
            </a:fld>
            <a:endParaRPr kumimoji="1" lang="zh-CN" altLang="en-US"/>
          </a:p>
        </p:txBody>
      </p:sp>
    </p:spTree>
    <p:extLst>
      <p:ext uri="{BB962C8B-B14F-4D97-AF65-F5344CB8AC3E}">
        <p14:creationId xmlns:p14="http://schemas.microsoft.com/office/powerpoint/2010/main" val="20690769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注意：</a:t>
            </a:r>
            <a:endParaRPr lang="en-US" altLang="zh-CN" dirty="0"/>
          </a:p>
          <a:p>
            <a:r>
              <a:rPr lang="en-US" altLang="zh-CN" dirty="0"/>
              <a:t>IEEE</a:t>
            </a:r>
            <a:r>
              <a:rPr lang="zh-CN" altLang="en-US" dirty="0"/>
              <a:t>制定标准，而</a:t>
            </a:r>
            <a:r>
              <a:rPr lang="en-US" altLang="zh-CN" dirty="0"/>
              <a:t>WIFI</a:t>
            </a:r>
            <a:r>
              <a:rPr lang="zh-CN" altLang="en-US" dirty="0"/>
              <a:t>联盟则不制定标准，而是进行兼容性认证</a:t>
            </a:r>
          </a:p>
          <a:p>
            <a:r>
              <a:rPr lang="zh-CN" altLang="en-US" dirty="0"/>
              <a:t>（</a:t>
            </a:r>
            <a:r>
              <a:rPr lang="en-US" altLang="zh-CN" dirty="0"/>
              <a:t>1</a:t>
            </a:r>
            <a:r>
              <a:rPr lang="zh-CN" altLang="en-US" dirty="0"/>
              <a:t>）</a:t>
            </a:r>
            <a:r>
              <a:rPr lang="en-US" altLang="zh-CN" dirty="0"/>
              <a:t>IEEE</a:t>
            </a:r>
            <a:r>
              <a:rPr lang="zh-CN" altLang="en-US" dirty="0"/>
              <a:t>的期刊、会议可以简单介绍</a:t>
            </a:r>
          </a:p>
          <a:p>
            <a:r>
              <a:rPr lang="zh-CN" altLang="en-US" dirty="0"/>
              <a:t>（</a:t>
            </a:r>
            <a:r>
              <a:rPr lang="en-US" altLang="zh-CN" dirty="0"/>
              <a:t>2</a:t>
            </a:r>
            <a:r>
              <a:rPr lang="zh-CN" altLang="en-US" dirty="0"/>
              <a:t>）</a:t>
            </a:r>
            <a:r>
              <a:rPr lang="en-US" altLang="zh-CN" dirty="0"/>
              <a:t>IEEE 802.11</a:t>
            </a:r>
            <a:r>
              <a:rPr lang="zh-CN" altLang="en-US" dirty="0"/>
              <a:t>的新标准开始用</a:t>
            </a:r>
            <a:r>
              <a:rPr lang="en-US" altLang="zh-CN" dirty="0" err="1"/>
              <a:t>wifi</a:t>
            </a:r>
            <a:r>
              <a:rPr lang="en-US" altLang="zh-CN" dirty="0"/>
              <a:t> 5</a:t>
            </a:r>
            <a:r>
              <a:rPr lang="zh-CN" altLang="en-US" dirty="0"/>
              <a:t>、</a:t>
            </a:r>
            <a:r>
              <a:rPr lang="en-US" altLang="zh-CN" dirty="0" err="1"/>
              <a:t>wifi</a:t>
            </a:r>
            <a:r>
              <a:rPr lang="en-US" altLang="zh-CN" dirty="0"/>
              <a:t> 6</a:t>
            </a:r>
            <a:r>
              <a:rPr lang="zh-CN" altLang="en-US" dirty="0"/>
              <a:t>命名</a:t>
            </a:r>
          </a:p>
        </p:txBody>
      </p:sp>
    </p:spTree>
    <p:extLst>
      <p:ext uri="{BB962C8B-B14F-4D97-AF65-F5344CB8AC3E}">
        <p14:creationId xmlns:p14="http://schemas.microsoft.com/office/powerpoint/2010/main" val="41106788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nSpc>
                <a:spcPts val="3600"/>
              </a:lnSpc>
              <a:buClr>
                <a:srgbClr val="C00000"/>
              </a:buClr>
              <a:buFont typeface="Wingdings" panose="05000000000000000000" pitchFamily="2" charset="2"/>
              <a:buNone/>
            </a:pPr>
            <a:r>
              <a:rPr lang="zh-CN"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所有互联网标准都以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RFC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的形式在互联网上发表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43936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a:t>
            </a:r>
            <a:r>
              <a:rPr lang="en-US" altLang="zh-CN" dirty="0"/>
              <a:t>RFC</a:t>
            </a:r>
            <a:r>
              <a:rPr lang="zh-CN" altLang="en-US" dirty="0"/>
              <a:t>的名字看不出</a:t>
            </a:r>
            <a:r>
              <a:rPr lang="en-US" altLang="zh-CN" dirty="0"/>
              <a:t>RFC</a:t>
            </a:r>
            <a:r>
              <a:rPr lang="zh-CN" altLang="en-US" dirty="0"/>
              <a:t>是标准，但所有的互联网设备都遵循</a:t>
            </a:r>
            <a:r>
              <a:rPr lang="en-US" altLang="zh-CN" dirty="0"/>
              <a:t>RFC</a:t>
            </a:r>
            <a:r>
              <a:rPr lang="zh-CN" altLang="en-US" dirty="0"/>
              <a:t>才能实现互联互通，所以</a:t>
            </a:r>
            <a:r>
              <a:rPr lang="en-US" altLang="zh-CN" dirty="0"/>
              <a:t>RFC</a:t>
            </a:r>
            <a:r>
              <a:rPr lang="zh-CN" altLang="en-US" dirty="0"/>
              <a:t>是不自称为标准的事实标准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相比其他“标准”组织，制定的标准没有人使用或遵循，那将毫无节制。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252855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我国是互联网大国，而非互联网强国，</a:t>
            </a:r>
            <a:r>
              <a:rPr lang="zh-CN" altLang="en-US" sz="1200" dirty="0">
                <a:solidFill>
                  <a:prstClr val="black"/>
                </a:solidFill>
                <a:latin typeface="Microsoft YaHei" panose="020B0503020204020204" pitchFamily="34" charset="-122"/>
                <a:ea typeface="Microsoft YaHei" panose="020B0503020204020204" pitchFamily="34" charset="-122"/>
              </a:rPr>
              <a:t>我国参与</a:t>
            </a:r>
            <a:r>
              <a:rPr lang="en-US" altLang="zh-CN" sz="1200" dirty="0">
                <a:solidFill>
                  <a:prstClr val="black"/>
                </a:solidFill>
                <a:latin typeface="Microsoft YaHei" panose="020B0503020204020204" pitchFamily="34" charset="-122"/>
                <a:ea typeface="Microsoft YaHei" panose="020B0503020204020204" pitchFamily="34" charset="-122"/>
              </a:rPr>
              <a:t>RFC</a:t>
            </a:r>
            <a:r>
              <a:rPr lang="zh-CN" altLang="en-US" sz="1200" dirty="0">
                <a:solidFill>
                  <a:prstClr val="black"/>
                </a:solidFill>
                <a:latin typeface="Microsoft YaHei" panose="020B0503020204020204" pitchFamily="34" charset="-122"/>
                <a:ea typeface="Microsoft YaHei" panose="020B0503020204020204" pitchFamily="34" charset="-122"/>
              </a:rPr>
              <a:t>的人数少，主导的</a:t>
            </a:r>
            <a:r>
              <a:rPr lang="en-US" altLang="zh-CN" sz="1200" dirty="0">
                <a:solidFill>
                  <a:prstClr val="black"/>
                </a:solidFill>
                <a:latin typeface="Microsoft YaHei" panose="020B0503020204020204" pitchFamily="34" charset="-122"/>
                <a:ea typeface="Microsoft YaHei" panose="020B0503020204020204" pitchFamily="34" charset="-122"/>
              </a:rPr>
              <a:t>RFC</a:t>
            </a:r>
            <a:r>
              <a:rPr lang="zh-CN" altLang="en-US" sz="1200" dirty="0">
                <a:solidFill>
                  <a:prstClr val="black"/>
                </a:solidFill>
                <a:latin typeface="Microsoft YaHei" panose="020B0503020204020204" pitchFamily="34" charset="-122"/>
                <a:ea typeface="Microsoft YaHei" panose="020B0503020204020204" pitchFamily="34" charset="-122"/>
              </a:rPr>
              <a:t>数量有限，</a:t>
            </a:r>
            <a:r>
              <a:rPr lang="en-US" altLang="zh-CN" sz="1200" dirty="0">
                <a:solidFill>
                  <a:prstClr val="black"/>
                </a:solidFill>
                <a:latin typeface="Microsoft YaHei" panose="020B0503020204020204" pitchFamily="34" charset="-122"/>
                <a:ea typeface="Microsoft YaHei" panose="020B0503020204020204" pitchFamily="34" charset="-122"/>
              </a:rPr>
              <a:t>IESG</a:t>
            </a:r>
            <a:r>
              <a:rPr lang="zh-CN" altLang="en-US" sz="1200" dirty="0">
                <a:solidFill>
                  <a:prstClr val="black"/>
                </a:solidFill>
                <a:latin typeface="Microsoft YaHei" panose="020B0503020204020204" pitchFamily="34" charset="-122"/>
                <a:ea typeface="Microsoft YaHei" panose="020B0503020204020204" pitchFamily="34" charset="-122"/>
              </a:rPr>
              <a:t>我国专家还没能进入</a:t>
            </a:r>
            <a:endParaRPr lang="en-US" altLang="zh-CN" sz="1200" dirty="0">
              <a:solidFill>
                <a:prstClr val="black"/>
              </a:solidFill>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93</a:t>
            </a:fld>
            <a:endParaRPr kumimoji="1" lang="zh-CN" altLang="en-US"/>
          </a:p>
        </p:txBody>
      </p:sp>
    </p:spTree>
    <p:extLst>
      <p:ext uri="{BB962C8B-B14F-4D97-AF65-F5344CB8AC3E}">
        <p14:creationId xmlns:p14="http://schemas.microsoft.com/office/powerpoint/2010/main" val="10172153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2013年，清华大学李星教授（CERNET网络中心副主任）当选国际互联网标准组织（IETF）的体系架构委员会IAB的一员，这个互联网最权威的13人专家组织迎来的第一个来自中国大陆的委员。</a:t>
            </a:r>
            <a:endParaRPr lang="en-US" altLang="zh-CN" dirty="0"/>
          </a:p>
          <a:p>
            <a:r>
              <a:rPr lang="en-US" altLang="zh-CN" dirty="0"/>
              <a:t>RG</a:t>
            </a:r>
            <a:r>
              <a:rPr lang="zh-CN" altLang="en-US" dirty="0"/>
              <a:t>：</a:t>
            </a:r>
            <a:r>
              <a:rPr lang="en-US" altLang="zh-CN" dirty="0"/>
              <a:t>Research</a:t>
            </a:r>
            <a:r>
              <a:rPr lang="zh-CN" altLang="en-US" dirty="0"/>
              <a:t> </a:t>
            </a:r>
            <a:r>
              <a:rPr lang="en-US" altLang="zh-CN" dirty="0"/>
              <a:t>group</a:t>
            </a:r>
          </a:p>
          <a:p>
            <a:r>
              <a:rPr lang="en-US" altLang="zh-CN" dirty="0"/>
              <a:t>WG:</a:t>
            </a:r>
            <a:r>
              <a:rPr lang="zh-CN" altLang="en-US" dirty="0"/>
              <a:t> </a:t>
            </a:r>
            <a:r>
              <a:rPr lang="en-US" altLang="zh-CN" dirty="0"/>
              <a:t>Working</a:t>
            </a:r>
            <a:r>
              <a:rPr lang="zh-CN" altLang="en-US" dirty="0"/>
              <a:t> </a:t>
            </a:r>
            <a:r>
              <a:rPr lang="en-US" altLang="zh-CN" dirty="0"/>
              <a:t>Group</a:t>
            </a:r>
          </a:p>
          <a:p>
            <a:r>
              <a:rPr lang="zh-CN" altLang="en-US" dirty="0"/>
              <a:t>互联网研究指导小组</a:t>
            </a:r>
            <a:r>
              <a:rPr lang="en-US" altLang="zh-CN" dirty="0"/>
              <a:t>IRSG:</a:t>
            </a:r>
            <a:r>
              <a:rPr lang="zh-CN" altLang="en-US" dirty="0"/>
              <a:t> </a:t>
            </a:r>
            <a:r>
              <a:rPr lang="en-US" altLang="zh-CN" dirty="0"/>
              <a:t>Internet</a:t>
            </a:r>
            <a:r>
              <a:rPr lang="zh-CN" altLang="en-US" dirty="0"/>
              <a:t> </a:t>
            </a:r>
            <a:r>
              <a:rPr lang="en-US" altLang="zh-CN" dirty="0"/>
              <a:t>Research</a:t>
            </a:r>
            <a:r>
              <a:rPr lang="zh-CN" altLang="en-US" dirty="0"/>
              <a:t> </a:t>
            </a:r>
            <a:r>
              <a:rPr lang="en-US" altLang="zh-CN" dirty="0"/>
              <a:t>Steering</a:t>
            </a:r>
            <a:r>
              <a:rPr lang="zh-CN" altLang="en-US" dirty="0"/>
              <a:t> </a:t>
            </a:r>
            <a:r>
              <a:rPr lang="en-US" altLang="zh-CN" dirty="0"/>
              <a:t>Group</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互联网工程指导小组</a:t>
            </a:r>
            <a:r>
              <a:rPr lang="en-US" altLang="zh-CN" dirty="0"/>
              <a:t>IESG:</a:t>
            </a:r>
            <a:r>
              <a:rPr lang="zh-CN" altLang="en-US" dirty="0"/>
              <a:t>  </a:t>
            </a:r>
            <a:r>
              <a:rPr lang="en-US" altLang="zh-CN" dirty="0"/>
              <a:t>Internet</a:t>
            </a:r>
            <a:r>
              <a:rPr lang="zh-CN" altLang="en-US" dirty="0"/>
              <a:t> </a:t>
            </a:r>
            <a:r>
              <a:rPr lang="en-US" altLang="zh-CN" dirty="0"/>
              <a:t>Engineering</a:t>
            </a:r>
            <a:r>
              <a:rPr lang="zh-CN" altLang="en-US" dirty="0"/>
              <a:t> </a:t>
            </a:r>
            <a:r>
              <a:rPr lang="en-US" altLang="zh-CN" dirty="0"/>
              <a:t>Steering</a:t>
            </a:r>
            <a:r>
              <a:rPr lang="zh-CN" altLang="en-US" dirty="0"/>
              <a:t> </a:t>
            </a:r>
            <a:r>
              <a:rPr lang="en-US" altLang="zh-CN" dirty="0"/>
              <a:t>Group </a:t>
            </a:r>
            <a:r>
              <a:rPr lang="zh-CN" altLang="en-US" dirty="0"/>
              <a:t>（核心权利机构，负责审批</a:t>
            </a:r>
            <a:r>
              <a:rPr lang="en-US" altLang="zh-CN" dirty="0"/>
              <a:t>RFC</a:t>
            </a:r>
            <a:r>
              <a:rPr lang="zh-CN" altLang="en-US" dirty="0"/>
              <a:t>标准）</a:t>
            </a:r>
          </a:p>
        </p:txBody>
      </p:sp>
    </p:spTree>
    <p:extLst>
      <p:ext uri="{BB962C8B-B14F-4D97-AF65-F5344CB8AC3E}">
        <p14:creationId xmlns:p14="http://schemas.microsoft.com/office/powerpoint/2010/main" val="38409537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ffectLst/>
                <a:latin typeface="Times New Roman" panose="02020603050405020304" pitchFamily="18" charset="0"/>
                <a:cs typeface="Times New Roman" panose="02020603050405020304" pitchFamily="18" charset="0"/>
                <a:sym typeface="+mn-ea"/>
              </a:rPr>
              <a:t>CCSA中国通信标准化协会</a:t>
            </a:r>
            <a:r>
              <a:rPr lang="zh-CN" altLang="en-US" dirty="0"/>
              <a:t>网站：www.ccsa.org.cn/</a:t>
            </a:r>
          </a:p>
          <a:p>
            <a:r>
              <a:rPr lang="zh-CN" altLang="en-US" dirty="0"/>
              <a:t>技术委员会</a:t>
            </a:r>
            <a:r>
              <a:rPr lang="en-US" altLang="zh-CN" dirty="0"/>
              <a:t>TC(Technical Committee)</a:t>
            </a:r>
            <a:r>
              <a:rPr lang="zh-CN" altLang="en-US" dirty="0"/>
              <a:t> 下设专门方向的工作组，进行标准的立项、讨论、完善、审核。</a:t>
            </a:r>
          </a:p>
        </p:txBody>
      </p:sp>
    </p:spTree>
    <p:extLst>
      <p:ext uri="{BB962C8B-B14F-4D97-AF65-F5344CB8AC3E}">
        <p14:creationId xmlns:p14="http://schemas.microsoft.com/office/powerpoint/2010/main" val="15060941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开源项目示例：</a:t>
            </a:r>
          </a:p>
          <a:p>
            <a:r>
              <a:rPr lang="zh-CN" altLang="en-US"/>
              <a:t>（</a:t>
            </a:r>
            <a:r>
              <a:rPr lang="en-US" altLang="zh-CN"/>
              <a:t>1</a:t>
            </a:r>
            <a:r>
              <a:rPr lang="zh-CN" altLang="en-US"/>
              <a:t>）</a:t>
            </a:r>
            <a:r>
              <a:rPr lang="en-US" altLang="zh-CN"/>
              <a:t>google </a:t>
            </a:r>
            <a:r>
              <a:rPr lang="zh-CN" altLang="en-US">
                <a:sym typeface="+mn-ea"/>
              </a:rPr>
              <a:t>QUIC</a:t>
            </a:r>
            <a:r>
              <a:rPr lang="zh-CN" altLang="en-US"/>
              <a:t>协议：Quick UDP Internet Connections protocol，由 Google 设计提出，目前由 IETF 工作组推动进展，其设计的目标是替代 TCP 成为 HTTP/3 的数据传输层协议（https://github.com/google/proto-quic ）</a:t>
            </a:r>
          </a:p>
          <a:p>
            <a:r>
              <a:rPr lang="zh-CN" altLang="en-US"/>
              <a:t>（</a:t>
            </a:r>
            <a:r>
              <a:rPr lang="en-US" altLang="zh-CN"/>
              <a:t>2</a:t>
            </a:r>
            <a:r>
              <a:rPr lang="zh-CN" altLang="en-US"/>
              <a:t>）WebRTC 是一项在浏览器内部进行实时视频和音频通信的技术，是谷歌于2010年以6820万美元收购VoIP软件开发商 Global IT Solutions 公司而获得一项技术，谷歌于2011年6月3日开源该项目（https://github.com/webrtc/）</a:t>
            </a:r>
          </a:p>
          <a:p>
            <a:endParaRPr lang="en-US" altLang="zh-CN"/>
          </a:p>
        </p:txBody>
      </p:sp>
    </p:spTree>
    <p:extLst>
      <p:ext uri="{BB962C8B-B14F-4D97-AF65-F5344CB8AC3E}">
        <p14:creationId xmlns:p14="http://schemas.microsoft.com/office/powerpoint/2010/main" val="3078298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1957 </a:t>
            </a:r>
            <a:r>
              <a:rPr lang="zh-CN" altLang="en-US" sz="1400" dirty="0"/>
              <a:t>年，苏联发射第一颗人造地球卫星 </a:t>
            </a:r>
            <a:r>
              <a:rPr lang="en-US" altLang="zh-CN" sz="1400" dirty="0"/>
              <a:t>Sputnik</a:t>
            </a:r>
            <a:r>
              <a:rPr lang="zh-CN" altLang="en-US" sz="1400" dirty="0"/>
              <a:t>。受此事件刺激，</a:t>
            </a:r>
            <a:r>
              <a:rPr lang="en-US" altLang="zh-CN" sz="1400" dirty="0"/>
              <a:t>1958 </a:t>
            </a:r>
            <a:r>
              <a:rPr lang="zh-CN" altLang="en-US" sz="1400" dirty="0"/>
              <a:t>年美国总统 艾森豪威尔发起成立了美国国防部高级研究计划局（</a:t>
            </a:r>
            <a:r>
              <a:rPr lang="en-US" altLang="zh-CN" sz="1400" dirty="0"/>
              <a:t>ARPA</a:t>
            </a:r>
            <a:r>
              <a:rPr lang="zh-CN" altLang="en-US" sz="1400" dirty="0"/>
              <a:t>），以保证美国在技术和科学的领先地位。</a:t>
            </a:r>
            <a:r>
              <a:rPr lang="en-US" altLang="zh-CN" sz="1400" b="0" i="0" dirty="0">
                <a:solidFill>
                  <a:srgbClr val="202122"/>
                </a:solidFill>
                <a:effectLst/>
                <a:latin typeface="Arial" panose="020B0604020202020204" pitchFamily="34" charset="0"/>
              </a:rPr>
              <a:t>1967</a:t>
            </a:r>
            <a:r>
              <a:rPr lang="zh-CN" altLang="en-US" sz="1400" b="0" i="0" dirty="0">
                <a:solidFill>
                  <a:srgbClr val="202122"/>
                </a:solidFill>
                <a:effectLst/>
                <a:latin typeface="Arial" panose="020B0604020202020204" pitchFamily="34" charset="0"/>
              </a:rPr>
              <a:t>年，罗伯茨来到高级研究计划署</a:t>
            </a:r>
            <a:r>
              <a:rPr lang="en-US" altLang="zh-CN" sz="1400" b="0" i="0" dirty="0">
                <a:solidFill>
                  <a:srgbClr val="202122"/>
                </a:solidFill>
                <a:effectLst/>
                <a:latin typeface="Arial" panose="020B0604020202020204" pitchFamily="34" charset="0"/>
              </a:rPr>
              <a:t>ARPA</a:t>
            </a:r>
            <a:r>
              <a:rPr lang="zh-CN" altLang="en-US" sz="1400" b="0" i="0" dirty="0">
                <a:solidFill>
                  <a:srgbClr val="202122"/>
                </a:solidFill>
                <a:effectLst/>
                <a:latin typeface="Arial" panose="020B0604020202020204" pitchFamily="34" charset="0"/>
              </a:rPr>
              <a:t>，着手筹建“分布式网络”。</a:t>
            </a:r>
            <a:r>
              <a:rPr lang="en-US" altLang="zh-CN" sz="1400" b="0" i="0" dirty="0">
                <a:solidFill>
                  <a:srgbClr val="202122"/>
                </a:solidFill>
                <a:effectLst/>
                <a:latin typeface="Arial" panose="020B0604020202020204" pitchFamily="34" charset="0"/>
              </a:rPr>
              <a:t>1968</a:t>
            </a:r>
            <a:r>
              <a:rPr lang="zh-CN" altLang="en-US" sz="1400" b="0" i="0" dirty="0">
                <a:solidFill>
                  <a:srgbClr val="202122"/>
                </a:solidFill>
                <a:effectLst/>
                <a:latin typeface="Arial" panose="020B0604020202020204" pitchFamily="34" charset="0"/>
              </a:rPr>
              <a:t>年，罗伯茨提交研究报告</a:t>
            </a:r>
            <a:r>
              <a:rPr lang="en-US" altLang="zh-CN" sz="1400" b="0" i="0" dirty="0">
                <a:solidFill>
                  <a:srgbClr val="202122"/>
                </a:solidFill>
                <a:effectLst/>
                <a:latin typeface="Arial" panose="020B0604020202020204" pitchFamily="34" charset="0"/>
              </a:rPr>
              <a:t>《</a:t>
            </a:r>
            <a:r>
              <a:rPr lang="zh-CN" altLang="en-US" sz="1400" b="0" i="0" dirty="0">
                <a:solidFill>
                  <a:srgbClr val="202122"/>
                </a:solidFill>
                <a:effectLst/>
                <a:latin typeface="Arial" panose="020B0604020202020204" pitchFamily="34" charset="0"/>
              </a:rPr>
              <a:t>资源共享的计算机网络</a:t>
            </a:r>
            <a:r>
              <a:rPr lang="en-US" altLang="zh-CN" sz="1400" b="0" i="0" dirty="0">
                <a:solidFill>
                  <a:srgbClr val="202122"/>
                </a:solidFill>
                <a:effectLst/>
                <a:latin typeface="Arial" panose="020B0604020202020204" pitchFamily="34" charset="0"/>
              </a:rPr>
              <a:t>》</a:t>
            </a:r>
            <a:r>
              <a:rPr lang="zh-CN" altLang="en-US" sz="1400" b="0" i="0" dirty="0">
                <a:solidFill>
                  <a:srgbClr val="202122"/>
                </a:solidFill>
                <a:effectLst/>
                <a:latin typeface="Arial" panose="020B0604020202020204" pitchFamily="34" charset="0"/>
              </a:rPr>
              <a:t>，其中着力阐发的就是让“阿帕”的电脑达到互相连接，从而使大家分享彼此的研究成果。根据这份报告组建的国防部“高级研究计划网”，就是著名的“阿帕网”，</a:t>
            </a:r>
            <a:r>
              <a:rPr lang="en-US" altLang="zh-CN" sz="1400" b="0" i="0" dirty="0">
                <a:solidFill>
                  <a:srgbClr val="202122"/>
                </a:solidFill>
                <a:effectLst/>
                <a:latin typeface="Arial" panose="020B0604020202020204" pitchFamily="34" charset="0"/>
              </a:rPr>
              <a:t>1969</a:t>
            </a:r>
            <a:r>
              <a:rPr lang="zh-CN" altLang="en-US" sz="1400" b="0" i="0" dirty="0">
                <a:solidFill>
                  <a:srgbClr val="202122"/>
                </a:solidFill>
                <a:effectLst/>
                <a:latin typeface="Arial" panose="020B0604020202020204" pitchFamily="34" charset="0"/>
              </a:rPr>
              <a:t>年底，阿帕网正式投入运行，采用分组交换技术，使用的是自研的一种新的网络协议</a:t>
            </a:r>
            <a:r>
              <a:rPr lang="en-US" altLang="zh-CN" sz="1400" b="0" i="0" dirty="0">
                <a:solidFill>
                  <a:srgbClr val="202122"/>
                </a:solidFill>
                <a:effectLst/>
                <a:latin typeface="Arial" panose="020B0604020202020204" pitchFamily="34" charset="0"/>
              </a:rPr>
              <a:t>NCP</a:t>
            </a:r>
            <a:r>
              <a:rPr lang="zh-CN" altLang="en-US" sz="1400" b="0" i="0" dirty="0">
                <a:solidFill>
                  <a:srgbClr val="202122"/>
                </a:solidFill>
                <a:effectLst/>
                <a:latin typeface="Arial" panose="020B0604020202020204" pitchFamily="34" charset="0"/>
              </a:rPr>
              <a:t>协议。</a:t>
            </a:r>
            <a:endParaRPr lang="en-US" altLang="zh-CN" sz="1400" b="0" i="0" dirty="0">
              <a:solidFill>
                <a:srgbClr val="202122"/>
              </a:solidFill>
              <a:effectLst/>
              <a:latin typeface="Arial" panose="020B0604020202020204" pitchFamily="34" charset="0"/>
            </a:endParaRPr>
          </a:p>
          <a:p>
            <a:endParaRPr lang="zh-CN" altLang="en-US" sz="1400" b="0" i="0" dirty="0">
              <a:solidFill>
                <a:srgbClr val="202122"/>
              </a:solidFill>
              <a:effectLst/>
              <a:latin typeface="Arial" panose="020B0604020202020204" pitchFamily="34" charset="0"/>
            </a:endParaRPr>
          </a:p>
          <a:p>
            <a:r>
              <a:rPr lang="zh-CN" altLang="en-US" sz="1400" dirty="0"/>
              <a:t>建立之初，</a:t>
            </a:r>
            <a:r>
              <a:rPr lang="en-US" altLang="zh-CN" sz="1400" dirty="0"/>
              <a:t>ARPANET</a:t>
            </a:r>
            <a:r>
              <a:rPr lang="zh-CN" altLang="en-US" sz="1400" dirty="0"/>
              <a:t>只有四个节点：</a:t>
            </a:r>
            <a:r>
              <a:rPr lang="en-US" altLang="zh-CN" sz="1400" b="0" i="0" dirty="0">
                <a:solidFill>
                  <a:srgbClr val="202122"/>
                </a:solidFill>
                <a:effectLst/>
                <a:latin typeface="Arial" panose="020B0604020202020204" pitchFamily="34" charset="0"/>
              </a:rPr>
              <a:t>UCLA</a:t>
            </a:r>
            <a:r>
              <a:rPr lang="en-US" altLang="zh-CN" sz="1400" dirty="0">
                <a:solidFill>
                  <a:srgbClr val="202122"/>
                </a:solidFill>
                <a:latin typeface="Arial" panose="020B0604020202020204" pitchFamily="34" charset="0"/>
              </a:rPr>
              <a:t>/</a:t>
            </a:r>
            <a:r>
              <a:rPr lang="en-US" altLang="zh-CN" sz="1400" b="0" i="0" dirty="0">
                <a:solidFill>
                  <a:srgbClr val="202122"/>
                </a:solidFill>
                <a:effectLst/>
                <a:latin typeface="Arial" panose="020B0604020202020204" pitchFamily="34" charset="0"/>
              </a:rPr>
              <a:t>SRI/UCSB/Utah</a:t>
            </a:r>
            <a:r>
              <a:rPr lang="zh-CN" altLang="en-US" sz="1400" b="0" i="0" dirty="0">
                <a:solidFill>
                  <a:srgbClr val="202122"/>
                </a:solidFill>
                <a:effectLst/>
                <a:latin typeface="Arial" panose="020B0604020202020204" pitchFamily="34" charset="0"/>
              </a:rPr>
              <a:t>，第一个节点击在</a:t>
            </a:r>
            <a:r>
              <a:rPr lang="zh-CN" altLang="en-US" sz="1400" b="0" i="0" u="none" strike="noStrike" dirty="0">
                <a:solidFill>
                  <a:srgbClr val="0B0080"/>
                </a:solidFill>
                <a:effectLst/>
                <a:latin typeface="Arial" panose="020B0604020202020204" pitchFamily="34" charset="0"/>
                <a:hlinkClick r:id="rId3" tooltip="加州大学洛杉矶分校"/>
              </a:rPr>
              <a:t>加州大学洛杉矶分校</a:t>
            </a:r>
            <a:r>
              <a:rPr lang="zh-CN" altLang="en-US" sz="1400" b="0" i="0" dirty="0">
                <a:solidFill>
                  <a:srgbClr val="202122"/>
                </a:solidFill>
                <a:effectLst/>
                <a:latin typeface="Arial" panose="020B0604020202020204" pitchFamily="34" charset="0"/>
              </a:rPr>
              <a:t>（</a:t>
            </a:r>
            <a:r>
              <a:rPr lang="en-US" altLang="zh-CN" sz="1400" b="0" i="0" dirty="0">
                <a:solidFill>
                  <a:srgbClr val="202122"/>
                </a:solidFill>
                <a:effectLst/>
                <a:latin typeface="Arial" panose="020B0604020202020204" pitchFamily="34" charset="0"/>
              </a:rPr>
              <a:t>UCLA</a:t>
            </a:r>
            <a:r>
              <a:rPr lang="zh-CN" altLang="en-US" sz="1400" b="0" i="0" dirty="0">
                <a:solidFill>
                  <a:srgbClr val="202122"/>
                </a:solidFill>
                <a:effectLst/>
                <a:latin typeface="Arial" panose="020B0604020202020204" pitchFamily="34" charset="0"/>
              </a:rPr>
              <a:t>），第二个节点击在</a:t>
            </a:r>
            <a:r>
              <a:rPr lang="zh-CN" altLang="en-US" sz="1400" b="0" i="0" u="none" strike="noStrike" dirty="0">
                <a:solidFill>
                  <a:srgbClr val="A55858"/>
                </a:solidFill>
                <a:effectLst/>
                <a:latin typeface="Arial" panose="020B0604020202020204" pitchFamily="34" charset="0"/>
                <a:hlinkClick r:id="rId4" tooltip="斯坦福研究院（页面不存在）"/>
              </a:rPr>
              <a:t>斯坦福研究院</a:t>
            </a:r>
            <a:r>
              <a:rPr lang="zh-CN" altLang="en-US" sz="1400" b="0" i="0" dirty="0">
                <a:solidFill>
                  <a:srgbClr val="202122"/>
                </a:solidFill>
                <a:effectLst/>
                <a:latin typeface="Arial" panose="020B0604020202020204" pitchFamily="34" charset="0"/>
              </a:rPr>
              <a:t>（</a:t>
            </a:r>
            <a:r>
              <a:rPr lang="en-US" altLang="zh-CN" sz="1400" b="0" i="0" dirty="0">
                <a:solidFill>
                  <a:srgbClr val="202122"/>
                </a:solidFill>
                <a:effectLst/>
                <a:latin typeface="Arial" panose="020B0604020202020204" pitchFamily="34" charset="0"/>
              </a:rPr>
              <a:t>SRI</a:t>
            </a:r>
            <a:r>
              <a:rPr lang="zh-CN" altLang="en-US" sz="1400" b="0" i="0" dirty="0">
                <a:solidFill>
                  <a:srgbClr val="202122"/>
                </a:solidFill>
                <a:effectLst/>
                <a:latin typeface="Arial" panose="020B0604020202020204" pitchFamily="34" charset="0"/>
              </a:rPr>
              <a:t>），此外，</a:t>
            </a:r>
            <a:r>
              <a:rPr lang="zh-CN" altLang="en-US" sz="1400" b="0" i="0" u="none" strike="noStrike" dirty="0">
                <a:solidFill>
                  <a:srgbClr val="0B0080"/>
                </a:solidFill>
                <a:effectLst/>
                <a:latin typeface="Arial" panose="020B0604020202020204" pitchFamily="34" charset="0"/>
                <a:hlinkClick r:id="rId5" tooltip="加州大学"/>
              </a:rPr>
              <a:t>加州大学</a:t>
            </a:r>
            <a:r>
              <a:rPr lang="zh-CN" altLang="en-US" sz="1400" b="0" i="0" dirty="0">
                <a:solidFill>
                  <a:srgbClr val="202122"/>
                </a:solidFill>
                <a:effectLst/>
                <a:latin typeface="Arial" panose="020B0604020202020204" pitchFamily="34" charset="0"/>
              </a:rPr>
              <a:t>圣巴巴拉分校（</a:t>
            </a:r>
            <a:r>
              <a:rPr lang="en-US" altLang="zh-CN" sz="1400" b="0" i="0" dirty="0">
                <a:solidFill>
                  <a:srgbClr val="202122"/>
                </a:solidFill>
                <a:effectLst/>
                <a:latin typeface="Arial" panose="020B0604020202020204" pitchFamily="34" charset="0"/>
              </a:rPr>
              <a:t>UCSB</a:t>
            </a:r>
            <a:r>
              <a:rPr lang="zh-CN" altLang="en-US" sz="1400" b="0" i="0" dirty="0">
                <a:solidFill>
                  <a:srgbClr val="202122"/>
                </a:solidFill>
                <a:effectLst/>
                <a:latin typeface="Arial" panose="020B0604020202020204" pitchFamily="34" charset="0"/>
              </a:rPr>
              <a:t>）和</a:t>
            </a:r>
            <a:r>
              <a:rPr lang="zh-CN" altLang="en-US" sz="1400" b="0" i="0" u="none" strike="noStrike" dirty="0">
                <a:solidFill>
                  <a:srgbClr val="0B0080"/>
                </a:solidFill>
                <a:effectLst/>
                <a:latin typeface="Arial" panose="020B0604020202020204" pitchFamily="34" charset="0"/>
                <a:hlinkClick r:id="rId6" tooltip="犹他大学"/>
              </a:rPr>
              <a:t>犹他大学</a:t>
            </a:r>
            <a:r>
              <a:rPr lang="zh-CN" altLang="en-US" sz="1400" b="0" i="0" dirty="0">
                <a:solidFill>
                  <a:srgbClr val="202122"/>
                </a:solidFill>
                <a:effectLst/>
                <a:latin typeface="Arial" panose="020B0604020202020204" pitchFamily="34" charset="0"/>
              </a:rPr>
              <a:t>（</a:t>
            </a:r>
            <a:r>
              <a:rPr lang="en-US" altLang="zh-CN" sz="1400" b="0" i="0" dirty="0">
                <a:solidFill>
                  <a:srgbClr val="202122"/>
                </a:solidFill>
                <a:effectLst/>
                <a:latin typeface="Arial" panose="020B0604020202020204" pitchFamily="34" charset="0"/>
              </a:rPr>
              <a:t>UTAH</a:t>
            </a:r>
            <a:r>
              <a:rPr lang="zh-CN" altLang="en-US" sz="1400" b="0" i="0" dirty="0">
                <a:solidFill>
                  <a:srgbClr val="202122"/>
                </a:solidFill>
                <a:effectLst/>
                <a:latin typeface="Arial" panose="020B0604020202020204" pitchFamily="34" charset="0"/>
              </a:rPr>
              <a:t>）分别被选为三、四节点；</a:t>
            </a:r>
            <a:endParaRPr lang="en-US" altLang="zh-CN" sz="1400"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之后，</a:t>
            </a:r>
            <a:r>
              <a:rPr lang="en-US" altLang="zh-CN" sz="1400" dirty="0"/>
              <a:t>ARPANET</a:t>
            </a:r>
            <a:r>
              <a:rPr lang="zh-CN" altLang="en-US" sz="1400" dirty="0"/>
              <a:t>发展迅速，</a:t>
            </a:r>
            <a:r>
              <a:rPr lang="en-US" altLang="zh-CN" sz="1400" b="0" i="0" dirty="0">
                <a:solidFill>
                  <a:srgbClr val="0A0A0A"/>
                </a:solidFill>
                <a:effectLst/>
                <a:latin typeface="微软雅黑" panose="020B0503020204020204" pitchFamily="34" charset="-122"/>
                <a:ea typeface="微软雅黑" panose="020B0503020204020204" pitchFamily="34" charset="-122"/>
              </a:rPr>
              <a:t>80</a:t>
            </a:r>
            <a:r>
              <a:rPr lang="zh-CN" altLang="en-US" sz="1400" b="0" i="0" dirty="0">
                <a:solidFill>
                  <a:srgbClr val="0A0A0A"/>
                </a:solidFill>
                <a:effectLst/>
                <a:latin typeface="微软雅黑" panose="020B0503020204020204" pitchFamily="34" charset="-122"/>
                <a:ea typeface="微软雅黑" panose="020B0503020204020204" pitchFamily="34" charset="-122"/>
              </a:rPr>
              <a:t>年代中期，</a:t>
            </a:r>
            <a:r>
              <a:rPr lang="en-US" altLang="zh-CN" sz="1400" dirty="0">
                <a:solidFill>
                  <a:srgbClr val="0A0A0A"/>
                </a:solidFill>
                <a:latin typeface="微软雅黑" panose="020B0503020204020204" pitchFamily="34" charset="-122"/>
                <a:ea typeface="微软雅黑" panose="020B0503020204020204" pitchFamily="34" charset="-122"/>
              </a:rPr>
              <a:t>Internet</a:t>
            </a:r>
            <a:r>
              <a:rPr lang="zh-CN" altLang="en-US" sz="1400" b="0" i="0" dirty="0">
                <a:solidFill>
                  <a:srgbClr val="0A0A0A"/>
                </a:solidFill>
                <a:effectLst/>
                <a:latin typeface="微软雅黑" panose="020B0503020204020204" pitchFamily="34" charset="-122"/>
                <a:ea typeface="微软雅黑" panose="020B0503020204020204" pitchFamily="34" charset="-122"/>
              </a:rPr>
              <a:t>横跨北美、欧洲和澳大利亚，成为全球性网络；</a:t>
            </a:r>
            <a:endParaRPr lang="en-US" altLang="zh-CN" sz="1400" b="0" i="0" dirty="0">
              <a:solidFill>
                <a:srgbClr val="0A0A0A"/>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0A0A0A"/>
                </a:solidFill>
                <a:effectLst/>
                <a:latin typeface="微软雅黑" panose="020B0503020204020204" pitchFamily="34" charset="-122"/>
                <a:ea typeface="微软雅黑" panose="020B0503020204020204" pitchFamily="34" charset="-122"/>
              </a:rPr>
              <a:t>ARPANET</a:t>
            </a:r>
            <a:r>
              <a:rPr lang="zh-CN" altLang="en-US" sz="1400" b="0" i="0" dirty="0">
                <a:solidFill>
                  <a:srgbClr val="0A0A0A"/>
                </a:solidFill>
                <a:effectLst/>
                <a:latin typeface="微软雅黑" panose="020B0503020204020204" pitchFamily="34" charset="-122"/>
                <a:ea typeface="微软雅黑" panose="020B0503020204020204" pitchFamily="34" charset="-122"/>
              </a:rPr>
              <a:t>网络技术不断升级换代，</a:t>
            </a:r>
            <a:r>
              <a:rPr lang="en-US" altLang="zh-CN" sz="1400" b="0" i="0" dirty="0">
                <a:solidFill>
                  <a:srgbClr val="0A0A0A"/>
                </a:solidFill>
                <a:effectLst/>
                <a:latin typeface="微软雅黑" panose="020B0503020204020204" pitchFamily="34" charset="-122"/>
                <a:ea typeface="微软雅黑" panose="020B0503020204020204" pitchFamily="34" charset="-122"/>
              </a:rPr>
              <a:t>1983</a:t>
            </a:r>
            <a:r>
              <a:rPr lang="zh-CN" altLang="en-US" sz="1400" b="0" i="0" dirty="0">
                <a:solidFill>
                  <a:srgbClr val="0A0A0A"/>
                </a:solidFill>
                <a:effectLst/>
                <a:latin typeface="微软雅黑" panose="020B0503020204020204" pitchFamily="34" charset="-122"/>
                <a:ea typeface="微软雅黑" panose="020B0503020204020204" pitchFamily="34" charset="-122"/>
              </a:rPr>
              <a:t>年，</a:t>
            </a:r>
            <a:r>
              <a:rPr lang="en-US" altLang="zh-CN" sz="1400" b="0" i="0" dirty="0">
                <a:solidFill>
                  <a:srgbClr val="0A0A0A"/>
                </a:solidFill>
                <a:effectLst/>
                <a:latin typeface="微软雅黑" panose="020B0503020204020204" pitchFamily="34" charset="-122"/>
                <a:ea typeface="微软雅黑" panose="020B0503020204020204" pitchFamily="34" charset="-122"/>
              </a:rPr>
              <a:t>ARPANET</a:t>
            </a:r>
            <a:r>
              <a:rPr lang="zh-CN" altLang="en-US" sz="1400" b="0" i="0" dirty="0">
                <a:solidFill>
                  <a:srgbClr val="0A0A0A"/>
                </a:solidFill>
                <a:effectLst/>
                <a:latin typeface="微软雅黑" panose="020B0503020204020204" pitchFamily="34" charset="-122"/>
                <a:ea typeface="微软雅黑" panose="020B0503020204020204" pitchFamily="34" charset="-122"/>
              </a:rPr>
              <a:t>开始采用</a:t>
            </a:r>
            <a:r>
              <a:rPr lang="en-US" altLang="zh-CN" sz="1400" b="0" i="0" dirty="0">
                <a:solidFill>
                  <a:srgbClr val="202122"/>
                </a:solidFill>
                <a:effectLst/>
                <a:latin typeface="Arial" panose="020B0604020202020204" pitchFamily="34" charset="0"/>
              </a:rPr>
              <a:t>TCP/IP</a:t>
            </a:r>
            <a:r>
              <a:rPr lang="zh-CN" altLang="en-US" sz="1400" b="0" i="0" dirty="0">
                <a:solidFill>
                  <a:srgbClr val="202122"/>
                </a:solidFill>
                <a:effectLst/>
                <a:latin typeface="Arial" panose="020B0604020202020204" pitchFamily="34" charset="0"/>
              </a:rPr>
              <a:t>做为通用协议，也被业界作为互联网诞生的标志事件。</a:t>
            </a:r>
            <a:endParaRPr lang="en-US" altLang="zh-CN" sz="1400"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202122"/>
                </a:solidFill>
                <a:effectLst/>
                <a:latin typeface="Arial" panose="020B0604020202020204" pitchFamily="34" charset="0"/>
              </a:rPr>
              <a:t>ARPANET</a:t>
            </a:r>
            <a:r>
              <a:rPr lang="zh-CN" altLang="en-US" sz="1400" b="0" i="0" dirty="0">
                <a:solidFill>
                  <a:srgbClr val="202122"/>
                </a:solidFill>
                <a:effectLst/>
                <a:latin typeface="Arial" panose="020B0604020202020204" pitchFamily="34" charset="0"/>
              </a:rPr>
              <a:t>系统在</a:t>
            </a:r>
            <a:r>
              <a:rPr lang="en-US" altLang="zh-CN" sz="1400" b="0" i="0" dirty="0">
                <a:solidFill>
                  <a:srgbClr val="202122"/>
                </a:solidFill>
                <a:effectLst/>
                <a:latin typeface="Arial" panose="020B0604020202020204" pitchFamily="34" charset="0"/>
              </a:rPr>
              <a:t>1989</a:t>
            </a:r>
            <a:r>
              <a:rPr lang="zh-CN" altLang="en-US" sz="1400" b="0" i="0" dirty="0">
                <a:solidFill>
                  <a:srgbClr val="202122"/>
                </a:solidFill>
                <a:effectLst/>
                <a:latin typeface="Arial" panose="020B0604020202020204" pitchFamily="34" charset="0"/>
              </a:rPr>
              <a:t>年被关闭，</a:t>
            </a:r>
            <a:r>
              <a:rPr lang="en-US" altLang="zh-CN" sz="1400" b="0" i="0" dirty="0">
                <a:solidFill>
                  <a:srgbClr val="202122"/>
                </a:solidFill>
                <a:effectLst/>
                <a:latin typeface="Arial" panose="020B0604020202020204" pitchFamily="34" charset="0"/>
              </a:rPr>
              <a:t>1990</a:t>
            </a:r>
            <a:r>
              <a:rPr lang="zh-CN" altLang="en-US" sz="1400" b="0" i="0" dirty="0">
                <a:solidFill>
                  <a:srgbClr val="202122"/>
                </a:solidFill>
                <a:effectLst/>
                <a:latin typeface="Arial" panose="020B0604020202020204" pitchFamily="34" charset="0"/>
              </a:rPr>
              <a:t>年正式退役，被移交给了</a:t>
            </a:r>
            <a:r>
              <a:rPr lang="en-US" altLang="zh-CN" sz="1400" b="0" i="0" dirty="0">
                <a:solidFill>
                  <a:srgbClr val="202122"/>
                </a:solidFill>
                <a:effectLst/>
                <a:latin typeface="Arial" panose="020B0604020202020204" pitchFamily="34" charset="0"/>
              </a:rPr>
              <a:t>NSFNET</a:t>
            </a:r>
            <a:r>
              <a:rPr lang="zh-CN" altLang="en-US" sz="1400" b="0" i="0" dirty="0">
                <a:solidFill>
                  <a:srgbClr val="202122"/>
                </a:solidFill>
                <a:effectLst/>
                <a:latin typeface="Arial" panose="020B0604020202020204" pitchFamily="34" charset="0"/>
              </a:rPr>
              <a:t>；</a:t>
            </a:r>
            <a:endParaRPr lang="en-US" altLang="zh-CN" sz="1400" b="0" i="0" dirty="0">
              <a:solidFill>
                <a:srgbClr val="202122"/>
              </a:solidFill>
              <a:effectLst/>
              <a:latin typeface="Arial" panose="020B0604020202020204" pitchFamily="34" charset="0"/>
            </a:endParaRPr>
          </a:p>
          <a:p>
            <a:endParaRPr lang="en-US" altLang="zh-CN" sz="1400" dirty="0"/>
          </a:p>
          <a:p>
            <a:endParaRPr lang="en-US" altLang="zh-CN" sz="1400" dirty="0"/>
          </a:p>
          <a:p>
            <a:r>
              <a:rPr lang="en-US" altLang="zh-CN" sz="1400" dirty="0"/>
              <a:t>=================</a:t>
            </a:r>
          </a:p>
          <a:p>
            <a:r>
              <a:rPr lang="en-US" altLang="zh-CN" sz="1400" dirty="0"/>
              <a:t>1961 </a:t>
            </a:r>
            <a:r>
              <a:rPr lang="zh-CN" altLang="en-US" sz="1400" dirty="0"/>
              <a:t>年，美国麻省理工学院的 </a:t>
            </a:r>
            <a:r>
              <a:rPr lang="en-US" altLang="zh-CN" sz="1400" dirty="0"/>
              <a:t>Leonard Kleinrock </a:t>
            </a:r>
            <a:r>
              <a:rPr lang="zh-CN" altLang="en-US" sz="1400" dirty="0"/>
              <a:t>发表了第一篇分组交换的论文</a:t>
            </a:r>
            <a:endParaRPr lang="en-US" altLang="zh-CN" sz="1400" dirty="0"/>
          </a:p>
          <a:p>
            <a:r>
              <a:rPr lang="en-US" altLang="zh-CN" sz="1400" dirty="0"/>
              <a:t>1964 </a:t>
            </a:r>
            <a:r>
              <a:rPr lang="zh-CN" altLang="en-US" sz="1400" dirty="0"/>
              <a:t>年，美国兰德公司的 </a:t>
            </a:r>
            <a:r>
              <a:rPr lang="en-US" altLang="zh-CN" sz="1400" dirty="0"/>
              <a:t>Paul Baran </a:t>
            </a:r>
            <a:r>
              <a:rPr lang="zh-CN" altLang="en-US" sz="1400" dirty="0"/>
              <a:t>提出基 于分组交换技术的信息块交换网络（</a:t>
            </a:r>
            <a:r>
              <a:rPr lang="en-US" altLang="zh-CN" sz="1400" dirty="0"/>
              <a:t>Message Block Switching</a:t>
            </a:r>
            <a:r>
              <a:rPr lang="zh-CN" altLang="en-US" sz="1400" dirty="0"/>
              <a:t>），该网络能在核攻击之后也能提供对核导弹的发射控制，以确保二次打击能力。 </a:t>
            </a:r>
            <a:r>
              <a:rPr lang="en-US" altLang="zh-CN" sz="1400" dirty="0"/>
              <a:t>Paul Baran</a:t>
            </a:r>
            <a:r>
              <a:rPr lang="zh-CN" altLang="en-US" sz="1400" dirty="0"/>
              <a:t>的论文深入分析了中心化，去中心化和 分布式的网络拓扑结构，明确指出：任何中心化的网络都不具有抗毁能力，只有分布式的网络拓扑结构才能够在核打击下生存</a:t>
            </a:r>
            <a:r>
              <a:rPr lang="en-US" altLang="zh-CN" sz="1400" dirty="0"/>
              <a:t>[4]</a:t>
            </a:r>
            <a:r>
              <a:rPr lang="zh-CN" altLang="en-US" sz="1400" dirty="0"/>
              <a:t>。无中心但又能互联互通是传统电话网所无法做到的事情，必须在理念上和技术上有革命性的创新。 </a:t>
            </a:r>
            <a:endParaRPr lang="en-US" altLang="zh-CN" sz="1400" dirty="0"/>
          </a:p>
          <a:p>
            <a:r>
              <a:rPr lang="en-US" altLang="zh-CN" sz="1400" dirty="0"/>
              <a:t>1965 </a:t>
            </a:r>
            <a:r>
              <a:rPr lang="zh-CN" altLang="en-US" sz="1400" dirty="0"/>
              <a:t>年，英格兰国家物理实验室的 </a:t>
            </a:r>
            <a:r>
              <a:rPr lang="en-US" altLang="zh-CN" sz="1400" dirty="0"/>
              <a:t>Donald Davies </a:t>
            </a:r>
            <a:r>
              <a:rPr lang="zh-CN" altLang="en-US" sz="1400" dirty="0"/>
              <a:t>也提出分组交换的概念和术语（</a:t>
            </a:r>
            <a:r>
              <a:rPr lang="en-US" altLang="zh-CN" sz="1400" dirty="0"/>
              <a:t>Packet Switching</a:t>
            </a:r>
            <a:r>
              <a:rPr lang="zh-CN" altLang="en-US" sz="1400" dirty="0"/>
              <a:t>），其目标是振兴英国计算机行业和商业 应用，其后实现了英国 </a:t>
            </a:r>
            <a:r>
              <a:rPr lang="en-US" altLang="zh-CN" sz="1400" dirty="0"/>
              <a:t>NPL </a:t>
            </a:r>
            <a:r>
              <a:rPr lang="zh-CN" altLang="en-US" sz="1400" dirty="0"/>
              <a:t>的试验分组网络</a:t>
            </a:r>
            <a:r>
              <a:rPr lang="en-US" altLang="zh-CN" sz="1400" dirty="0"/>
              <a:t>[5]</a:t>
            </a:r>
            <a:r>
              <a:rPr lang="zh-CN" altLang="en-US" sz="1400" dirty="0"/>
              <a:t>。和很多工程系统不同，互联网并没有设计蓝图，也不是个别天才人物想出来的，而是全世界 千万名计算机和电子工程科学家和工程师在实践中试错，演进而来的。</a:t>
            </a:r>
            <a:endParaRPr lang="en-US" altLang="zh-CN" sz="1400" dirty="0"/>
          </a:p>
          <a:p>
            <a:endParaRPr lang="zh-CN" altLang="en-US"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98</a:t>
            </a:fld>
            <a:endParaRPr kumimoji="1" lang="zh-CN" altLang="en-US"/>
          </a:p>
        </p:txBody>
      </p:sp>
    </p:spTree>
    <p:extLst>
      <p:ext uri="{BB962C8B-B14F-4D97-AF65-F5344CB8AC3E}">
        <p14:creationId xmlns:p14="http://schemas.microsoft.com/office/powerpoint/2010/main" val="19977705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t>事实上，多国都有建立网络互联的计划，包括美国，英国，法国，苏联等，</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最终美国发起的</a:t>
            </a:r>
            <a:r>
              <a:rPr lang="en-US" altLang="zh-CN" sz="1400" dirty="0"/>
              <a:t>ARPNET</a:t>
            </a:r>
            <a:r>
              <a:rPr lang="zh-CN" altLang="en-US" sz="1400" dirty="0"/>
              <a:t>胜出，成为今天的互联网</a:t>
            </a:r>
            <a:endParaRPr lang="zh-CN" altLang="en-US" sz="14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之所以美国能够成功，与</a:t>
            </a:r>
            <a:r>
              <a:rPr lang="zh-CN" altLang="en-US" sz="1400" dirty="0">
                <a:latin typeface="微软雅黑" panose="020B0503020204020204" pitchFamily="34" charset="-122"/>
                <a:ea typeface="微软雅黑" panose="020B0503020204020204" pitchFamily="34" charset="-122"/>
              </a:rPr>
              <a:t>叛逆思想、军方战略、充足经费、市场经济、精英团队要素密切相关；</a:t>
            </a:r>
            <a:endParaRPr lang="en-US" altLang="zh-CN" sz="1400" dirty="0">
              <a:latin typeface="微软雅黑" panose="020B0503020204020204" pitchFamily="34" charset="-122"/>
              <a:ea typeface="微软雅黑" panose="020B0503020204020204" pitchFamily="34" charset="-122"/>
            </a:endParaRPr>
          </a:p>
          <a:p>
            <a:r>
              <a:rPr lang="zh-CN" altLang="en-US" sz="1400" dirty="0"/>
              <a:t>包括</a:t>
            </a:r>
            <a:r>
              <a:rPr lang="en-US" altLang="zh-CN" sz="1400" dirty="0"/>
              <a:t>www</a:t>
            </a:r>
            <a:r>
              <a:rPr lang="zh-CN" altLang="en-US" sz="1400" dirty="0"/>
              <a:t>和</a:t>
            </a:r>
            <a:r>
              <a:rPr lang="en-US" altLang="zh-CN" sz="1400" dirty="0"/>
              <a:t>Linux</a:t>
            </a:r>
            <a:r>
              <a:rPr lang="zh-CN" altLang="en-US" sz="1400" dirty="0"/>
              <a:t>也都是欧洲发明的，但真正的发展壮大也都在美国，如</a:t>
            </a:r>
            <a:r>
              <a:rPr lang="en-US" altLang="zh-CN" sz="1400" dirty="0"/>
              <a:t>Linux</a:t>
            </a:r>
            <a:r>
              <a:rPr lang="zh-CN" altLang="en-US" sz="1400" dirty="0"/>
              <a:t>基金会在美国，这与左边的</a:t>
            </a:r>
            <a:r>
              <a:rPr lang="en-US" altLang="zh-CN" sz="1400" dirty="0"/>
              <a:t>5</a:t>
            </a:r>
            <a:r>
              <a:rPr lang="zh-CN" altLang="en-US" sz="1400" dirty="0"/>
              <a:t>个条件相关。</a:t>
            </a:r>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99</a:t>
            </a:fld>
            <a:endParaRPr kumimoji="1" lang="zh-CN" altLang="en-US"/>
          </a:p>
        </p:txBody>
      </p:sp>
    </p:spTree>
    <p:extLst>
      <p:ext uri="{BB962C8B-B14F-4D97-AF65-F5344CB8AC3E}">
        <p14:creationId xmlns:p14="http://schemas.microsoft.com/office/powerpoint/2010/main" val="23261890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从互联网早期发展的过程中我们得到这些启示</a:t>
            </a:r>
            <a:endParaRPr lang="en-US" altLang="zh-CN"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100</a:t>
            </a:fld>
            <a:endParaRPr kumimoji="1" lang="zh-CN" altLang="en-US"/>
          </a:p>
        </p:txBody>
      </p:sp>
    </p:spTree>
    <p:extLst>
      <p:ext uri="{BB962C8B-B14F-4D97-AF65-F5344CB8AC3E}">
        <p14:creationId xmlns:p14="http://schemas.microsoft.com/office/powerpoint/2010/main" val="334275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2519753A-0055-D144-A586-1058E5013A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23BD17A-A8A6-2A40-9724-F7DF77E9644E}" type="slidenum">
              <a:rPr lang="en-US" altLang="zh-CN">
                <a:latin typeface="Tahoma" panose="020B0604030504040204" pitchFamily="34" charset="0"/>
              </a:rPr>
              <a:pPr>
                <a:spcBef>
                  <a:spcPct val="0"/>
                </a:spcBef>
              </a:pPr>
              <a:t>11</a:t>
            </a:fld>
            <a:endParaRPr lang="en-US" altLang="zh-CN">
              <a:latin typeface="Tahoma" panose="020B0604030504040204" pitchFamily="34" charset="0"/>
            </a:endParaRPr>
          </a:p>
        </p:txBody>
      </p:sp>
      <p:sp>
        <p:nvSpPr>
          <p:cNvPr id="10243" name="Rectangle 2">
            <a:extLst>
              <a:ext uri="{FF2B5EF4-FFF2-40B4-BE49-F238E27FC236}">
                <a16:creationId xmlns:a16="http://schemas.microsoft.com/office/drawing/2014/main" id="{6499C26A-F009-564F-AA6C-BEF327CB0A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B705DED0-1179-5347-93C0-8CE81457D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Tree>
    <p:extLst>
      <p:ext uri="{BB962C8B-B14F-4D97-AF65-F5344CB8AC3E}">
        <p14:creationId xmlns:p14="http://schemas.microsoft.com/office/powerpoint/2010/main" val="23406488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Microsoft YaHei" panose="020B0503020204020204" pitchFamily="34" charset="-122"/>
                <a:ea typeface="Microsoft YaHei" panose="020B0503020204020204" pitchFamily="34" charset="-122"/>
              </a:rPr>
              <a:t>1993 </a:t>
            </a:r>
            <a:r>
              <a:rPr lang="zh-CN" altLang="en-US" sz="1400" dirty="0">
                <a:latin typeface="Microsoft YaHei" panose="020B0503020204020204" pitchFamily="34" charset="-122"/>
                <a:ea typeface="Microsoft YaHei" panose="020B0503020204020204" pitchFamily="34" charset="-122"/>
              </a:rPr>
              <a:t>年，</a:t>
            </a:r>
            <a:r>
              <a:rPr lang="en-US" altLang="zh-CN" sz="1400" dirty="0">
                <a:latin typeface="Microsoft YaHei" panose="020B0503020204020204" pitchFamily="34" charset="-122"/>
                <a:ea typeface="Microsoft YaHei" panose="020B0503020204020204" pitchFamily="34" charset="-122"/>
              </a:rPr>
              <a:t>Eric Bina </a:t>
            </a:r>
            <a:r>
              <a:rPr lang="zh-CN" altLang="en-US" sz="1400" dirty="0">
                <a:latin typeface="Microsoft YaHei" panose="020B0503020204020204" pitchFamily="34" charset="-122"/>
                <a:ea typeface="Microsoft YaHei" panose="020B0503020204020204" pitchFamily="34" charset="-122"/>
              </a:rPr>
              <a:t>和 </a:t>
            </a:r>
            <a:r>
              <a:rPr lang="en-US" altLang="zh-CN" sz="1400" dirty="0">
                <a:latin typeface="Microsoft YaHei" panose="020B0503020204020204" pitchFamily="34" charset="-122"/>
                <a:ea typeface="Microsoft YaHei" panose="020B0503020204020204" pitchFamily="34" charset="-122"/>
              </a:rPr>
              <a:t>Marc Andreesen </a:t>
            </a:r>
            <a:r>
              <a:rPr lang="zh-CN" altLang="en-US" sz="1400" dirty="0">
                <a:latin typeface="Microsoft YaHei" panose="020B0503020204020204" pitchFamily="34" charset="-122"/>
                <a:ea typeface="Microsoft YaHei" panose="020B0503020204020204" pitchFamily="34" charset="-122"/>
              </a:rPr>
              <a:t>开发出 </a:t>
            </a:r>
            <a:r>
              <a:rPr lang="en-US" altLang="zh-CN" sz="1400" dirty="0">
                <a:latin typeface="Microsoft YaHei" panose="020B0503020204020204" pitchFamily="34" charset="-122"/>
                <a:ea typeface="Microsoft YaHei" panose="020B0503020204020204" pitchFamily="34" charset="-122"/>
              </a:rPr>
              <a:t>Mosaic </a:t>
            </a:r>
            <a:r>
              <a:rPr lang="zh-CN" altLang="en-US" sz="1400" dirty="0">
                <a:latin typeface="Microsoft YaHei" panose="020B0503020204020204" pitchFamily="34" charset="-122"/>
                <a:ea typeface="Microsoft YaHei" panose="020B0503020204020204" pitchFamily="34" charset="-122"/>
              </a:rPr>
              <a:t>浏览器</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次年，在欧盟委员会和国防高等 研究计划署（</a:t>
            </a:r>
            <a:r>
              <a:rPr lang="en-US" altLang="zh-CN" sz="1400" dirty="0">
                <a:latin typeface="Microsoft YaHei" panose="020B0503020204020204" pitchFamily="34" charset="-122"/>
                <a:ea typeface="Microsoft YaHei" panose="020B0503020204020204" pitchFamily="34" charset="-122"/>
              </a:rPr>
              <a:t>DARPA</a:t>
            </a:r>
            <a:r>
              <a:rPr lang="zh-CN" altLang="en-US" sz="1400" dirty="0">
                <a:latin typeface="Microsoft YaHei" panose="020B0503020204020204" pitchFamily="34" charset="-122"/>
                <a:ea typeface="Microsoft YaHei" panose="020B0503020204020204" pitchFamily="34" charset="-122"/>
              </a:rPr>
              <a:t>）的支持下 </a:t>
            </a:r>
            <a:r>
              <a:rPr lang="en-US" altLang="zh-CN" sz="1400" dirty="0">
                <a:latin typeface="Microsoft YaHei" panose="020B0503020204020204" pitchFamily="34" charset="-122"/>
                <a:ea typeface="Microsoft YaHei" panose="020B0503020204020204" pitchFamily="34" charset="-122"/>
              </a:rPr>
              <a:t>Tim Berners- Lee </a:t>
            </a:r>
            <a:r>
              <a:rPr lang="zh-CN" altLang="en-US" sz="1400" dirty="0">
                <a:latin typeface="Microsoft YaHei" panose="020B0503020204020204" pitchFamily="34" charset="-122"/>
                <a:ea typeface="Microsoft YaHei" panose="020B0503020204020204" pitchFamily="34" charset="-122"/>
              </a:rPr>
              <a:t>在美国麻省理工学院成立了万维网联盟（</a:t>
            </a:r>
            <a:r>
              <a:rPr lang="en-US" altLang="zh-CN" sz="1400" dirty="0">
                <a:latin typeface="Microsoft YaHei" panose="020B0503020204020204" pitchFamily="34" charset="-122"/>
                <a:ea typeface="Microsoft YaHei" panose="020B0503020204020204" pitchFamily="34" charset="-122"/>
              </a:rPr>
              <a:t>W3C</a:t>
            </a:r>
            <a:r>
              <a:rPr lang="zh-CN" altLang="en-US"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1995 </a:t>
            </a:r>
            <a:r>
              <a:rPr lang="zh-CN" altLang="en-US" sz="1400" dirty="0">
                <a:latin typeface="Microsoft YaHei" panose="020B0503020204020204" pitchFamily="34" charset="-122"/>
                <a:ea typeface="Microsoft YaHei" panose="020B0503020204020204" pitchFamily="34" charset="-122"/>
              </a:rPr>
              <a:t>年，商业界和政府均认识到由私营部门提供互联网服务是一个可行的和有商业前景的发展方向，导致 </a:t>
            </a:r>
            <a:r>
              <a:rPr lang="en-US" altLang="zh-CN" sz="1400" dirty="0">
                <a:latin typeface="Microsoft YaHei" panose="020B0503020204020204" pitchFamily="34" charset="-122"/>
                <a:ea typeface="Microsoft YaHei" panose="020B0503020204020204" pitchFamily="34" charset="-122"/>
              </a:rPr>
              <a:t>NSFNET </a:t>
            </a:r>
            <a:r>
              <a:rPr lang="zh-CN" altLang="en-US" sz="1400" dirty="0">
                <a:latin typeface="Microsoft YaHei" panose="020B0503020204020204" pitchFamily="34" charset="-122"/>
                <a:ea typeface="Microsoft YaHei" panose="020B0503020204020204" pitchFamily="34" charset="-122"/>
              </a:rPr>
              <a:t>退役，由商业网络提供商取代。</a:t>
            </a:r>
            <a:endParaRPr lang="en-US" altLang="zh-CN" sz="1400" dirty="0">
              <a:latin typeface="Microsoft YaHei" panose="020B0503020204020204" pitchFamily="34" charset="-122"/>
              <a:ea typeface="Microsoft YaHei" panose="020B0503020204020204" pitchFamily="34" charset="-122"/>
            </a:endParaRPr>
          </a:p>
          <a:p>
            <a:r>
              <a:rPr lang="en-US" altLang="zh-CN" sz="1400" b="0" i="0" dirty="0">
                <a:solidFill>
                  <a:srgbClr val="121212"/>
                </a:solidFill>
                <a:effectLst/>
                <a:latin typeface="Microsoft YaHei" panose="020B0503020204020204" pitchFamily="34" charset="-122"/>
                <a:ea typeface="Microsoft YaHei" panose="020B0503020204020204" pitchFamily="34" charset="-122"/>
              </a:rPr>
              <a:t>Netscape</a:t>
            </a:r>
            <a:r>
              <a:rPr lang="zh-CN" altLang="en-US" sz="1400" b="0" i="0" dirty="0">
                <a:solidFill>
                  <a:srgbClr val="121212"/>
                </a:solidFill>
                <a:effectLst/>
                <a:latin typeface="Microsoft YaHei" panose="020B0503020204020204" pitchFamily="34" charset="-122"/>
                <a:ea typeface="Microsoft YaHei" panose="020B0503020204020204" pitchFamily="34" charset="-122"/>
              </a:rPr>
              <a:t>在</a:t>
            </a:r>
            <a:r>
              <a:rPr lang="en-US" altLang="zh-CN" sz="1400" b="0" i="0" dirty="0">
                <a:solidFill>
                  <a:srgbClr val="121212"/>
                </a:solidFill>
                <a:effectLst/>
                <a:latin typeface="Microsoft YaHei" panose="020B0503020204020204" pitchFamily="34" charset="-122"/>
                <a:ea typeface="Microsoft YaHei" panose="020B0503020204020204" pitchFamily="34" charset="-122"/>
              </a:rPr>
              <a:t>1994</a:t>
            </a:r>
            <a:r>
              <a:rPr lang="zh-CN" altLang="en-US" sz="1400" b="0" i="0" dirty="0">
                <a:solidFill>
                  <a:srgbClr val="121212"/>
                </a:solidFill>
                <a:effectLst/>
                <a:latin typeface="Microsoft YaHei" panose="020B0503020204020204" pitchFamily="34" charset="-122"/>
                <a:ea typeface="Microsoft YaHei" panose="020B0503020204020204" pitchFamily="34" charset="-122"/>
              </a:rPr>
              <a:t>年成立，第二年就上市了，发行价</a:t>
            </a:r>
            <a:r>
              <a:rPr lang="en-US" altLang="zh-CN" sz="1400" b="0" i="0" dirty="0">
                <a:solidFill>
                  <a:srgbClr val="121212"/>
                </a:solidFill>
                <a:effectLst/>
                <a:latin typeface="Microsoft YaHei" panose="020B0503020204020204" pitchFamily="34" charset="-122"/>
                <a:ea typeface="Microsoft YaHei" panose="020B0503020204020204" pitchFamily="34" charset="-122"/>
              </a:rPr>
              <a:t>28</a:t>
            </a:r>
            <a:r>
              <a:rPr lang="zh-CN" altLang="en-US" sz="1400" b="0" i="0" dirty="0">
                <a:solidFill>
                  <a:srgbClr val="121212"/>
                </a:solidFill>
                <a:effectLst/>
                <a:latin typeface="Microsoft YaHei" panose="020B0503020204020204" pitchFamily="34" charset="-122"/>
                <a:ea typeface="Microsoft YaHei" panose="020B0503020204020204" pitchFamily="34" charset="-122"/>
              </a:rPr>
              <a:t>美元，上市第一天最高就涨到了</a:t>
            </a:r>
            <a:r>
              <a:rPr lang="en-US" altLang="zh-CN" sz="1400" b="0" i="0" dirty="0">
                <a:solidFill>
                  <a:srgbClr val="121212"/>
                </a:solidFill>
                <a:effectLst/>
                <a:latin typeface="Microsoft YaHei" panose="020B0503020204020204" pitchFamily="34" charset="-122"/>
                <a:ea typeface="Microsoft YaHei" panose="020B0503020204020204" pitchFamily="34" charset="-122"/>
              </a:rPr>
              <a:t>75</a:t>
            </a:r>
            <a:r>
              <a:rPr lang="zh-CN" altLang="en-US" sz="1400" b="0" i="0" dirty="0">
                <a:solidFill>
                  <a:srgbClr val="121212"/>
                </a:solidFill>
                <a:effectLst/>
                <a:latin typeface="Microsoft YaHei" panose="020B0503020204020204" pitchFamily="34" charset="-122"/>
                <a:ea typeface="Microsoft YaHei" panose="020B0503020204020204" pitchFamily="34" charset="-122"/>
              </a:rPr>
              <a:t>美元，最后收盘时公司市值</a:t>
            </a:r>
            <a:r>
              <a:rPr lang="en-US" altLang="zh-CN" sz="1400" b="1" i="0" dirty="0">
                <a:solidFill>
                  <a:srgbClr val="121212"/>
                </a:solidFill>
                <a:effectLst/>
                <a:latin typeface="Microsoft YaHei" panose="020B0503020204020204" pitchFamily="34" charset="-122"/>
                <a:ea typeface="Microsoft YaHei" panose="020B0503020204020204" pitchFamily="34" charset="-122"/>
              </a:rPr>
              <a:t>29</a:t>
            </a:r>
            <a:r>
              <a:rPr lang="zh-CN" altLang="en-US" sz="1400" b="1" i="0" dirty="0">
                <a:solidFill>
                  <a:srgbClr val="121212"/>
                </a:solidFill>
                <a:effectLst/>
                <a:latin typeface="Microsoft YaHei" panose="020B0503020204020204" pitchFamily="34" charset="-122"/>
                <a:ea typeface="Microsoft YaHei" panose="020B0503020204020204" pitchFamily="34" charset="-122"/>
              </a:rPr>
              <a:t>亿美元</a:t>
            </a:r>
            <a:r>
              <a:rPr lang="zh-CN" altLang="en-US" sz="1400" b="0" i="0" dirty="0">
                <a:solidFill>
                  <a:srgbClr val="121212"/>
                </a:solidFill>
                <a:effectLst/>
                <a:latin typeface="Microsoft YaHei" panose="020B0503020204020204" pitchFamily="34" charset="-122"/>
                <a:ea typeface="Microsoft YaHei" panose="020B0503020204020204" pitchFamily="34" charset="-122"/>
              </a:rPr>
              <a:t>！美国百年企业通用动力公司花了</a:t>
            </a:r>
            <a:r>
              <a:rPr lang="en-US" altLang="zh-CN" sz="1400" b="0" i="0" dirty="0">
                <a:solidFill>
                  <a:srgbClr val="121212"/>
                </a:solidFill>
                <a:effectLst/>
                <a:latin typeface="Microsoft YaHei" panose="020B0503020204020204" pitchFamily="34" charset="-122"/>
                <a:ea typeface="Microsoft YaHei" panose="020B0503020204020204" pitchFamily="34" charset="-122"/>
              </a:rPr>
              <a:t>43</a:t>
            </a:r>
            <a:r>
              <a:rPr lang="zh-CN" altLang="en-US" sz="1400" b="0" i="0" dirty="0">
                <a:solidFill>
                  <a:srgbClr val="121212"/>
                </a:solidFill>
                <a:effectLst/>
                <a:latin typeface="Microsoft YaHei" panose="020B0503020204020204" pitchFamily="34" charset="-122"/>
                <a:ea typeface="Microsoft YaHei" panose="020B0503020204020204" pitchFamily="34" charset="-122"/>
              </a:rPr>
              <a:t>年才能达到的市值。</a:t>
            </a:r>
            <a:endParaRPr lang="en-US" altLang="zh-CN" sz="1400" b="0" i="0" dirty="0">
              <a:solidFill>
                <a:srgbClr val="121212"/>
              </a:solidFill>
              <a:effectLst/>
              <a:latin typeface="Microsoft YaHei" panose="020B0503020204020204" pitchFamily="34" charset="-122"/>
              <a:ea typeface="Microsoft YaHei" panose="020B0503020204020204" pitchFamily="34" charset="-122"/>
            </a:endParaRPr>
          </a:p>
          <a:p>
            <a:r>
              <a:rPr lang="en-US" altLang="zh-CN" sz="1400" dirty="0">
                <a:solidFill>
                  <a:srgbClr val="C00000"/>
                </a:solidFill>
                <a:latin typeface="微软雅黑" panose="020B0503020204020204" pitchFamily="34" charset="-122"/>
                <a:ea typeface="微软雅黑" panose="020B0503020204020204" pitchFamily="34" charset="-122"/>
              </a:rPr>
              <a:t>Netscape/</a:t>
            </a:r>
            <a:r>
              <a:rPr lang="zh-CN" altLang="en-US" sz="1400" dirty="0">
                <a:solidFill>
                  <a:srgbClr val="C00000"/>
                </a:solidFill>
                <a:latin typeface="微软雅黑" panose="020B0503020204020204" pitchFamily="34" charset="-122"/>
                <a:ea typeface="微软雅黑" panose="020B0503020204020204" pitchFamily="34" charset="-122"/>
              </a:rPr>
              <a:t>微软</a:t>
            </a:r>
            <a:r>
              <a:rPr lang="en-US" altLang="zh-CN" sz="1400" dirty="0">
                <a:solidFill>
                  <a:srgbClr val="C00000"/>
                </a:solidFill>
                <a:latin typeface="微软雅黑" panose="020B0503020204020204" pitchFamily="34" charset="-122"/>
                <a:ea typeface="微软雅黑" panose="020B0503020204020204" pitchFamily="34" charset="-122"/>
              </a:rPr>
              <a:t>IE</a:t>
            </a:r>
            <a:r>
              <a:rPr lang="zh-CN" altLang="en-US" sz="1400" dirty="0">
                <a:solidFill>
                  <a:srgbClr val="C00000"/>
                </a:solidFill>
                <a:latin typeface="微软雅黑" panose="020B0503020204020204" pitchFamily="34" charset="-122"/>
                <a:ea typeface="微软雅黑" panose="020B0503020204020204" pitchFamily="34" charset="-122"/>
              </a:rPr>
              <a:t>世纪之争 </a:t>
            </a:r>
            <a:r>
              <a:rPr lang="en-US" altLang="zh-CN" sz="1400" b="0" i="0" dirty="0">
                <a:solidFill>
                  <a:srgbClr val="121212"/>
                </a:solidFill>
                <a:effectLst/>
                <a:latin typeface="Microsoft YaHei" panose="020B0503020204020204" pitchFamily="34" charset="-122"/>
                <a:ea typeface="Microsoft YaHei" panose="020B0503020204020204" pitchFamily="34" charset="-122"/>
              </a:rPr>
              <a:t>https://</a:t>
            </a:r>
            <a:r>
              <a:rPr lang="en-US" altLang="zh-CN" sz="1400" b="0" i="0" dirty="0" err="1">
                <a:solidFill>
                  <a:srgbClr val="121212"/>
                </a:solidFill>
                <a:effectLst/>
                <a:latin typeface="Microsoft YaHei" panose="020B0503020204020204" pitchFamily="34" charset="-122"/>
                <a:ea typeface="Microsoft YaHei" panose="020B0503020204020204" pitchFamily="34" charset="-122"/>
              </a:rPr>
              <a:t>blog.csdn.net</a:t>
            </a:r>
            <a:r>
              <a:rPr lang="en-US" altLang="zh-CN" sz="1400" b="0" i="0" dirty="0">
                <a:solidFill>
                  <a:srgbClr val="121212"/>
                </a:solidFill>
                <a:effectLst/>
                <a:latin typeface="Microsoft YaHei" panose="020B0503020204020204" pitchFamily="34" charset="-122"/>
                <a:ea typeface="Microsoft YaHei" panose="020B0503020204020204" pitchFamily="34" charset="-122"/>
              </a:rPr>
              <a:t>/sxzxiaofeng168/article/details/100031347</a:t>
            </a:r>
          </a:p>
          <a:p>
            <a:endParaRPr lang="en-US" altLang="zh-CN" sz="1400" b="0" i="0" dirty="0">
              <a:solidFill>
                <a:srgbClr val="121212"/>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Microsoft YaHei" panose="020B0503020204020204" pitchFamily="34" charset="-122"/>
                <a:ea typeface="Microsoft YaHei" panose="020B0503020204020204" pitchFamily="34" charset="-122"/>
              </a:rPr>
              <a:t>2000 </a:t>
            </a:r>
            <a:r>
              <a:rPr lang="zh-CN" altLang="en-US" sz="1400" dirty="0">
                <a:latin typeface="Microsoft YaHei" panose="020B0503020204020204" pitchFamily="34" charset="-122"/>
                <a:ea typeface="Microsoft YaHei" panose="020B0503020204020204" pitchFamily="34" charset="-122"/>
              </a:rPr>
              <a:t>年，互联网泡沫破灭。，进入低调发展阶段，期间仍然诞生了很多知名的互联网公司：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333333"/>
                </a:solidFill>
                <a:latin typeface="Microsoft YaHei" panose="020B0503020204020204" pitchFamily="34" charset="-122"/>
                <a:ea typeface="Microsoft YaHei" panose="020B0503020204020204" pitchFamily="34" charset="-122"/>
              </a:rPr>
              <a:t>Myspace</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Skype</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Safari</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Facebook</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Twitter</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err="1">
                <a:solidFill>
                  <a:srgbClr val="333333"/>
                </a:solidFill>
                <a:latin typeface="Microsoft YaHei" panose="020B0503020204020204" pitchFamily="34" charset="-122"/>
                <a:ea typeface="Microsoft YaHei" panose="020B0503020204020204" pitchFamily="34" charset="-122"/>
              </a:rPr>
              <a:t>youtube</a:t>
            </a:r>
            <a:r>
              <a:rPr lang="zh-CN" altLang="en-US" sz="1400" dirty="0">
                <a:solidFill>
                  <a:srgbClr val="333333"/>
                </a:solidFill>
                <a:latin typeface="Microsoft YaHei" panose="020B0503020204020204" pitchFamily="34" charset="-122"/>
                <a:ea typeface="Microsoft YaHei" panose="020B0503020204020204" pitchFamily="34" charset="-122"/>
              </a:rPr>
              <a:t>，土豆，</a:t>
            </a:r>
            <a:r>
              <a:rPr lang="en-US" altLang="zh-CN" sz="1400" dirty="0" err="1">
                <a:solidFill>
                  <a:srgbClr val="333333"/>
                </a:solidFill>
                <a:latin typeface="Microsoft YaHei" panose="020B0503020204020204" pitchFamily="34" charset="-122"/>
                <a:ea typeface="Microsoft YaHei" panose="020B0503020204020204" pitchFamily="34" charset="-122"/>
              </a:rPr>
              <a:t>youku</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2007 </a:t>
            </a:r>
            <a:r>
              <a:rPr lang="zh-CN" altLang="en-US" sz="1400" dirty="0">
                <a:latin typeface="Microsoft YaHei" panose="020B0503020204020204" pitchFamily="34" charset="-122"/>
                <a:ea typeface="Microsoft YaHei" panose="020B0503020204020204" pitchFamily="34" charset="-122"/>
              </a:rPr>
              <a:t>年，美国苹果公司推出 </a:t>
            </a:r>
            <a:r>
              <a:rPr lang="en-US" altLang="zh-CN" sz="1400" dirty="0">
                <a:latin typeface="Microsoft YaHei" panose="020B0503020204020204" pitchFamily="34" charset="-122"/>
                <a:ea typeface="Microsoft YaHei" panose="020B0503020204020204" pitchFamily="34" charset="-122"/>
              </a:rPr>
              <a:t>iPhone </a:t>
            </a:r>
            <a:r>
              <a:rPr lang="zh-CN" altLang="en-US" sz="1400" dirty="0">
                <a:latin typeface="Microsoft YaHei" panose="020B0503020204020204" pitchFamily="34" charset="-122"/>
                <a:ea typeface="Microsoft YaHei" panose="020B0503020204020204" pitchFamily="34" charset="-122"/>
              </a:rPr>
              <a:t>手机。 </a:t>
            </a:r>
            <a:r>
              <a:rPr lang="en-US" altLang="zh-CN" sz="1400" dirty="0">
                <a:latin typeface="Microsoft YaHei" panose="020B0503020204020204" pitchFamily="34" charset="-122"/>
                <a:ea typeface="Microsoft YaHei" panose="020B0503020204020204" pitchFamily="34" charset="-122"/>
              </a:rPr>
              <a:t>2008 </a:t>
            </a:r>
            <a:r>
              <a:rPr lang="zh-CN" altLang="en-US" sz="1400" dirty="0">
                <a:latin typeface="Microsoft YaHei" panose="020B0503020204020204" pitchFamily="34" charset="-122"/>
                <a:ea typeface="Microsoft YaHei" panose="020B0503020204020204" pitchFamily="34" charset="-122"/>
              </a:rPr>
              <a:t>年，美国谷歌公司推出安卓手机系统 （</a:t>
            </a:r>
            <a:r>
              <a:rPr lang="en-US" altLang="zh-CN" sz="1400" dirty="0">
                <a:latin typeface="Microsoft YaHei" panose="020B0503020204020204" pitchFamily="34" charset="-122"/>
                <a:ea typeface="Microsoft YaHei" panose="020B0503020204020204" pitchFamily="34" charset="-122"/>
              </a:rPr>
              <a:t>Android</a:t>
            </a:r>
            <a:r>
              <a:rPr lang="zh-CN" altLang="en-US" sz="1400" dirty="0">
                <a:latin typeface="Microsoft YaHei" panose="020B0503020204020204" pitchFamily="34" charset="-122"/>
                <a:ea typeface="Microsoft YaHei" panose="020B0503020204020204" pitchFamily="34" charset="-122"/>
              </a:rPr>
              <a:t>）。 </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由此，互联网发展正式开始了移动互联阶段</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进入移动互联网阶段后，各种应用爆炸性增长，网络不在只是娱乐社交的工具，互联网</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成了各种颠覆传统经济的催化剂，打车、租房为代表的共享经济，以及各种网购平台、教育，直播带货等新经济形式层出不穷。</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“互联网</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”成了创业的方向；以云、</a:t>
            </a:r>
            <a:r>
              <a:rPr lang="en-US" altLang="zh-CN" sz="1400" dirty="0">
                <a:latin typeface="Microsoft YaHei" panose="020B0503020204020204" pitchFamily="34" charset="-122"/>
                <a:ea typeface="Microsoft YaHei" panose="020B0503020204020204" pitchFamily="34" charset="-122"/>
              </a:rPr>
              <a:t>SDN</a:t>
            </a:r>
            <a:r>
              <a:rPr lang="zh-CN" altLang="en-US" sz="1400" dirty="0">
                <a:latin typeface="Microsoft YaHei" panose="020B0503020204020204" pitchFamily="34" charset="-122"/>
                <a:ea typeface="Microsoft YaHei" panose="020B0503020204020204" pitchFamily="34" charset="-122"/>
              </a:rPr>
              <a:t>、高速网络、</a:t>
            </a:r>
            <a:r>
              <a:rPr lang="en-US" altLang="zh-CN" sz="1400" dirty="0">
                <a:latin typeface="Microsoft YaHei" panose="020B0503020204020204" pitchFamily="34" charset="-122"/>
                <a:ea typeface="Microsoft YaHei" panose="020B0503020204020204" pitchFamily="34" charset="-122"/>
              </a:rPr>
              <a:t>AI</a:t>
            </a:r>
            <a:r>
              <a:rPr lang="zh-CN" altLang="en-US" sz="1400" dirty="0">
                <a:latin typeface="Microsoft YaHei" panose="020B0503020204020204" pitchFamily="34" charset="-122"/>
                <a:ea typeface="Microsoft YaHei" panose="020B0503020204020204" pitchFamily="34" charset="-122"/>
              </a:rPr>
              <a:t>、大数据等代表新技术的叠加，更提升了网络在经济生活中的作用。</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技术把网络技术的作用推到了新的巅峰，也成了中美贸易战中最热的话题，</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成了国家间战略竞争的焦点。</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5G </a:t>
            </a:r>
            <a:r>
              <a:rPr lang="zh-CN" altLang="en-US" sz="1400" dirty="0">
                <a:latin typeface="Microsoft YaHei" panose="020B0503020204020204" pitchFamily="34" charset="-122"/>
                <a:ea typeface="Microsoft YaHei" panose="020B0503020204020204" pitchFamily="34" charset="-122"/>
              </a:rPr>
              <a:t>不再仅限于人的通信，未来</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将成为人与物，机器与机器之间通信的工具，万物互联的基础设施。</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它的代表性产品：车联网，物联网，</a:t>
            </a:r>
            <a:r>
              <a:rPr lang="en-US" altLang="zh-CN" sz="1400" dirty="0">
                <a:latin typeface="Microsoft YaHei" panose="020B0503020204020204" pitchFamily="34" charset="-122"/>
                <a:ea typeface="Microsoft YaHei" panose="020B0503020204020204" pitchFamily="34" charset="-122"/>
              </a:rPr>
              <a:t>5GtoB</a:t>
            </a:r>
            <a:r>
              <a:rPr lang="zh-CN" altLang="en-US" sz="1400" dirty="0">
                <a:latin typeface="Microsoft YaHei" panose="020B0503020204020204" pitchFamily="34" charset="-122"/>
                <a:ea typeface="Microsoft YaHei" panose="020B0503020204020204" pitchFamily="34" charset="-122"/>
              </a:rPr>
              <a:t>在各种工业中的应用。前面提到了无人码头，远程手术的底层网络。</a:t>
            </a:r>
            <a:endParaRPr lang="en-US" altLang="zh-CN" sz="1400" dirty="0">
              <a:latin typeface="Microsoft YaHei" panose="020B0503020204020204" pitchFamily="34" charset="-122"/>
              <a:ea typeface="Microsoft YaHei" panose="020B0503020204020204" pitchFamily="34" charset="-122"/>
            </a:endParaRPr>
          </a:p>
          <a:p>
            <a:endParaRPr lang="zh-CN" altLang="en-US" sz="14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101</a:t>
            </a:fld>
            <a:endParaRPr kumimoji="1" lang="zh-CN" altLang="en-US"/>
          </a:p>
        </p:txBody>
      </p:sp>
    </p:spTree>
    <p:extLst>
      <p:ext uri="{BB962C8B-B14F-4D97-AF65-F5344CB8AC3E}">
        <p14:creationId xmlns:p14="http://schemas.microsoft.com/office/powerpoint/2010/main" val="33428775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回顾互联网应用业务发展过程，可以看出一些重要规律：</a:t>
            </a:r>
            <a:endParaRPr lang="en-US" altLang="zh-CN" sz="14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商业需求是核心驱动力，技术创新提供重要基础</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有线</a:t>
            </a:r>
            <a:r>
              <a:rPr lang="en-US" altLang="zh-CN" sz="1400" b="0" dirty="0">
                <a:latin typeface="微软雅黑" panose="020B0503020204020204" pitchFamily="34" charset="-122"/>
                <a:ea typeface="微软雅黑" panose="020B0503020204020204" pitchFamily="34" charset="-122"/>
              </a:rPr>
              <a:t>=&gt;</a:t>
            </a:r>
            <a:r>
              <a:rPr lang="zh-CN" altLang="en-US" sz="1400" b="0" dirty="0">
                <a:latin typeface="微软雅黑" panose="020B0503020204020204" pitchFamily="34" charset="-122"/>
                <a:ea typeface="微软雅黑" panose="020B0503020204020204" pitchFamily="34" charset="-122"/>
              </a:rPr>
              <a:t>无线</a:t>
            </a:r>
            <a:r>
              <a:rPr lang="en-US" altLang="zh-CN" sz="1400" b="0" dirty="0">
                <a:latin typeface="微软雅黑" panose="020B0503020204020204" pitchFamily="34" charset="-122"/>
                <a:ea typeface="微软雅黑" panose="020B0503020204020204" pitchFamily="34" charset="-122"/>
              </a:rPr>
              <a:t>=&gt;</a:t>
            </a:r>
            <a:r>
              <a:rPr lang="zh-CN" altLang="en-US" sz="1400" b="0" dirty="0">
                <a:latin typeface="微软雅黑" panose="020B0503020204020204" pitchFamily="34" charset="-122"/>
                <a:ea typeface="微软雅黑" panose="020B0503020204020204" pitchFamily="34" charset="-122"/>
              </a:rPr>
              <a:t>广覆盖：台式机，笔记本，手机；人们在线方式和在线时长也相应变化，应用业务类型也响应变化</a:t>
            </a:r>
            <a:endParaRPr lang="en-US" altLang="zh-CN" sz="14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网络应用</a:t>
            </a:r>
            <a:r>
              <a:rPr lang="zh-CN" altLang="en-US" sz="1400" b="0" dirty="0">
                <a:solidFill>
                  <a:srgbClr val="C00000"/>
                </a:solidFill>
                <a:latin typeface="微软雅黑" panose="020B0503020204020204" pitchFamily="34" charset="-122"/>
                <a:ea typeface="微软雅黑" panose="020B0503020204020204" pitchFamily="34" charset="-122"/>
              </a:rPr>
              <a:t>一开始以下载为主，对网络要求是下行带宽要求高</a:t>
            </a:r>
            <a:endParaRPr lang="en-US" altLang="zh-CN" sz="1400" b="0"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rgbClr val="C00000"/>
                </a:solidFill>
                <a:latin typeface="微软雅黑" panose="020B0503020204020204" pitchFamily="34" charset="-122"/>
                <a:ea typeface="微软雅黑" panose="020B0503020204020204" pitchFamily="34" charset="-122"/>
              </a:rPr>
              <a:t>随着网络能力的提升，更大带宽的应用出现，直播上行应用也逐渐出现；</a:t>
            </a:r>
            <a:endParaRPr lang="en-US" altLang="zh-CN"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除了带宽以外，网络的延迟也成为网络的关键能力，低延时网络的普及使得能出现更多快速响应的应用。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102</a:t>
            </a:fld>
            <a:endParaRPr kumimoji="1" lang="zh-CN" altLang="en-US"/>
          </a:p>
        </p:txBody>
      </p:sp>
    </p:spTree>
    <p:extLst>
      <p:ext uri="{BB962C8B-B14F-4D97-AF65-F5344CB8AC3E}">
        <p14:creationId xmlns:p14="http://schemas.microsoft.com/office/powerpoint/2010/main" val="29863894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0" i="0" dirty="0">
                <a:solidFill>
                  <a:srgbClr val="333333"/>
                </a:solidFill>
                <a:effectLst/>
                <a:latin typeface="Microsoft YaHei" panose="020B0503020204020204" pitchFamily="34" charset="-122"/>
                <a:ea typeface="Microsoft YaHei" panose="020B0503020204020204" pitchFamily="34" charset="-122"/>
              </a:rPr>
              <a:t>“NCFC”</a:t>
            </a:r>
            <a:r>
              <a:rPr lang="zh-CN" altLang="en-US" sz="1400" b="0" i="0" dirty="0">
                <a:solidFill>
                  <a:srgbClr val="333333"/>
                </a:solidFill>
                <a:effectLst/>
                <a:latin typeface="Microsoft YaHei" panose="020B0503020204020204" pitchFamily="34" charset="-122"/>
                <a:ea typeface="Microsoft YaHei" panose="020B0503020204020204" pitchFamily="34" charset="-122"/>
              </a:rPr>
              <a:t>（中国国家计算机与网络设施，</a:t>
            </a:r>
            <a:r>
              <a:rPr lang="en-US" altLang="zh-CN" sz="1400" b="0" i="0" dirty="0">
                <a:solidFill>
                  <a:srgbClr val="333333"/>
                </a:solidFill>
                <a:effectLst/>
                <a:latin typeface="Microsoft YaHei" panose="020B0503020204020204" pitchFamily="34" charset="-122"/>
                <a:ea typeface="Microsoft YaHei" panose="020B0503020204020204" pitchFamily="34" charset="-122"/>
              </a:rPr>
              <a:t>The National Computing and Networking Facility of China</a:t>
            </a:r>
            <a:r>
              <a:rPr lang="zh-CN" altLang="en-US" sz="1400" b="0" i="0" dirty="0">
                <a:solidFill>
                  <a:srgbClr val="333333"/>
                </a:solidFill>
                <a:effectLst/>
                <a:latin typeface="Microsoft YaHei" panose="020B0503020204020204" pitchFamily="34" charset="-122"/>
                <a:ea typeface="Microsoft YaHei" panose="020B0503020204020204" pitchFamily="34" charset="-122"/>
              </a:rPr>
              <a:t>）</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r>
              <a:rPr lang="zh-CN" altLang="en-US" sz="1400" b="0" i="0" dirty="0">
                <a:solidFill>
                  <a:srgbClr val="333333"/>
                </a:solidFill>
                <a:effectLst/>
                <a:latin typeface="Microsoft YaHei" panose="020B0503020204020204" pitchFamily="34" charset="-122"/>
                <a:ea typeface="Microsoft YaHei" panose="020B0503020204020204" pitchFamily="34" charset="-122"/>
              </a:rPr>
              <a:t>起步阶段：</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r>
              <a:rPr lang="en-US" altLang="zh-CN" sz="1400" b="0" i="0" dirty="0">
                <a:solidFill>
                  <a:srgbClr val="000000"/>
                </a:solidFill>
                <a:effectLst/>
                <a:latin typeface="Microsoft YaHei" panose="020B0503020204020204" pitchFamily="34" charset="-122"/>
                <a:ea typeface="Microsoft YaHei" panose="020B0503020204020204" pitchFamily="34" charset="-122"/>
              </a:rPr>
              <a:t>1987</a:t>
            </a:r>
            <a:r>
              <a:rPr lang="zh-CN" altLang="en-US" sz="1400" b="0" i="0" dirty="0">
                <a:solidFill>
                  <a:srgbClr val="000000"/>
                </a:solidFill>
                <a:effectLst/>
                <a:latin typeface="Microsoft YaHei" panose="020B0503020204020204" pitchFamily="34" charset="-122"/>
                <a:ea typeface="Microsoft YaHei" panose="020B0503020204020204" pitchFamily="34" charset="-122"/>
              </a:rPr>
              <a:t>年</a:t>
            </a:r>
            <a:r>
              <a:rPr lang="en-US" altLang="zh-CN" sz="1400" b="0" i="0" dirty="0">
                <a:solidFill>
                  <a:srgbClr val="000000"/>
                </a:solidFill>
                <a:effectLst/>
                <a:latin typeface="Microsoft YaHei" panose="020B0503020204020204" pitchFamily="34" charset="-122"/>
                <a:ea typeface="Microsoft YaHei" panose="020B0503020204020204" pitchFamily="34" charset="-122"/>
              </a:rPr>
              <a:t>9</a:t>
            </a:r>
            <a:r>
              <a:rPr lang="zh-CN" altLang="en-US" sz="1400" b="0" i="0" dirty="0">
                <a:solidFill>
                  <a:srgbClr val="000000"/>
                </a:solidFill>
                <a:effectLst/>
                <a:latin typeface="Microsoft YaHei" panose="020B0503020204020204" pitchFamily="34" charset="-122"/>
                <a:ea typeface="Microsoft YaHei" panose="020B0503020204020204" pitchFamily="34" charset="-122"/>
              </a:rPr>
              <a:t>月，</a:t>
            </a:r>
            <a:r>
              <a:rPr lang="en-US" altLang="zh-CN" sz="1400" b="0" i="0" dirty="0">
                <a:solidFill>
                  <a:srgbClr val="000000"/>
                </a:solidFill>
                <a:effectLst/>
                <a:latin typeface="Microsoft YaHei" panose="020B0503020204020204" pitchFamily="34" charset="-122"/>
                <a:ea typeface="Microsoft YaHei" panose="020B0503020204020204" pitchFamily="34" charset="-122"/>
              </a:rPr>
              <a:t>CANET</a:t>
            </a:r>
            <a:r>
              <a:rPr lang="zh-CN" altLang="en-US" sz="1400" b="0" i="0" dirty="0">
                <a:solidFill>
                  <a:srgbClr val="000000"/>
                </a:solidFill>
                <a:effectLst/>
                <a:latin typeface="Microsoft YaHei" panose="020B0503020204020204" pitchFamily="34" charset="-122"/>
                <a:ea typeface="Microsoft YaHei" panose="020B0503020204020204" pitchFamily="34" charset="-122"/>
              </a:rPr>
              <a:t>（中国学术网）在北京计算机应用技术研究所内正式建成中国第一个国际互联网电子邮件节点，并于</a:t>
            </a:r>
            <a:r>
              <a:rPr lang="en-US" altLang="zh-CN" sz="1400" b="0" i="0" dirty="0">
                <a:solidFill>
                  <a:srgbClr val="000000"/>
                </a:solidFill>
                <a:effectLst/>
                <a:latin typeface="Microsoft YaHei" panose="020B0503020204020204" pitchFamily="34" charset="-122"/>
                <a:ea typeface="Microsoft YaHei" panose="020B0503020204020204" pitchFamily="34" charset="-122"/>
              </a:rPr>
              <a:t>9</a:t>
            </a:r>
            <a:r>
              <a:rPr lang="zh-CN" altLang="en-US" sz="1400" b="0" i="0" dirty="0">
                <a:solidFill>
                  <a:srgbClr val="000000"/>
                </a:solidFill>
                <a:effectLst/>
                <a:latin typeface="Microsoft YaHei" panose="020B0503020204020204" pitchFamily="34" charset="-122"/>
                <a:ea typeface="Microsoft YaHei" panose="020B0503020204020204" pitchFamily="34" charset="-122"/>
              </a:rPr>
              <a:t>月</a:t>
            </a:r>
            <a:r>
              <a:rPr lang="en-US" altLang="zh-CN" sz="1400" b="0" i="0" dirty="0">
                <a:solidFill>
                  <a:srgbClr val="000000"/>
                </a:solidFill>
                <a:effectLst/>
                <a:latin typeface="Microsoft YaHei" panose="020B0503020204020204" pitchFamily="34" charset="-122"/>
                <a:ea typeface="Microsoft YaHei" panose="020B0503020204020204" pitchFamily="34" charset="-122"/>
              </a:rPr>
              <a:t>14</a:t>
            </a:r>
            <a:r>
              <a:rPr lang="zh-CN" altLang="en-US" sz="1400" b="0" i="0" dirty="0">
                <a:solidFill>
                  <a:srgbClr val="000000"/>
                </a:solidFill>
                <a:effectLst/>
                <a:latin typeface="Microsoft YaHei" panose="020B0503020204020204" pitchFamily="34" charset="-122"/>
                <a:ea typeface="Microsoft YaHei" panose="020B0503020204020204" pitchFamily="34" charset="-122"/>
              </a:rPr>
              <a:t>日发出了中国第一封电子邮件：“</a:t>
            </a:r>
            <a:r>
              <a:rPr lang="en-US" altLang="zh-CN" sz="1400" b="0" i="0" dirty="0">
                <a:solidFill>
                  <a:srgbClr val="000000"/>
                </a:solidFill>
                <a:effectLst/>
                <a:latin typeface="Microsoft YaHei" panose="020B0503020204020204" pitchFamily="34" charset="-122"/>
                <a:ea typeface="Microsoft YaHei" panose="020B0503020204020204" pitchFamily="34" charset="-122"/>
              </a:rPr>
              <a:t>Across the Great Wall we can reach every corner in the world.(</a:t>
            </a:r>
            <a:r>
              <a:rPr lang="zh-CN" altLang="en-US" sz="1400" b="0" i="0" dirty="0">
                <a:solidFill>
                  <a:srgbClr val="000000"/>
                </a:solidFill>
                <a:effectLst/>
                <a:latin typeface="Microsoft YaHei" panose="020B0503020204020204" pitchFamily="34" charset="-122"/>
                <a:ea typeface="Microsoft YaHei" panose="020B0503020204020204" pitchFamily="34" charset="-122"/>
              </a:rPr>
              <a:t>越过长城，走向世界</a:t>
            </a:r>
            <a:r>
              <a:rPr lang="en-US" altLang="zh-CN" sz="1400" b="0" i="0" dirty="0">
                <a:solidFill>
                  <a:srgbClr val="000000"/>
                </a:solidFill>
                <a:effectLst/>
                <a:latin typeface="Microsoft YaHei" panose="020B0503020204020204" pitchFamily="34" charset="-122"/>
                <a:ea typeface="Microsoft YaHei" panose="020B0503020204020204" pitchFamily="34" charset="-122"/>
              </a:rPr>
              <a:t>)”</a:t>
            </a:r>
            <a:r>
              <a:rPr lang="zh-CN" altLang="en-US" sz="1400" b="0" i="0" dirty="0">
                <a:solidFill>
                  <a:srgbClr val="000000"/>
                </a:solidFill>
                <a:effectLst/>
                <a:latin typeface="Microsoft YaHei" panose="020B0503020204020204" pitchFamily="34" charset="-122"/>
                <a:ea typeface="Microsoft YaHei" panose="020B0503020204020204" pitchFamily="34" charset="-122"/>
              </a:rPr>
              <a:t>，揭开了中国人使用互联网的序幕。</a:t>
            </a:r>
            <a:endParaRPr lang="en-US" altLang="zh-CN" sz="1400" b="0" i="0" dirty="0">
              <a:solidFill>
                <a:srgbClr val="000000"/>
              </a:solidFill>
              <a:effectLst/>
              <a:latin typeface="Microsoft YaHei" panose="020B0503020204020204" pitchFamily="34" charset="-122"/>
              <a:ea typeface="Microsoft YaHei" panose="020B0503020204020204" pitchFamily="34" charset="-122"/>
            </a:endParaRPr>
          </a:p>
          <a:p>
            <a:r>
              <a:rPr lang="en-US" altLang="zh-CN" sz="1400" b="0" i="0" dirty="0">
                <a:solidFill>
                  <a:srgbClr val="333333"/>
                </a:solidFill>
                <a:effectLst/>
                <a:latin typeface="Microsoft YaHei" panose="020B0503020204020204" pitchFamily="34" charset="-122"/>
                <a:ea typeface="Microsoft YaHei" panose="020B0503020204020204" pitchFamily="34" charset="-122"/>
              </a:rPr>
              <a:t>1994</a:t>
            </a:r>
            <a:r>
              <a:rPr lang="zh-CN" altLang="en-US" sz="1400" b="0" i="0" dirty="0">
                <a:solidFill>
                  <a:srgbClr val="333333"/>
                </a:solidFill>
                <a:effectLst/>
                <a:latin typeface="Microsoft YaHei" panose="020B0503020204020204" pitchFamily="34" charset="-122"/>
                <a:ea typeface="Microsoft YaHei" panose="020B0503020204020204" pitchFamily="34" charset="-122"/>
              </a:rPr>
              <a:t>年</a:t>
            </a:r>
            <a:r>
              <a:rPr lang="en-US" altLang="zh-CN" sz="1400" b="0" i="0" dirty="0">
                <a:solidFill>
                  <a:srgbClr val="333333"/>
                </a:solidFill>
                <a:effectLst/>
                <a:latin typeface="Microsoft YaHei" panose="020B0503020204020204" pitchFamily="34" charset="-122"/>
                <a:ea typeface="Microsoft YaHei" panose="020B0503020204020204" pitchFamily="34" charset="-122"/>
              </a:rPr>
              <a:t>4</a:t>
            </a:r>
            <a:r>
              <a:rPr lang="zh-CN" altLang="en-US" sz="1400" b="0" i="0" dirty="0">
                <a:solidFill>
                  <a:srgbClr val="333333"/>
                </a:solidFill>
                <a:effectLst/>
                <a:latin typeface="Microsoft YaHei" panose="020B0503020204020204" pitchFamily="34" charset="-122"/>
                <a:ea typeface="Microsoft YaHei" panose="020B0503020204020204" pitchFamily="34" charset="-122"/>
              </a:rPr>
              <a:t>月</a:t>
            </a:r>
            <a:r>
              <a:rPr lang="en-US" altLang="zh-CN" sz="1400" b="0" i="0" dirty="0">
                <a:solidFill>
                  <a:srgbClr val="333333"/>
                </a:solidFill>
                <a:effectLst/>
                <a:latin typeface="Microsoft YaHei" panose="020B0503020204020204" pitchFamily="34" charset="-122"/>
                <a:ea typeface="Microsoft YaHei" panose="020B0503020204020204" pitchFamily="34" charset="-122"/>
              </a:rPr>
              <a:t>20</a:t>
            </a:r>
            <a:r>
              <a:rPr lang="zh-CN" altLang="en-US" sz="1400" b="0" i="0" dirty="0">
                <a:solidFill>
                  <a:srgbClr val="333333"/>
                </a:solidFill>
                <a:effectLst/>
                <a:latin typeface="Microsoft YaHei" panose="020B0503020204020204" pitchFamily="34" charset="-122"/>
                <a:ea typeface="Microsoft YaHei" panose="020B0503020204020204" pitchFamily="34" charset="-122"/>
              </a:rPr>
              <a:t>日，</a:t>
            </a:r>
            <a:r>
              <a:rPr lang="en-US" altLang="zh-CN" sz="1400" b="0" i="0" dirty="0">
                <a:solidFill>
                  <a:srgbClr val="333333"/>
                </a:solidFill>
                <a:effectLst/>
                <a:latin typeface="Microsoft YaHei" panose="020B0503020204020204" pitchFamily="34" charset="-122"/>
                <a:ea typeface="Microsoft YaHei" panose="020B0503020204020204" pitchFamily="34" charset="-122"/>
              </a:rPr>
              <a:t>NCFC</a:t>
            </a:r>
            <a:r>
              <a:rPr lang="zh-CN" altLang="en-US" sz="1400" b="0" i="0" dirty="0">
                <a:solidFill>
                  <a:srgbClr val="333333"/>
                </a:solidFill>
                <a:effectLst/>
                <a:latin typeface="Microsoft YaHei" panose="020B0503020204020204" pitchFamily="34" charset="-122"/>
                <a:ea typeface="Microsoft YaHei" panose="020B0503020204020204" pitchFamily="34" charset="-122"/>
              </a:rPr>
              <a:t>工程通过美国</a:t>
            </a:r>
            <a:r>
              <a:rPr lang="en-US" altLang="zh-CN" sz="1400" b="0" i="0" dirty="0">
                <a:solidFill>
                  <a:srgbClr val="333333"/>
                </a:solidFill>
                <a:effectLst/>
                <a:latin typeface="Microsoft YaHei" panose="020B0503020204020204" pitchFamily="34" charset="-122"/>
                <a:ea typeface="Microsoft YaHei" panose="020B0503020204020204" pitchFamily="34" charset="-122"/>
              </a:rPr>
              <a:t>Sprint</a:t>
            </a:r>
            <a:r>
              <a:rPr lang="zh-CN" altLang="en-US" sz="1400" b="0" i="0" dirty="0">
                <a:solidFill>
                  <a:srgbClr val="333333"/>
                </a:solidFill>
                <a:effectLst/>
                <a:latin typeface="Microsoft YaHei" panose="020B0503020204020204" pitchFamily="34" charset="-122"/>
                <a:ea typeface="Microsoft YaHei" panose="020B0503020204020204" pitchFamily="34" charset="-122"/>
              </a:rPr>
              <a:t>公司连入</a:t>
            </a:r>
            <a:r>
              <a:rPr lang="en-US" altLang="zh-CN" sz="1400" b="0" i="0" dirty="0">
                <a:solidFill>
                  <a:srgbClr val="333333"/>
                </a:solidFill>
                <a:effectLst/>
                <a:latin typeface="Microsoft YaHei" panose="020B0503020204020204" pitchFamily="34" charset="-122"/>
                <a:ea typeface="Microsoft YaHei" panose="020B0503020204020204" pitchFamily="34" charset="-122"/>
              </a:rPr>
              <a:t>Internet</a:t>
            </a:r>
            <a:r>
              <a:rPr lang="zh-CN" altLang="en-US" sz="1400" b="0" i="0" dirty="0">
                <a:solidFill>
                  <a:srgbClr val="333333"/>
                </a:solidFill>
                <a:effectLst/>
                <a:latin typeface="Microsoft YaHei" panose="020B0503020204020204" pitchFamily="34" charset="-122"/>
                <a:ea typeface="Microsoft YaHei" panose="020B0503020204020204" pitchFamily="34" charset="-122"/>
              </a:rPr>
              <a:t>的</a:t>
            </a:r>
            <a:r>
              <a:rPr lang="en-US" altLang="zh-CN" sz="1400" b="0" i="0" dirty="0">
                <a:solidFill>
                  <a:srgbClr val="333333"/>
                </a:solidFill>
                <a:effectLst/>
                <a:latin typeface="Microsoft YaHei" panose="020B0503020204020204" pitchFamily="34" charset="-122"/>
                <a:ea typeface="Microsoft YaHei" panose="020B0503020204020204" pitchFamily="34" charset="-122"/>
              </a:rPr>
              <a:t>64K</a:t>
            </a:r>
            <a:r>
              <a:rPr lang="zh-CN" altLang="en-US" sz="1400" b="0" i="0" dirty="0">
                <a:solidFill>
                  <a:srgbClr val="333333"/>
                </a:solidFill>
                <a:effectLst/>
                <a:latin typeface="Microsoft YaHei" panose="020B0503020204020204" pitchFamily="34" charset="-122"/>
                <a:ea typeface="Microsoft YaHei" panose="020B0503020204020204" pitchFamily="34" charset="-122"/>
              </a:rPr>
              <a:t>国际专线开通，实现了与</a:t>
            </a:r>
            <a:r>
              <a:rPr lang="en-US" altLang="zh-CN" sz="1400" b="0" i="0" dirty="0">
                <a:solidFill>
                  <a:srgbClr val="333333"/>
                </a:solidFill>
                <a:effectLst/>
                <a:latin typeface="Microsoft YaHei" panose="020B0503020204020204" pitchFamily="34" charset="-122"/>
                <a:ea typeface="Microsoft YaHei" panose="020B0503020204020204" pitchFamily="34" charset="-122"/>
              </a:rPr>
              <a:t>Internet</a:t>
            </a:r>
            <a:r>
              <a:rPr lang="zh-CN" altLang="en-US" sz="1400" b="0" i="0" dirty="0">
                <a:solidFill>
                  <a:srgbClr val="333333"/>
                </a:solidFill>
                <a:effectLst/>
                <a:latin typeface="Microsoft YaHei" panose="020B0503020204020204" pitchFamily="34" charset="-122"/>
                <a:ea typeface="Microsoft YaHei" panose="020B0503020204020204" pitchFamily="34" charset="-122"/>
              </a:rPr>
              <a:t>的全功能连接。从此中国被国际上正式承认为真正拥有全功能</a:t>
            </a:r>
            <a:r>
              <a:rPr lang="en-US" altLang="zh-CN" sz="1400" b="0" i="0" dirty="0">
                <a:solidFill>
                  <a:srgbClr val="333333"/>
                </a:solidFill>
                <a:effectLst/>
                <a:latin typeface="Microsoft YaHei" panose="020B0503020204020204" pitchFamily="34" charset="-122"/>
                <a:ea typeface="Microsoft YaHei" panose="020B0503020204020204" pitchFamily="34" charset="-122"/>
              </a:rPr>
              <a:t>Internet</a:t>
            </a:r>
            <a:r>
              <a:rPr lang="zh-CN" altLang="en-US" sz="1400" b="0" i="0" dirty="0">
                <a:solidFill>
                  <a:srgbClr val="333333"/>
                </a:solidFill>
                <a:effectLst/>
                <a:latin typeface="Microsoft YaHei" panose="020B0503020204020204" pitchFamily="34" charset="-122"/>
                <a:ea typeface="Microsoft YaHei" panose="020B0503020204020204" pitchFamily="34" charset="-122"/>
              </a:rPr>
              <a:t>的国家。此事被中国新闻界评为</a:t>
            </a:r>
            <a:r>
              <a:rPr lang="en-US" altLang="zh-CN" sz="1400" b="0" i="0" dirty="0">
                <a:solidFill>
                  <a:srgbClr val="333333"/>
                </a:solidFill>
                <a:effectLst/>
                <a:latin typeface="Microsoft YaHei" panose="020B0503020204020204" pitchFamily="34" charset="-122"/>
                <a:ea typeface="Microsoft YaHei" panose="020B0503020204020204" pitchFamily="34" charset="-122"/>
              </a:rPr>
              <a:t>1994</a:t>
            </a:r>
            <a:r>
              <a:rPr lang="zh-CN" altLang="en-US" sz="1400" b="0" i="0" dirty="0">
                <a:solidFill>
                  <a:srgbClr val="333333"/>
                </a:solidFill>
                <a:effectLst/>
                <a:latin typeface="Microsoft YaHei" panose="020B0503020204020204" pitchFamily="34" charset="-122"/>
                <a:ea typeface="Microsoft YaHei" panose="020B0503020204020204" pitchFamily="34" charset="-122"/>
              </a:rPr>
              <a:t>年中国十大科技新闻之一，被国家统计公报列为中国</a:t>
            </a:r>
            <a:r>
              <a:rPr lang="en-US" altLang="zh-CN" sz="1400" b="0" i="0" dirty="0">
                <a:solidFill>
                  <a:srgbClr val="333333"/>
                </a:solidFill>
                <a:effectLst/>
                <a:latin typeface="Microsoft YaHei" panose="020B0503020204020204" pitchFamily="34" charset="-122"/>
                <a:ea typeface="Microsoft YaHei" panose="020B0503020204020204" pitchFamily="34" charset="-122"/>
              </a:rPr>
              <a:t>1994</a:t>
            </a:r>
            <a:r>
              <a:rPr lang="zh-CN" altLang="en-US" sz="1400" b="0" i="0" dirty="0">
                <a:solidFill>
                  <a:srgbClr val="333333"/>
                </a:solidFill>
                <a:effectLst/>
                <a:latin typeface="Microsoft YaHei" panose="020B0503020204020204" pitchFamily="34" charset="-122"/>
                <a:ea typeface="Microsoft YaHei" panose="020B0503020204020204" pitchFamily="34" charset="-122"/>
              </a:rPr>
              <a:t>年重大科技成就之一。</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r>
              <a:rPr lang="zh-CN" altLang="en-US" sz="1400" b="0" i="0" dirty="0">
                <a:solidFill>
                  <a:srgbClr val="333333"/>
                </a:solidFill>
                <a:effectLst/>
                <a:latin typeface="Microsoft YaHei" panose="020B0503020204020204" pitchFamily="34" charset="-122"/>
                <a:ea typeface="Microsoft YaHei" panose="020B0503020204020204" pitchFamily="34" charset="-122"/>
              </a:rPr>
              <a:t>经过三十多年的发展，我国的网络规模发生了翻天覆地的变化</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p>
          <a:p>
            <a:r>
              <a:rPr lang="zh-CN" altLang="en-US" sz="1400" b="0" i="0" dirty="0">
                <a:solidFill>
                  <a:srgbClr val="333333"/>
                </a:solidFill>
                <a:effectLst/>
                <a:latin typeface="Microsoft YaHei" panose="020B0503020204020204" pitchFamily="34" charset="-122"/>
                <a:ea typeface="Microsoft YaHei" panose="020B0503020204020204" pitchFamily="34" charset="-122"/>
              </a:rPr>
              <a:t>增强民族自豪感：中国互联网应用全球领先，美国维基百科活不下去了，但百度百科、搜狗百科等却非常活跃，中文搜索信息量暴增，我国在线</a:t>
            </a:r>
            <a:r>
              <a:rPr lang="en-US" altLang="zh-CN" sz="1400" b="0" i="0" dirty="0">
                <a:solidFill>
                  <a:srgbClr val="333333"/>
                </a:solidFill>
                <a:effectLst/>
                <a:latin typeface="Microsoft YaHei" panose="020B0503020204020204" pitchFamily="34" charset="-122"/>
                <a:ea typeface="Microsoft YaHei" panose="020B0503020204020204" pitchFamily="34" charset="-122"/>
              </a:rPr>
              <a:t>K12</a:t>
            </a:r>
            <a:r>
              <a:rPr lang="zh-CN" altLang="en-US" sz="1400" b="0" i="0" dirty="0">
                <a:solidFill>
                  <a:srgbClr val="333333"/>
                </a:solidFill>
                <a:effectLst/>
                <a:latin typeface="Microsoft YaHei" panose="020B0503020204020204" pitchFamily="34" charset="-122"/>
                <a:ea typeface="Microsoft YaHei" panose="020B0503020204020204" pitchFamily="34" charset="-122"/>
              </a:rPr>
              <a:t>市场如此火爆，法语、德育、意大利语呢？是不是会衰落呢？</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103</a:t>
            </a:fld>
            <a:endParaRPr kumimoji="1" lang="zh-CN" altLang="en-US"/>
          </a:p>
        </p:txBody>
      </p:sp>
    </p:spTree>
    <p:extLst>
      <p:ext uri="{BB962C8B-B14F-4D97-AF65-F5344CB8AC3E}">
        <p14:creationId xmlns:p14="http://schemas.microsoft.com/office/powerpoint/2010/main" val="2386265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https://</a:t>
            </a:r>
            <a:r>
              <a:rPr lang="en-US" altLang="zh-CN" sz="1400" dirty="0" err="1"/>
              <a:t>baike.baidu.com</a:t>
            </a:r>
            <a:r>
              <a:rPr lang="en-US" altLang="zh-CN" sz="1400" dirty="0"/>
              <a:t>/item/CNGI</a:t>
            </a:r>
          </a:p>
          <a:p>
            <a:r>
              <a:rPr lang="en-US" altLang="zh-CN" sz="1400" dirty="0"/>
              <a:t>http://</a:t>
            </a:r>
            <a:r>
              <a:rPr lang="en-US" altLang="zh-CN" sz="1400" dirty="0" err="1"/>
              <a:t>www.edu.cn</a:t>
            </a:r>
            <a:r>
              <a:rPr lang="en-US" altLang="zh-CN" sz="1400" dirty="0"/>
              <a:t>/</a:t>
            </a:r>
            <a:r>
              <a:rPr lang="en-US" altLang="zh-CN" sz="1400" dirty="0" err="1"/>
              <a:t>cernet_fu_wu</a:t>
            </a:r>
            <a:r>
              <a:rPr lang="en-US" altLang="zh-CN" sz="1400" dirty="0"/>
              <a:t>/internet_n2/internet2/201004/t20100426_469168.shtml</a:t>
            </a:r>
          </a:p>
          <a:p>
            <a:r>
              <a:rPr lang="zh-CN" altLang="en-US" sz="1400" dirty="0"/>
              <a:t>从战略和时间点，看出我国互联网快速发展：技术</a:t>
            </a:r>
            <a:r>
              <a:rPr lang="en-US" altLang="zh-CN" sz="1400" dirty="0"/>
              <a:t>&amp;</a:t>
            </a:r>
            <a:r>
              <a:rPr lang="zh-CN" altLang="en-US" sz="1400" dirty="0"/>
              <a:t>应用业务。</a:t>
            </a:r>
            <a:endParaRPr lang="en-US" altLang="zh-CN" sz="1400" dirty="0"/>
          </a:p>
          <a:p>
            <a:endParaRPr lang="en-US" altLang="zh-CN" sz="1400" dirty="0"/>
          </a:p>
          <a:p>
            <a:r>
              <a:rPr lang="en-US" altLang="zh-CN" sz="1400" dirty="0"/>
              <a:t>NGN</a:t>
            </a:r>
            <a:r>
              <a:rPr lang="zh-CN" altLang="en-US" sz="1400" dirty="0"/>
              <a:t>和</a:t>
            </a:r>
            <a:r>
              <a:rPr lang="en-US" altLang="zh-CN" sz="1400" dirty="0"/>
              <a:t>NGI</a:t>
            </a:r>
            <a:r>
              <a:rPr lang="zh-CN" altLang="en-US" sz="1400" dirty="0"/>
              <a:t>之争</a:t>
            </a:r>
            <a:endParaRPr lang="en-US" altLang="zh-CN" sz="1400" dirty="0"/>
          </a:p>
          <a:p>
            <a:r>
              <a:rPr lang="zh-CN" altLang="en-US" sz="1400" dirty="0"/>
              <a:t>传统电信思路：拨号上网的互联网是电话网的一个服务，好比传真也是依附在电话网上的一种服务，在此基础上发展</a:t>
            </a:r>
            <a:r>
              <a:rPr lang="en-US" altLang="zh-CN" sz="1400" dirty="0"/>
              <a:t>NGN</a:t>
            </a:r>
            <a:r>
              <a:rPr lang="zh-CN" altLang="en-US" sz="1400" dirty="0"/>
              <a:t>；底层传输使用电路交换，充分保障服务质量。</a:t>
            </a:r>
            <a:endParaRPr lang="en-US" altLang="zh-CN" sz="1400" dirty="0"/>
          </a:p>
          <a:p>
            <a:r>
              <a:rPr lang="zh-CN" altLang="en-US" sz="1400" dirty="0"/>
              <a:t>互联网思路：电话业务是互联网上的一个服务，就像电子邮件、文件传输等众多服务一样，在此基础上发展</a:t>
            </a:r>
            <a:r>
              <a:rPr lang="en-US" altLang="zh-CN" sz="1400" dirty="0"/>
              <a:t>NGI</a:t>
            </a:r>
            <a:r>
              <a:rPr lang="zh-CN" altLang="en-US" sz="1400" dirty="0"/>
              <a:t>；底层传输采用分组交换，充分支持灵活高效的复用。</a:t>
            </a:r>
            <a:endParaRPr lang="en-US" altLang="zh-CN" sz="1400" dirty="0"/>
          </a:p>
          <a:p>
            <a:r>
              <a:rPr lang="zh-CN" altLang="en-US" sz="1400" dirty="0"/>
              <a:t>最终结果：电信网络都采用了软交换，即依托分组交换来承载话音业务。分组交换的互联网胜出！</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104</a:t>
            </a:fld>
            <a:endParaRPr kumimoji="1" lang="zh-CN" altLang="en-US"/>
          </a:p>
        </p:txBody>
      </p:sp>
    </p:spTree>
    <p:extLst>
      <p:ext uri="{BB962C8B-B14F-4D97-AF65-F5344CB8AC3E}">
        <p14:creationId xmlns:p14="http://schemas.microsoft.com/office/powerpoint/2010/main" val="1293755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800" dirty="0"/>
              <a:t>1989</a:t>
            </a:r>
            <a:r>
              <a:rPr kumimoji="1" lang="zh-CN" altLang="en-US" sz="1800" dirty="0"/>
              <a:t>从加拿大回国投身祖国建设，时势造英雄。</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105</a:t>
            </a:fld>
            <a:endParaRPr kumimoji="1" lang="zh-CN" altLang="en-US"/>
          </a:p>
        </p:txBody>
      </p:sp>
    </p:spTree>
    <p:extLst>
      <p:ext uri="{BB962C8B-B14F-4D97-AF65-F5344CB8AC3E}">
        <p14:creationId xmlns:p14="http://schemas.microsoft.com/office/powerpoint/2010/main" val="39286665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三个级别：地区级、省级、接入用户</a:t>
            </a:r>
            <a:endParaRPr lang="en-US" altLang="zh-CN" dirty="0"/>
          </a:p>
          <a:p>
            <a:r>
              <a:rPr lang="zh-CN" altLang="en-US" dirty="0"/>
              <a:t>八大地区中心采用</a:t>
            </a:r>
            <a:r>
              <a:rPr lang="en-US" altLang="zh-CN" dirty="0"/>
              <a:t>IBGP</a:t>
            </a:r>
            <a:r>
              <a:rPr lang="zh-CN" altLang="en-US" dirty="0"/>
              <a:t>实现全连接</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075FF09-559A-413E-B23E-0DFCD03CDBD8}" type="slidenum">
              <a:rPr lang="zh-CN" altLang="en-US" smtClean="0"/>
              <a:t>106</a:t>
            </a:fld>
            <a:endParaRPr lang="zh-CN" altLang="en-US"/>
          </a:p>
        </p:txBody>
      </p:sp>
    </p:spTree>
    <p:extLst>
      <p:ext uri="{BB962C8B-B14F-4D97-AF65-F5344CB8AC3E}">
        <p14:creationId xmlns:p14="http://schemas.microsoft.com/office/powerpoint/2010/main" val="20645747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200" dirty="0">
                <a:solidFill>
                  <a:schemeClr val="tx1"/>
                </a:solidFill>
                <a:latin typeface="+mn-lt"/>
                <a:ea typeface="+mn-ea"/>
                <a:cs typeface="+mn-cs"/>
              </a:rPr>
              <a:t>此处可以选讲我国代表性的设备厂商华为</a:t>
            </a:r>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https://</a:t>
            </a:r>
            <a:r>
              <a:rPr lang="en-US" altLang="zh-CN" sz="1800" kern="1200" dirty="0" err="1">
                <a:solidFill>
                  <a:schemeClr val="tx1"/>
                </a:solidFill>
                <a:latin typeface="+mn-lt"/>
                <a:ea typeface="+mn-ea"/>
                <a:cs typeface="+mn-cs"/>
              </a:rPr>
              <a:t>baike.baidu.com</a:t>
            </a:r>
            <a:r>
              <a:rPr lang="en-US" altLang="zh-CN" sz="1800" kern="1200" dirty="0">
                <a:solidFill>
                  <a:schemeClr val="tx1"/>
                </a:solidFill>
                <a:latin typeface="+mn-lt"/>
                <a:ea typeface="+mn-ea"/>
                <a:cs typeface="+mn-cs"/>
              </a:rPr>
              <a:t>/item/</a:t>
            </a:r>
            <a:r>
              <a:rPr lang="zh-CN" altLang="en-US" sz="1800" kern="1200" dirty="0">
                <a:solidFill>
                  <a:schemeClr val="tx1"/>
                </a:solidFill>
                <a:latin typeface="+mn-lt"/>
                <a:ea typeface="+mn-ea"/>
                <a:cs typeface="+mn-cs"/>
              </a:rPr>
              <a:t>华为的冬天</a:t>
            </a:r>
            <a:endParaRPr lang="en-US" altLang="zh-CN" sz="1800" kern="1200" dirty="0">
              <a:solidFill>
                <a:schemeClr val="tx1"/>
              </a:solidFill>
              <a:latin typeface="+mn-lt"/>
              <a:ea typeface="+mn-ea"/>
              <a:cs typeface="+mn-cs"/>
            </a:endParaRPr>
          </a:p>
          <a:p>
            <a:r>
              <a:rPr lang="zh-CN" altLang="en-US" sz="1800" kern="1200" dirty="0">
                <a:solidFill>
                  <a:schemeClr val="tx1"/>
                </a:solidFill>
                <a:latin typeface="+mn-lt"/>
                <a:ea typeface="+mn-ea"/>
                <a:cs typeface="+mn-cs"/>
              </a:rPr>
              <a:t>朗讯的倒下</a:t>
            </a:r>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https://</a:t>
            </a:r>
            <a:r>
              <a:rPr lang="en-US" altLang="zh-CN" sz="1800" kern="1200" dirty="0" err="1">
                <a:solidFill>
                  <a:schemeClr val="tx1"/>
                </a:solidFill>
                <a:latin typeface="+mn-lt"/>
                <a:ea typeface="+mn-ea"/>
                <a:cs typeface="+mn-cs"/>
              </a:rPr>
              <a:t>kuaibao.qq.com</a:t>
            </a:r>
            <a:r>
              <a:rPr lang="en-US" altLang="zh-CN" sz="1800" kern="1200" dirty="0">
                <a:solidFill>
                  <a:schemeClr val="tx1"/>
                </a:solidFill>
                <a:latin typeface="+mn-lt"/>
                <a:ea typeface="+mn-ea"/>
                <a:cs typeface="+mn-cs"/>
              </a:rPr>
              <a:t>/s/20190625A0T58000?refer=spider</a:t>
            </a:r>
          </a:p>
          <a:p>
            <a:r>
              <a:rPr lang="en-US" altLang="zh-CN" sz="1800" kern="1200" dirty="0">
                <a:solidFill>
                  <a:schemeClr val="tx1"/>
                </a:solidFill>
                <a:latin typeface="+mn-lt"/>
                <a:ea typeface="+mn-ea"/>
                <a:cs typeface="+mn-cs"/>
              </a:rPr>
              <a:t>http://</a:t>
            </a:r>
            <a:r>
              <a:rPr lang="en-US" altLang="zh-CN" sz="1800" kern="1200" dirty="0" err="1">
                <a:solidFill>
                  <a:schemeClr val="tx1"/>
                </a:solidFill>
                <a:latin typeface="+mn-lt"/>
                <a:ea typeface="+mn-ea"/>
                <a:cs typeface="+mn-cs"/>
              </a:rPr>
              <a:t>bbs.tianya.cn</a:t>
            </a:r>
            <a:r>
              <a:rPr lang="en-US" altLang="zh-CN" sz="1800" kern="1200" dirty="0">
                <a:solidFill>
                  <a:schemeClr val="tx1"/>
                </a:solidFill>
                <a:latin typeface="+mn-lt"/>
                <a:ea typeface="+mn-ea"/>
                <a:cs typeface="+mn-cs"/>
              </a:rPr>
              <a:t>/post-hn-3821-1.shtml</a:t>
            </a:r>
          </a:p>
          <a:p>
            <a:endParaRPr lang="en-US" altLang="zh-CN" sz="1800" kern="1200" dirty="0">
              <a:solidFill>
                <a:schemeClr val="tx1"/>
              </a:solidFill>
              <a:latin typeface="+mn-lt"/>
              <a:ea typeface="+mn-ea"/>
              <a:cs typeface="+mn-cs"/>
            </a:endParaRPr>
          </a:p>
          <a:p>
            <a:r>
              <a:rPr lang="zh-CN" altLang="en-US" sz="1800" kern="1200" dirty="0">
                <a:solidFill>
                  <a:schemeClr val="tx1"/>
                </a:solidFill>
                <a:latin typeface="+mn-lt"/>
                <a:ea typeface="+mn-ea"/>
                <a:cs typeface="+mn-cs"/>
              </a:rPr>
              <a:t>备胎转正：  </a:t>
            </a:r>
            <a:r>
              <a:rPr lang="en-US" altLang="zh-CN" sz="1800" kern="1200" dirty="0">
                <a:solidFill>
                  <a:schemeClr val="tx1"/>
                </a:solidFill>
                <a:latin typeface="+mn-lt"/>
                <a:ea typeface="+mn-ea"/>
                <a:cs typeface="+mn-cs"/>
              </a:rPr>
              <a:t>https://</a:t>
            </a:r>
            <a:r>
              <a:rPr lang="en-US" altLang="zh-CN" sz="1800" kern="1200" dirty="0" err="1">
                <a:solidFill>
                  <a:schemeClr val="tx1"/>
                </a:solidFill>
                <a:latin typeface="+mn-lt"/>
                <a:ea typeface="+mn-ea"/>
                <a:cs typeface="+mn-cs"/>
              </a:rPr>
              <a:t>www.sohu.com</a:t>
            </a:r>
            <a:r>
              <a:rPr lang="en-US" altLang="zh-CN" sz="1800" kern="1200" dirty="0">
                <a:solidFill>
                  <a:schemeClr val="tx1"/>
                </a:solidFill>
                <a:latin typeface="+mn-lt"/>
                <a:ea typeface="+mn-ea"/>
                <a:cs typeface="+mn-cs"/>
              </a:rPr>
              <a:t>/a/314877520_198937</a:t>
            </a:r>
          </a:p>
          <a:p>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2018</a:t>
            </a:r>
            <a:r>
              <a:rPr lang="zh-CN" altLang="en-US" sz="1800" kern="1200" dirty="0">
                <a:solidFill>
                  <a:schemeClr val="tx1"/>
                </a:solidFill>
                <a:latin typeface="+mn-lt"/>
                <a:ea typeface="+mn-ea"/>
                <a:cs typeface="+mn-cs"/>
              </a:rPr>
              <a:t>年以后的，中美科技对弈中出现最频繁的一个</a:t>
            </a:r>
            <a:r>
              <a:rPr lang="zh-CN" altLang="en-US" sz="1800" dirty="0"/>
              <a:t>公司就是华为，这里简要介绍一下这家网络公司。</a:t>
            </a:r>
            <a:endParaRPr lang="en-US" altLang="zh-CN" sz="1800" dirty="0"/>
          </a:p>
          <a:p>
            <a:r>
              <a:rPr lang="zh-CN" altLang="en-US" sz="1800" dirty="0"/>
              <a:t>华为成立于</a:t>
            </a:r>
            <a:r>
              <a:rPr lang="en-US" altLang="zh-CN" sz="1800" dirty="0"/>
              <a:t>1987</a:t>
            </a:r>
            <a:r>
              <a:rPr lang="zh-CN" altLang="en-US" sz="1800" dirty="0"/>
              <a:t>年，与另一家网络巨头美国公司思科属于同时代的公司（思科是</a:t>
            </a:r>
            <a:r>
              <a:rPr lang="en-US" altLang="zh-CN" sz="1800" dirty="0"/>
              <a:t>1984</a:t>
            </a:r>
            <a:r>
              <a:rPr lang="zh-CN" altLang="en-US" sz="1800" dirty="0"/>
              <a:t>年），经过三十多年的发展，华为已经发展成为业界第一的网络公司，尤其是在运营商网络领域。</a:t>
            </a:r>
            <a:endParaRPr lang="en-US" altLang="zh-CN" sz="1800" dirty="0"/>
          </a:p>
          <a:p>
            <a:r>
              <a:rPr lang="zh-CN" altLang="en-US" sz="1800" dirty="0"/>
              <a:t>从学术创新，到产业落地的技术创新，到制定国际标准。核心是科技创新能力和具有创新能力的高端人才。</a:t>
            </a:r>
            <a:endParaRPr lang="en-US" altLang="zh-CN" sz="1800" dirty="0"/>
          </a:p>
          <a:p>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华为招聘</a:t>
            </a:r>
            <a:r>
              <a:rPr lang="en-US" altLang="zh-CN" sz="1800" dirty="0"/>
              <a:t>200</a:t>
            </a:r>
            <a:r>
              <a:rPr lang="zh-CN" altLang="en-US" sz="1800" dirty="0"/>
              <a:t>万年薪的“天才少年”，当然不仅仅是个别的</a:t>
            </a:r>
            <a:r>
              <a:rPr lang="en-US" altLang="zh-CN" sz="1800" dirty="0"/>
              <a:t> </a:t>
            </a:r>
            <a:r>
              <a:rPr lang="zh-CN" altLang="en-US" sz="1800" dirty="0"/>
              <a:t>“天才少年”，华为等一批大厂，都向高端技术人员特别是研究人员倾斜，越来越注重核心技术创新！同学们，加油啊！</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107</a:t>
            </a:fld>
            <a:endParaRPr kumimoji="1" lang="zh-CN" altLang="en-US"/>
          </a:p>
        </p:txBody>
      </p:sp>
    </p:spTree>
    <p:extLst>
      <p:ext uri="{BB962C8B-B14F-4D97-AF65-F5344CB8AC3E}">
        <p14:creationId xmlns:p14="http://schemas.microsoft.com/office/powerpoint/2010/main" val="20295277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109</a:t>
            </a:fld>
            <a:endParaRPr kumimoji="1" lang="zh-CN" altLang="en-US"/>
          </a:p>
        </p:txBody>
      </p:sp>
    </p:spTree>
    <p:extLst>
      <p:ext uri="{BB962C8B-B14F-4D97-AF65-F5344CB8AC3E}">
        <p14:creationId xmlns:p14="http://schemas.microsoft.com/office/powerpoint/2010/main" val="67236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上天入地</a:t>
            </a:r>
            <a:r>
              <a:rPr lang="en-US" altLang="zh-CN" sz="1400" b="0" dirty="0"/>
              <a:t>,</a:t>
            </a:r>
            <a:r>
              <a:rPr lang="zh-CN" altLang="en-US" sz="1400" b="0" dirty="0"/>
              <a:t> 无处不在的网络和应用</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讲解几种典型网络和应用，可以根据课时情况，多说说不同网络应用的特色，特别是与网络相关的特色。</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例如，远程医疗需要网络时延的精准控制，无人码头的远程操控需要可靠性；</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井下通信需要无线信号的抗干扰、抗衰减和事故中的应急组网；</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马斯克的星链计划：预计通过约</a:t>
            </a:r>
            <a:r>
              <a:rPr lang="en-US" altLang="zh-CN" sz="1400" b="0" dirty="0"/>
              <a:t>4000</a:t>
            </a:r>
            <a:r>
              <a:rPr lang="zh-CN" altLang="en-US" sz="1400" b="0" dirty="0"/>
              <a:t>枚卫星和地面站，构筑一个覆盖全球的太空通信系统，动态拓扑，大时延</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通信大数据行程卡：网络不仅仅是通信，还有定位：</a:t>
            </a:r>
            <a:r>
              <a:rPr lang="en-US" altLang="zh-CN" sz="1400" b="0" dirty="0"/>
              <a:t>GPS</a:t>
            </a:r>
            <a:r>
              <a:rPr lang="zh-CN" altLang="en-US" sz="1400" b="0" dirty="0"/>
              <a:t>定位，基站定位，甚至用蓝牙通信来测试人与人之间的距离</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顺便分享个小应用：奶牛快传来分享大文件，貌似比</a:t>
            </a:r>
            <a:r>
              <a:rPr lang="en-US" altLang="zh-CN" sz="1400" b="0" dirty="0"/>
              <a:t>U</a:t>
            </a:r>
            <a:r>
              <a:rPr lang="zh-CN" altLang="en-US" sz="1400" b="0" dirty="0"/>
              <a:t>盘都方便</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a:t>
            </a:fld>
            <a:endParaRPr kumimoji="1" lang="zh-CN" altLang="en-US"/>
          </a:p>
        </p:txBody>
      </p:sp>
    </p:spTree>
    <p:extLst>
      <p:ext uri="{BB962C8B-B14F-4D97-AF65-F5344CB8AC3E}">
        <p14:creationId xmlns:p14="http://schemas.microsoft.com/office/powerpoint/2010/main" val="88194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E6C9AC36-F551-8142-B918-8641B516A611}"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84974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D9F44458-A3AD-7248-AB3A-A80099144E2A}"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5" name="组合 64">
            <a:extLst>
              <a:ext uri="{FF2B5EF4-FFF2-40B4-BE49-F238E27FC236}">
                <a16:creationId xmlns:a16="http://schemas.microsoft.com/office/drawing/2014/main" id="{B866BC22-6239-A641-BD41-DB54E1F69D2A}"/>
              </a:ext>
            </a:extLst>
          </p:cNvPr>
          <p:cNvGrpSpPr/>
          <p:nvPr userDrawn="1"/>
        </p:nvGrpSpPr>
        <p:grpSpPr>
          <a:xfrm>
            <a:off x="10327565" y="424110"/>
            <a:ext cx="1107996" cy="382841"/>
            <a:chOff x="10327565" y="424110"/>
            <a:chExt cx="1107996" cy="382841"/>
          </a:xfrm>
        </p:grpSpPr>
        <p:grpSp>
          <p:nvGrpSpPr>
            <p:cNvPr id="66" name="组合 65">
              <a:extLst>
                <a:ext uri="{FF2B5EF4-FFF2-40B4-BE49-F238E27FC236}">
                  <a16:creationId xmlns:a16="http://schemas.microsoft.com/office/drawing/2014/main" id="{99100D09-3E6C-814F-A32F-A218FA59848E}"/>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D671F0F4-FB22-9342-BED9-ED2A16EA49C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30164A5F-9220-F14A-9C7F-63F00F93C0F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12300F0D-91C6-8E4C-AAD4-FB8DA8E7A2C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0F4A36E2-1415-6548-9768-70613838AC83}"/>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7" name="矩形 66">
              <a:extLst>
                <a:ext uri="{FF2B5EF4-FFF2-40B4-BE49-F238E27FC236}">
                  <a16:creationId xmlns:a16="http://schemas.microsoft.com/office/drawing/2014/main" id="{92D560A7-4230-5D42-952F-2F21368DEF2B}"/>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324025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4290EBB2-4D7C-084A-BE30-AC939B671EC1}" type="datetime1">
              <a:rPr kumimoji="1" lang="zh-CN" altLang="en-US" smtClean="0"/>
              <a:t>2021/3/4</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4303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36006"/>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2" name="组合 51">
            <a:extLst>
              <a:ext uri="{FF2B5EF4-FFF2-40B4-BE49-F238E27FC236}">
                <a16:creationId xmlns:a16="http://schemas.microsoft.com/office/drawing/2014/main" id="{9F0503EB-0084-CC4A-A491-E37EE9525D14}"/>
              </a:ext>
            </a:extLst>
          </p:cNvPr>
          <p:cNvGrpSpPr/>
          <p:nvPr userDrawn="1"/>
        </p:nvGrpSpPr>
        <p:grpSpPr>
          <a:xfrm>
            <a:off x="10327565" y="424110"/>
            <a:ext cx="1107996" cy="382841"/>
            <a:chOff x="10327565" y="424110"/>
            <a:chExt cx="1107996" cy="382841"/>
          </a:xfrm>
        </p:grpSpPr>
        <p:grpSp>
          <p:nvGrpSpPr>
            <p:cNvPr id="54" name="组合 53">
              <a:extLst>
                <a:ext uri="{FF2B5EF4-FFF2-40B4-BE49-F238E27FC236}">
                  <a16:creationId xmlns:a16="http://schemas.microsoft.com/office/drawing/2014/main" id="{400C4A7F-6676-534F-B5C8-2DE66581026F}"/>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A0A41422-4096-DC41-BB33-0916940AC49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D5CEC13B-80D5-3947-B160-212A9A11A3AA}"/>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321B4EF-8B5E-3B4F-BDCB-CBEE690C65E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CD2DC0C-4C61-DA48-9E4B-060D09B0B54B}"/>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a:extLst>
                <a:ext uri="{FF2B5EF4-FFF2-40B4-BE49-F238E27FC236}">
                  <a16:creationId xmlns:a16="http://schemas.microsoft.com/office/drawing/2014/main" id="{F3037419-16FC-5B47-8EC6-875FDF21173A}"/>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48727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909CBCB-4772-C140-A4B1-31188B93BC68}"/>
              </a:ext>
            </a:extLst>
          </p:cNvPr>
          <p:cNvSpPr>
            <a:spLocks noGrp="1" noChangeArrowheads="1"/>
          </p:cNvSpPr>
          <p:nvPr>
            <p:ph type="dt" sz="half" idx="10"/>
          </p:nvPr>
        </p:nvSpPr>
        <p:spPr>
          <a:ln/>
        </p:spPr>
        <p:txBody>
          <a:bodyPr/>
          <a:lstStyle>
            <a:lvl1pPr>
              <a:defRPr/>
            </a:lvl1pPr>
          </a:lstStyle>
          <a:p>
            <a:pPr>
              <a:defRPr/>
            </a:pPr>
            <a:fld id="{45C7992C-DF72-7644-B12E-329898B62496}" type="datetime1">
              <a:rPr lang="zh-CN" altLang="en-US" smtClean="0"/>
              <a:t>2021/3/4</a:t>
            </a:fld>
            <a:endParaRPr lang="en-US" altLang="zh-CN"/>
          </a:p>
        </p:txBody>
      </p:sp>
      <p:sp>
        <p:nvSpPr>
          <p:cNvPr id="4" name="Rectangle 7">
            <a:extLst>
              <a:ext uri="{FF2B5EF4-FFF2-40B4-BE49-F238E27FC236}">
                <a16:creationId xmlns:a16="http://schemas.microsoft.com/office/drawing/2014/main" id="{ED82BB1B-5A33-BF46-ADBA-8265C3C1C5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EB931506-C8E0-1649-BE54-52B88034B126}"/>
              </a:ext>
            </a:extLst>
          </p:cNvPr>
          <p:cNvSpPr>
            <a:spLocks noGrp="1" noChangeArrowheads="1"/>
          </p:cNvSpPr>
          <p:nvPr>
            <p:ph type="sldNum" sz="quarter" idx="12"/>
          </p:nvPr>
        </p:nvSpPr>
        <p:spPr>
          <a:ln/>
        </p:spPr>
        <p:txBody>
          <a:bodyPr/>
          <a:lstStyle>
            <a:lvl1pPr>
              <a:defRPr/>
            </a:lvl1pPr>
          </a:lstStyle>
          <a:p>
            <a:fld id="{07279A2F-85B5-794E-ADF1-0805CD3C44B7}" type="slidenum">
              <a:rPr lang="en-US" altLang="zh-CN"/>
              <a:pPr/>
              <a:t>‹#›</a:t>
            </a:fld>
            <a:endParaRPr lang="en-US" altLang="zh-CN"/>
          </a:p>
        </p:txBody>
      </p:sp>
    </p:spTree>
    <p:extLst>
      <p:ext uri="{BB962C8B-B14F-4D97-AF65-F5344CB8AC3E}">
        <p14:creationId xmlns:p14="http://schemas.microsoft.com/office/powerpoint/2010/main" val="27104658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6B5948C6-0782-6042-A859-FD82FD45C478}"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9053945"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226653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3" Type="http://schemas.openxmlformats.org/officeDocument/2006/relationships/image" Target="../media/image185.gi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87.jpeg"/></Relationships>
</file>

<file path=ppt/slides/_rels/slide107.xml.rels><?xml version="1.0" encoding="UTF-8" standalone="yes"?>
<Relationships xmlns="http://schemas.openxmlformats.org/package/2006/relationships"><Relationship Id="rId3" Type="http://schemas.openxmlformats.org/officeDocument/2006/relationships/image" Target="../media/image188.wmf"/><Relationship Id="rId7" Type="http://schemas.openxmlformats.org/officeDocument/2006/relationships/image" Target="../media/image190.wmf"/><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89.wmf"/><Relationship Id="rId5" Type="http://schemas.openxmlformats.org/officeDocument/2006/relationships/image" Target="../media/image111.png"/><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92.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3.jpeg"/><Relationship Id="rId7" Type="http://schemas.microsoft.com/office/2007/relationships/hdphoto" Target="../media/hdphoto5.wdp"/><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96.png"/><Relationship Id="rId11" Type="http://schemas.microsoft.com/office/2007/relationships/hdphoto" Target="../media/hdphoto7.wdp"/><Relationship Id="rId5" Type="http://schemas.openxmlformats.org/officeDocument/2006/relationships/image" Target="../media/image195.jpeg"/><Relationship Id="rId10" Type="http://schemas.openxmlformats.org/officeDocument/2006/relationships/image" Target="../media/image198.png"/><Relationship Id="rId4" Type="http://schemas.openxmlformats.org/officeDocument/2006/relationships/image" Target="../media/image194.jpeg"/><Relationship Id="rId9" Type="http://schemas.microsoft.com/office/2007/relationships/hdphoto" Target="../media/hdphoto6.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g"/><Relationship Id="rId12" Type="http://schemas.openxmlformats.org/officeDocument/2006/relationships/image" Target="../media/image24.jpeg"/><Relationship Id="rId2" Type="http://schemas.openxmlformats.org/officeDocument/2006/relationships/notesSlide" Target="../notesSlides/notesSlide12.xml"/><Relationship Id="rId16"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network_course@163.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notesSlide" Target="../notesSlides/notesSlide19.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jpeg"/><Relationship Id="rId3" Type="http://schemas.openxmlformats.org/officeDocument/2006/relationships/notesSlide" Target="../notesSlides/notesSlide20.xml"/><Relationship Id="rId7" Type="http://schemas.openxmlformats.org/officeDocument/2006/relationships/oleObject" Target="../embeddings/oleObject1.bin"/><Relationship Id="rId12" Type="http://schemas.openxmlformats.org/officeDocument/2006/relationships/image" Target="../media/image70.jpeg"/><Relationship Id="rId17" Type="http://schemas.openxmlformats.org/officeDocument/2006/relationships/image" Target="../media/image75.png"/><Relationship Id="rId2" Type="http://schemas.openxmlformats.org/officeDocument/2006/relationships/slideLayout" Target="../slideLayouts/slideLayout2.xml"/><Relationship Id="rId16" Type="http://schemas.openxmlformats.org/officeDocument/2006/relationships/image" Target="../media/image74.png"/><Relationship Id="rId1" Type="http://schemas.openxmlformats.org/officeDocument/2006/relationships/vmlDrawing" Target="../drawings/vmlDrawing1.vml"/><Relationship Id="rId6" Type="http://schemas.openxmlformats.org/officeDocument/2006/relationships/image" Target="../media/image66.jpeg"/><Relationship Id="rId11" Type="http://schemas.openxmlformats.org/officeDocument/2006/relationships/image" Target="../media/image69.jpeg"/><Relationship Id="rId5" Type="http://schemas.openxmlformats.org/officeDocument/2006/relationships/image" Target="../media/image65.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7.emf"/><Relationship Id="rId1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w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37.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3.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9.png"/><Relationship Id="rId3" Type="http://schemas.openxmlformats.org/officeDocument/2006/relationships/image" Target="../media/image59.png"/><Relationship Id="rId7" Type="http://schemas.openxmlformats.org/officeDocument/2006/relationships/image" Target="../media/image96.png"/><Relationship Id="rId12"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86.png"/><Relationship Id="rId5" Type="http://schemas.openxmlformats.org/officeDocument/2006/relationships/image" Target="../media/image94.png"/><Relationship Id="rId10" Type="http://schemas.openxmlformats.org/officeDocument/2006/relationships/image" Target="../media/image78.png"/><Relationship Id="rId4" Type="http://schemas.openxmlformats.org/officeDocument/2006/relationships/image" Target="../media/image82.png"/><Relationship Id="rId9" Type="http://schemas.openxmlformats.org/officeDocument/2006/relationships/image" Target="../media/image9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3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3.xml"/><Relationship Id="rId5" Type="http://schemas.openxmlformats.org/officeDocument/2006/relationships/image" Target="../media/image107.jpeg"/><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115.emf"/><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10.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6.wmf"/><Relationship Id="rId5" Type="http://schemas.openxmlformats.org/officeDocument/2006/relationships/oleObject" Target="../embeddings/oleObject3.bin"/><Relationship Id="rId10" Type="http://schemas.openxmlformats.org/officeDocument/2006/relationships/oleObject" Target="../embeddings/oleObject7.bin"/><Relationship Id="rId4" Type="http://schemas.openxmlformats.org/officeDocument/2006/relationships/image" Target="../media/image111.png"/><Relationship Id="rId9"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jpeg"/><Relationship Id="rId9" Type="http://schemas.openxmlformats.org/officeDocument/2006/relationships/image" Target="../media/image1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www.ebay.com/" TargetMode="External"/><Relationship Id="rId13" Type="http://schemas.openxmlformats.org/officeDocument/2006/relationships/image" Target="../media/image136.jpeg"/><Relationship Id="rId18" Type="http://schemas.openxmlformats.org/officeDocument/2006/relationships/image" Target="../media/image140.png"/><Relationship Id="rId26" Type="http://schemas.openxmlformats.org/officeDocument/2006/relationships/image" Target="../media/image145.jpeg"/><Relationship Id="rId3" Type="http://schemas.openxmlformats.org/officeDocument/2006/relationships/image" Target="../media/image130.png"/><Relationship Id="rId21" Type="http://schemas.openxmlformats.org/officeDocument/2006/relationships/image" Target="../media/image142.jpeg"/><Relationship Id="rId7" Type="http://schemas.openxmlformats.org/officeDocument/2006/relationships/image" Target="../media/image132.png"/><Relationship Id="rId12" Type="http://schemas.openxmlformats.org/officeDocument/2006/relationships/image" Target="../media/image135.png"/><Relationship Id="rId17" Type="http://schemas.microsoft.com/office/2007/relationships/hdphoto" Target="../media/hdphoto2.wdp"/><Relationship Id="rId25" Type="http://schemas.openxmlformats.org/officeDocument/2006/relationships/hyperlink" Target="http://images.google.com/imgres?imgurl=http://www.wpclipart.com/telephone/telephone_cartoon.png&amp;imgrefurl=http://policeonthescene.libsyn.com/&amp;h=264&amp;w=270&amp;sz=37&amp;hl=en&amp;start=8&amp;tbnid=8sTVCGh5uzf1gM:&amp;tbnh=110&amp;tbnw=113&amp;prev=/images?q=telephone&amp;gbv=2&amp;hl=en" TargetMode="External"/><Relationship Id="rId2" Type="http://schemas.openxmlformats.org/officeDocument/2006/relationships/notesSlide" Target="../notesSlides/notesSlide46.xml"/><Relationship Id="rId16" Type="http://schemas.openxmlformats.org/officeDocument/2006/relationships/image" Target="../media/image139.png"/><Relationship Id="rId20" Type="http://schemas.microsoft.com/office/2007/relationships/hdphoto" Target="../media/hdphoto3.wdp"/><Relationship Id="rId29"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hyperlink" Target="http://www.facebook.com/r.php" TargetMode="External"/><Relationship Id="rId11" Type="http://schemas.openxmlformats.org/officeDocument/2006/relationships/image" Target="../media/image134.jpeg"/><Relationship Id="rId24" Type="http://schemas.openxmlformats.org/officeDocument/2006/relationships/image" Target="../media/image144.jpeg"/><Relationship Id="rId32" Type="http://schemas.openxmlformats.org/officeDocument/2006/relationships/image" Target="../media/image150.jpeg"/><Relationship Id="rId5" Type="http://schemas.openxmlformats.org/officeDocument/2006/relationships/image" Target="../media/image131.jpeg"/><Relationship Id="rId15" Type="http://schemas.openxmlformats.org/officeDocument/2006/relationships/image" Target="../media/image138.jpeg"/><Relationship Id="rId23" Type="http://schemas.microsoft.com/office/2007/relationships/hdphoto" Target="../media/hdphoto4.wdp"/><Relationship Id="rId28" Type="http://schemas.openxmlformats.org/officeDocument/2006/relationships/image" Target="../media/image146.jpeg"/><Relationship Id="rId10" Type="http://schemas.microsoft.com/office/2007/relationships/hdphoto" Target="../media/hdphoto1.wdp"/><Relationship Id="rId19" Type="http://schemas.openxmlformats.org/officeDocument/2006/relationships/image" Target="../media/image141.png"/><Relationship Id="rId31" Type="http://schemas.openxmlformats.org/officeDocument/2006/relationships/image" Target="../media/image149.jpeg"/><Relationship Id="rId4" Type="http://schemas.openxmlformats.org/officeDocument/2006/relationships/hyperlink" Target="http://images.google.com/imgres?imgurl=http://www.uberreview.com/wp-content/uploads/youtube_logo.jpg&amp;imgrefurl=http://current.com/items/88859385_youtube_criticised_for_gang_rape_video&amp;h=450&amp;w=600&amp;sz=27&amp;hl=en&amp;start=18&amp;tbnid=uG9PhuBLX4dJJM:&amp;tbnh=101&amp;tbnw=135&amp;prev=/images?q=youtube&amp;gbv=2&amp;hl=en" TargetMode="External"/><Relationship Id="rId9" Type="http://schemas.openxmlformats.org/officeDocument/2006/relationships/image" Target="../media/image133.png"/><Relationship Id="rId14" Type="http://schemas.openxmlformats.org/officeDocument/2006/relationships/image" Target="../media/image137.jpeg"/><Relationship Id="rId22" Type="http://schemas.openxmlformats.org/officeDocument/2006/relationships/image" Target="../media/image143.png"/><Relationship Id="rId27" Type="http://schemas.openxmlformats.org/officeDocument/2006/relationships/hyperlink" Target="http://images.google.com/imgres?imgurl=http://rtmulcahy.files.wordpress.com/2007/06/cellphone.gif&amp;imgrefurl=http://rtmulcahy.wordpress.com/2007/06/&amp;h=360&amp;w=334&amp;sz=36&amp;hl=en&amp;start=1&amp;tbnid=xT9wMZ61r7KFCM:&amp;tbnh=121&amp;tbnw=112&amp;prev=/images?q=cell+phone&amp;gbv=2&amp;hl=en" TargetMode="External"/><Relationship Id="rId30" Type="http://schemas.openxmlformats.org/officeDocument/2006/relationships/image" Target="../media/image148.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55.png"/><Relationship Id="rId5" Type="http://schemas.openxmlformats.org/officeDocument/2006/relationships/image" Target="../media/image154.GIF"/><Relationship Id="rId4" Type="http://schemas.openxmlformats.org/officeDocument/2006/relationships/notesSlide" Target="../notesSlides/notesSlide58.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56.png"/><Relationship Id="rId4" Type="http://schemas.openxmlformats.org/officeDocument/2006/relationships/notesSlide" Target="../notesSlides/notesSlide59.xml"/></Relationships>
</file>

<file path=ppt/slides/_rels/slide81.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58.wmf"/></Relationships>
</file>

<file path=ppt/slides/_rels/slide83.xml.rels><?xml version="1.0" encoding="UTF-8" standalone="yes"?>
<Relationships xmlns="http://schemas.openxmlformats.org/package/2006/relationships"><Relationship Id="rId3" Type="http://schemas.openxmlformats.org/officeDocument/2006/relationships/image" Target="../media/image159.jpeg"/><Relationship Id="rId7" Type="http://schemas.openxmlformats.org/officeDocument/2006/relationships/image" Target="../media/image16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65.jpeg"/></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58.wmf"/></Relationships>
</file>

<file path=ppt/slides/_rels/slide86.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68.jpeg"/></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jpeg"/></Relationships>
</file>

<file path=ppt/slides/_rels/slide92.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76.jpeg"/><Relationship Id="rId4" Type="http://schemas.openxmlformats.org/officeDocument/2006/relationships/image" Target="../media/image175.w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githubs.cn/"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3414046"/>
          </a:xfrm>
        </p:spPr>
        <p:txBody>
          <a:bodyPr/>
          <a:lstStyle/>
          <a:p>
            <a:pPr>
              <a:lnSpc>
                <a:spcPct val="150000"/>
              </a:lnSpc>
            </a:pPr>
            <a:r>
              <a:rPr kumimoji="1" lang="zh-CN" altLang="en-US" dirty="0"/>
              <a:t>计算机网络</a:t>
            </a:r>
            <a:br>
              <a:rPr kumimoji="1" lang="en-US" altLang="zh-CN" dirty="0"/>
            </a:br>
            <a:r>
              <a:rPr kumimoji="1" lang="zh-CN" altLang="en-US" dirty="0"/>
              <a:t>教案使用说明</a:t>
            </a:r>
          </a:p>
        </p:txBody>
      </p:sp>
    </p:spTree>
    <p:extLst>
      <p:ext uri="{BB962C8B-B14F-4D97-AF65-F5344CB8AC3E}">
        <p14:creationId xmlns:p14="http://schemas.microsoft.com/office/powerpoint/2010/main" val="190939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本章目标</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lnSpcReduction="10000"/>
          </a:bodyPr>
          <a:lstStyle/>
          <a:p>
            <a:pPr marL="514350" indent="-514350">
              <a:lnSpc>
                <a:spcPct val="120000"/>
              </a:lnSpc>
              <a:buFont typeface="+mj-lt"/>
              <a:buAutoNum type="arabicPeriod"/>
            </a:pPr>
            <a:r>
              <a:rPr kumimoji="1" lang="zh-CN" altLang="en-US" dirty="0"/>
              <a:t>了解计算机网络在经济生活中的应用范围及其重要性</a:t>
            </a:r>
            <a:endParaRPr kumimoji="1" lang="en-US" altLang="zh-CN" dirty="0"/>
          </a:p>
          <a:p>
            <a:pPr marL="514350" indent="-514350">
              <a:lnSpc>
                <a:spcPct val="120000"/>
              </a:lnSpc>
              <a:buFont typeface="+mj-lt"/>
              <a:buAutoNum type="arabicPeriod"/>
            </a:pPr>
            <a:r>
              <a:rPr kumimoji="1" lang="zh-CN" altLang="en-US" dirty="0"/>
              <a:t>了解网络的基本概念，</a:t>
            </a:r>
            <a:r>
              <a:rPr kumimoji="1" lang="zh-CN" altLang="en-US" dirty="0">
                <a:solidFill>
                  <a:srgbClr val="C00000"/>
                </a:solidFill>
              </a:rPr>
              <a:t>掌握典型交换方式及其优缺点</a:t>
            </a:r>
          </a:p>
          <a:p>
            <a:pPr marL="514350" indent="-514350">
              <a:lnSpc>
                <a:spcPct val="120000"/>
              </a:lnSpc>
              <a:buFont typeface="+mj-lt"/>
              <a:buAutoNum type="arabicPeriod"/>
            </a:pPr>
            <a:r>
              <a:rPr kumimoji="1" lang="zh-CN" altLang="en-US" dirty="0">
                <a:solidFill>
                  <a:srgbClr val="C00000"/>
                </a:solidFill>
              </a:rPr>
              <a:t>掌握分层结构和网络协议（核心内容）</a:t>
            </a:r>
          </a:p>
          <a:p>
            <a:pPr marL="514350" indent="-514350">
              <a:lnSpc>
                <a:spcPct val="120000"/>
              </a:lnSpc>
              <a:buFont typeface="+mj-lt"/>
              <a:buAutoNum type="arabicPeriod"/>
            </a:pPr>
            <a:r>
              <a:rPr kumimoji="1" lang="zh-CN" altLang="en-US" dirty="0">
                <a:solidFill>
                  <a:srgbClr val="C00000"/>
                </a:solidFill>
              </a:rPr>
              <a:t>掌握网络参考模型（核心内容）</a:t>
            </a:r>
          </a:p>
          <a:p>
            <a:pPr marL="514350" indent="-514350">
              <a:lnSpc>
                <a:spcPct val="120000"/>
              </a:lnSpc>
              <a:buFont typeface="+mj-lt"/>
              <a:buAutoNum type="arabicPeriod"/>
            </a:pPr>
            <a:r>
              <a:rPr kumimoji="1" lang="zh-CN" altLang="en-US" dirty="0">
                <a:solidFill>
                  <a:srgbClr val="C00000"/>
                </a:solidFill>
              </a:rPr>
              <a:t>掌握计算机网络主要度量的含义</a:t>
            </a:r>
          </a:p>
          <a:p>
            <a:pPr marL="514350" indent="-514350">
              <a:lnSpc>
                <a:spcPct val="120000"/>
              </a:lnSpc>
              <a:buFont typeface="+mj-lt"/>
              <a:buAutoNum type="arabicPeriod"/>
            </a:pPr>
            <a:r>
              <a:rPr kumimoji="1" lang="zh-CN" altLang="en-US" dirty="0"/>
              <a:t>了解网络安全与威胁</a:t>
            </a:r>
          </a:p>
          <a:p>
            <a:pPr marL="514350" indent="-514350">
              <a:lnSpc>
                <a:spcPct val="120000"/>
              </a:lnSpc>
              <a:buFont typeface="+mj-lt"/>
              <a:buAutoNum type="arabicPeriod"/>
            </a:pPr>
            <a:r>
              <a:rPr kumimoji="1" lang="zh-CN" altLang="en-US" dirty="0"/>
              <a:t>了解制定网络协议的标准化组织</a:t>
            </a:r>
          </a:p>
          <a:p>
            <a:pPr marL="514350" indent="-514350">
              <a:lnSpc>
                <a:spcPct val="120000"/>
              </a:lnSpc>
              <a:buFont typeface="+mj-lt"/>
              <a:buAutoNum type="arabicPeriod"/>
            </a:pPr>
            <a:r>
              <a:rPr kumimoji="1" lang="zh-CN" altLang="en-US" dirty="0"/>
              <a:t>了解国内外互联网发展史，以史为鉴</a:t>
            </a:r>
          </a:p>
        </p:txBody>
      </p:sp>
      <p:sp>
        <p:nvSpPr>
          <p:cNvPr id="5" name="矩形 4">
            <a:extLst>
              <a:ext uri="{FF2B5EF4-FFF2-40B4-BE49-F238E27FC236}">
                <a16:creationId xmlns:a16="http://schemas.microsoft.com/office/drawing/2014/main" id="{26929A3B-7E03-6840-99B1-54C6E2E6E4E5}"/>
              </a:ext>
            </a:extLst>
          </p:cNvPr>
          <p:cNvSpPr/>
          <p:nvPr/>
        </p:nvSpPr>
        <p:spPr>
          <a:xfrm>
            <a:off x="7788181" y="3145591"/>
            <a:ext cx="2698175" cy="1317027"/>
          </a:xfrm>
          <a:prstGeom prst="rect">
            <a:avLst/>
          </a:prstGeom>
          <a:ln>
            <a:solidFill>
              <a:srgbClr val="C00000"/>
            </a:solidFill>
          </a:ln>
        </p:spPr>
        <p:txBody>
          <a:bodyPr wrap="none">
            <a:spAutoFit/>
          </a:bodyPr>
          <a:lstStyle/>
          <a:p>
            <a:pPr algn="ctr">
              <a:lnSpc>
                <a:spcPct val="150000"/>
              </a:lnSpc>
            </a:pPr>
            <a:r>
              <a:rPr kumimoji="1" lang="zh-CN" altLang="en-US" sz="2800" dirty="0">
                <a:solidFill>
                  <a:prstClr val="black"/>
                </a:solidFill>
                <a:latin typeface="Microsoft YaHei" panose="020B0503020204020204" pitchFamily="34" charset="-122"/>
                <a:ea typeface="Microsoft YaHei" panose="020B0503020204020204" pitchFamily="34" charset="-122"/>
              </a:rPr>
              <a:t>小试牛刀：</a:t>
            </a:r>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2800" dirty="0">
                <a:solidFill>
                  <a:prstClr val="black"/>
                </a:solidFill>
                <a:latin typeface="Microsoft YaHei" panose="020B0503020204020204" pitchFamily="34" charset="-122"/>
                <a:ea typeface="Microsoft YaHei" panose="020B0503020204020204" pitchFamily="34" charset="-122"/>
              </a:rPr>
              <a:t>茶余饭后讲故事</a:t>
            </a:r>
            <a:endParaRPr lang="zh-CN" altLang="en-US" dirty="0"/>
          </a:p>
        </p:txBody>
      </p:sp>
      <p:sp>
        <p:nvSpPr>
          <p:cNvPr id="6" name="灯片编号占位符 5">
            <a:extLst>
              <a:ext uri="{FF2B5EF4-FFF2-40B4-BE49-F238E27FC236}">
                <a16:creationId xmlns:a16="http://schemas.microsoft.com/office/drawing/2014/main" id="{BF3E877C-BC12-7E4D-A194-CD69A5A31304}"/>
              </a:ext>
            </a:extLst>
          </p:cNvPr>
          <p:cNvSpPr>
            <a:spLocks noGrp="1"/>
          </p:cNvSpPr>
          <p:nvPr>
            <p:ph type="sldNum" sz="quarter" idx="12"/>
          </p:nvPr>
        </p:nvSpPr>
        <p:spPr/>
        <p:txBody>
          <a:bodyPr/>
          <a:lstStyle/>
          <a:p>
            <a:fld id="{8D4D1E41-7A09-AB4A-A4E1-09765ADA2698}" type="slidenum">
              <a:rPr kumimoji="1" lang="zh-CN" altLang="en-US" smtClean="0"/>
              <a:t>9</a:t>
            </a:fld>
            <a:endParaRPr kumimoji="1" lang="zh-CN" altLang="en-US" dirty="0"/>
          </a:p>
        </p:txBody>
      </p:sp>
    </p:spTree>
    <p:extLst>
      <p:ext uri="{BB962C8B-B14F-4D97-AF65-F5344CB8AC3E}">
        <p14:creationId xmlns:p14="http://schemas.microsoft.com/office/powerpoint/2010/main" val="31416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任意多边形: 形状 149">
            <a:extLst>
              <a:ext uri="{FF2B5EF4-FFF2-40B4-BE49-F238E27FC236}">
                <a16:creationId xmlns:a16="http://schemas.microsoft.com/office/drawing/2014/main" id="{5805FC50-5E4E-4C16-8AC2-A917DBA41D54}"/>
              </a:ext>
            </a:extLst>
          </p:cNvPr>
          <p:cNvSpPr/>
          <p:nvPr/>
        </p:nvSpPr>
        <p:spPr>
          <a:xfrm>
            <a:off x="4058194" y="1410789"/>
            <a:ext cx="6209212" cy="3640182"/>
          </a:xfrm>
          <a:custGeom>
            <a:avLst/>
            <a:gdLst>
              <a:gd name="connsiteX0" fmla="*/ 148046 w 6209212"/>
              <a:gd name="connsiteY0" fmla="*/ 165462 h 3640182"/>
              <a:gd name="connsiteX1" fmla="*/ 5138057 w 6209212"/>
              <a:gd name="connsiteY1" fmla="*/ 156754 h 3640182"/>
              <a:gd name="connsiteX2" fmla="*/ 5338355 w 6209212"/>
              <a:gd name="connsiteY2" fmla="*/ 17417 h 3640182"/>
              <a:gd name="connsiteX3" fmla="*/ 6209212 w 6209212"/>
              <a:gd name="connsiteY3" fmla="*/ 0 h 3640182"/>
              <a:gd name="connsiteX4" fmla="*/ 6174377 w 6209212"/>
              <a:gd name="connsiteY4" fmla="*/ 3640182 h 3640182"/>
              <a:gd name="connsiteX5" fmla="*/ 5120640 w 6209212"/>
              <a:gd name="connsiteY5" fmla="*/ 3622765 h 3640182"/>
              <a:gd name="connsiteX6" fmla="*/ 5138057 w 6209212"/>
              <a:gd name="connsiteY6" fmla="*/ 748937 h 3640182"/>
              <a:gd name="connsiteX7" fmla="*/ 0 w 6209212"/>
              <a:gd name="connsiteY7" fmla="*/ 766354 h 3640182"/>
              <a:gd name="connsiteX8" fmla="*/ 17417 w 6209212"/>
              <a:gd name="connsiteY8" fmla="*/ 182880 h 3640182"/>
              <a:gd name="connsiteX9" fmla="*/ 148046 w 6209212"/>
              <a:gd name="connsiteY9" fmla="*/ 165462 h 364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9212" h="3640182">
                <a:moveTo>
                  <a:pt x="148046" y="165462"/>
                </a:moveTo>
                <a:lnTo>
                  <a:pt x="5138057" y="156754"/>
                </a:lnTo>
                <a:lnTo>
                  <a:pt x="5338355" y="17417"/>
                </a:lnTo>
                <a:lnTo>
                  <a:pt x="6209212" y="0"/>
                </a:lnTo>
                <a:lnTo>
                  <a:pt x="6174377" y="3640182"/>
                </a:lnTo>
                <a:lnTo>
                  <a:pt x="5120640" y="3622765"/>
                </a:lnTo>
                <a:lnTo>
                  <a:pt x="5138057" y="748937"/>
                </a:lnTo>
                <a:lnTo>
                  <a:pt x="0" y="766354"/>
                </a:lnTo>
                <a:lnTo>
                  <a:pt x="17417" y="182880"/>
                </a:lnTo>
                <a:lnTo>
                  <a:pt x="148046" y="165462"/>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5">
            <a:extLst>
              <a:ext uri="{FF2B5EF4-FFF2-40B4-BE49-F238E27FC236}">
                <a16:creationId xmlns:a16="http://schemas.microsoft.com/office/drawing/2014/main" id="{3C1AF3A8-B36D-48B4-860F-31588A277865}"/>
              </a:ext>
            </a:extLst>
          </p:cNvPr>
          <p:cNvSpPr>
            <a:spLocks noChangeArrowheads="1"/>
          </p:cNvSpPr>
          <p:nvPr/>
        </p:nvSpPr>
        <p:spPr bwMode="auto">
          <a:xfrm>
            <a:off x="9402757" y="1463040"/>
            <a:ext cx="792163" cy="3503362"/>
          </a:xfrm>
          <a:prstGeom prst="roundRect">
            <a:avLst>
              <a:gd name="adj" fmla="val 16667"/>
            </a:avLst>
          </a:prstGeom>
          <a:solidFill>
            <a:schemeClr val="bg1"/>
          </a:solidFill>
          <a:ln w="9525">
            <a:solidFill>
              <a:schemeClr val="tx1"/>
            </a:solidFill>
            <a:round/>
            <a:headEnd/>
            <a:tailE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99" name="直接箭头连接符 98">
            <a:extLst>
              <a:ext uri="{FF2B5EF4-FFF2-40B4-BE49-F238E27FC236}">
                <a16:creationId xmlns:a16="http://schemas.microsoft.com/office/drawing/2014/main" id="{1DE7A9F2-CE2B-484A-A100-FF72893AAB83}"/>
              </a:ext>
            </a:extLst>
          </p:cNvPr>
          <p:cNvCxnSpPr>
            <a:cxnSpLocks/>
            <a:stCxn id="38" idx="3"/>
          </p:cNvCxnSpPr>
          <p:nvPr/>
        </p:nvCxnSpPr>
        <p:spPr>
          <a:xfrm>
            <a:off x="4843730" y="4816917"/>
            <a:ext cx="4559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74E6A2BC-6724-456B-B6B3-FFFC4D2396FD}"/>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互联网早期发展与启示</a:t>
            </a:r>
            <a:endParaRPr lang="zh-CN" altLang="en-US" dirty="0"/>
          </a:p>
        </p:txBody>
      </p:sp>
      <p:sp>
        <p:nvSpPr>
          <p:cNvPr id="3" name="内容占位符 2">
            <a:extLst>
              <a:ext uri="{FF2B5EF4-FFF2-40B4-BE49-F238E27FC236}">
                <a16:creationId xmlns:a16="http://schemas.microsoft.com/office/drawing/2014/main" id="{545A369E-04C7-4787-B162-E8BCFC089E94}"/>
              </a:ext>
            </a:extLst>
          </p:cNvPr>
          <p:cNvSpPr>
            <a:spLocks noGrp="1"/>
          </p:cNvSpPr>
          <p:nvPr>
            <p:ph idx="1"/>
          </p:nvPr>
        </p:nvSpPr>
        <p:spPr>
          <a:xfrm>
            <a:off x="770626" y="5506626"/>
            <a:ext cx="10583174" cy="643744"/>
          </a:xfrm>
        </p:spPr>
        <p:txBody>
          <a:bodyPr>
            <a:normAutofit/>
          </a:bodyPr>
          <a:lstStyle/>
          <a:p>
            <a:pPr marL="0" indent="0">
              <a:buNone/>
            </a:pPr>
            <a:r>
              <a:rPr lang="zh-CN" altLang="en-US" dirty="0"/>
              <a:t>多个网络项目，美国发起的</a:t>
            </a:r>
            <a:r>
              <a:rPr lang="en-US" altLang="zh-CN" dirty="0"/>
              <a:t>ARPNET</a:t>
            </a:r>
            <a:r>
              <a:rPr lang="zh-CN" altLang="en-US" dirty="0"/>
              <a:t>最终胜出，成为今天的互联网</a:t>
            </a:r>
          </a:p>
        </p:txBody>
      </p:sp>
      <p:sp>
        <p:nvSpPr>
          <p:cNvPr id="58" name="AutoShape 7">
            <a:extLst>
              <a:ext uri="{FF2B5EF4-FFF2-40B4-BE49-F238E27FC236}">
                <a16:creationId xmlns:a16="http://schemas.microsoft.com/office/drawing/2014/main" id="{A6523005-41CE-4061-A273-B10669009E01}"/>
              </a:ext>
            </a:extLst>
          </p:cNvPr>
          <p:cNvSpPr>
            <a:spLocks noChangeArrowheads="1"/>
          </p:cNvSpPr>
          <p:nvPr/>
        </p:nvSpPr>
        <p:spPr bwMode="auto">
          <a:xfrm>
            <a:off x="1416949" y="1602994"/>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叛逆思想</a:t>
            </a:r>
          </a:p>
        </p:txBody>
      </p:sp>
      <p:sp>
        <p:nvSpPr>
          <p:cNvPr id="59" name="AutoShape 8">
            <a:extLst>
              <a:ext uri="{FF2B5EF4-FFF2-40B4-BE49-F238E27FC236}">
                <a16:creationId xmlns:a16="http://schemas.microsoft.com/office/drawing/2014/main" id="{3DBADDA5-AD17-4A4A-BCAB-91579706EF38}"/>
              </a:ext>
            </a:extLst>
          </p:cNvPr>
          <p:cNvSpPr>
            <a:spLocks noChangeArrowheads="1"/>
          </p:cNvSpPr>
          <p:nvPr/>
        </p:nvSpPr>
        <p:spPr bwMode="auto">
          <a:xfrm>
            <a:off x="1416949" y="2299358"/>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军方战略</a:t>
            </a:r>
          </a:p>
        </p:txBody>
      </p:sp>
      <p:sp>
        <p:nvSpPr>
          <p:cNvPr id="60" name="AutoShape 9">
            <a:extLst>
              <a:ext uri="{FF2B5EF4-FFF2-40B4-BE49-F238E27FC236}">
                <a16:creationId xmlns:a16="http://schemas.microsoft.com/office/drawing/2014/main" id="{1049EA46-B1B3-4104-BD2E-91C6BA4224B6}"/>
              </a:ext>
            </a:extLst>
          </p:cNvPr>
          <p:cNvSpPr>
            <a:spLocks noChangeArrowheads="1"/>
          </p:cNvSpPr>
          <p:nvPr/>
        </p:nvSpPr>
        <p:spPr bwMode="auto">
          <a:xfrm>
            <a:off x="1416949" y="3009786"/>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充足经费</a:t>
            </a:r>
          </a:p>
        </p:txBody>
      </p:sp>
      <p:sp>
        <p:nvSpPr>
          <p:cNvPr id="61" name="AutoShape 10">
            <a:extLst>
              <a:ext uri="{FF2B5EF4-FFF2-40B4-BE49-F238E27FC236}">
                <a16:creationId xmlns:a16="http://schemas.microsoft.com/office/drawing/2014/main" id="{E958B3A6-6A17-4B31-8019-C33674CEBDAC}"/>
              </a:ext>
            </a:extLst>
          </p:cNvPr>
          <p:cNvSpPr>
            <a:spLocks noChangeArrowheads="1"/>
          </p:cNvSpPr>
          <p:nvPr/>
        </p:nvSpPr>
        <p:spPr bwMode="auto">
          <a:xfrm>
            <a:off x="1416949" y="3714699"/>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市场经济</a:t>
            </a:r>
          </a:p>
        </p:txBody>
      </p:sp>
      <p:sp>
        <p:nvSpPr>
          <p:cNvPr id="62" name="AutoShape 11">
            <a:extLst>
              <a:ext uri="{FF2B5EF4-FFF2-40B4-BE49-F238E27FC236}">
                <a16:creationId xmlns:a16="http://schemas.microsoft.com/office/drawing/2014/main" id="{D2851C7B-755C-4062-B9FE-6D3D1C318A7E}"/>
              </a:ext>
            </a:extLst>
          </p:cNvPr>
          <p:cNvSpPr>
            <a:spLocks noChangeArrowheads="1"/>
          </p:cNvSpPr>
          <p:nvPr/>
        </p:nvSpPr>
        <p:spPr bwMode="auto">
          <a:xfrm>
            <a:off x="1416949" y="4423522"/>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精英团队</a:t>
            </a:r>
          </a:p>
        </p:txBody>
      </p:sp>
      <p:sp>
        <p:nvSpPr>
          <p:cNvPr id="26" name="Text Box 20">
            <a:extLst>
              <a:ext uri="{FF2B5EF4-FFF2-40B4-BE49-F238E27FC236}">
                <a16:creationId xmlns:a16="http://schemas.microsoft.com/office/drawing/2014/main" id="{2B3E55D3-3BC3-457E-A624-C8AADC98C8BD}"/>
              </a:ext>
            </a:extLst>
          </p:cNvPr>
          <p:cNvSpPr txBox="1">
            <a:spLocks noChangeArrowheads="1"/>
          </p:cNvSpPr>
          <p:nvPr/>
        </p:nvSpPr>
        <p:spPr bwMode="auto">
          <a:xfrm>
            <a:off x="8501586" y="1703474"/>
            <a:ext cx="800219" cy="338554"/>
          </a:xfrm>
          <a:prstGeom prst="rect">
            <a:avLst/>
          </a:prstGeom>
          <a:solidFill>
            <a:srgbClr val="FFFEA0"/>
          </a:solidFill>
          <a:ln w="952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微软雅黑" panose="020B0503020204020204" pitchFamily="34" charset="-122"/>
                <a:ea typeface="微软雅黑" panose="020B0503020204020204" pitchFamily="34" charset="-122"/>
              </a:rPr>
              <a:t>商业化</a:t>
            </a:r>
          </a:p>
        </p:txBody>
      </p:sp>
      <p:sp>
        <p:nvSpPr>
          <p:cNvPr id="31" name="Rectangle 25">
            <a:extLst>
              <a:ext uri="{FF2B5EF4-FFF2-40B4-BE49-F238E27FC236}">
                <a16:creationId xmlns:a16="http://schemas.microsoft.com/office/drawing/2014/main" id="{ACF3F2A5-EC3B-4864-B449-6FEF03CAAA3A}"/>
              </a:ext>
            </a:extLst>
          </p:cNvPr>
          <p:cNvSpPr>
            <a:spLocks noChangeArrowheads="1"/>
          </p:cNvSpPr>
          <p:nvPr/>
        </p:nvSpPr>
        <p:spPr bwMode="auto">
          <a:xfrm>
            <a:off x="7309243" y="3500700"/>
            <a:ext cx="870751" cy="338554"/>
          </a:xfrm>
          <a:prstGeom prst="rect">
            <a:avLst/>
          </a:prstGeom>
          <a:solidFill>
            <a:srgbClr val="FFFEA0"/>
          </a:solidFill>
          <a:ln w="9525" algn="ctr">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latin typeface="微软雅黑" panose="020B0503020204020204" pitchFamily="34" charset="-122"/>
                <a:ea typeface="微软雅黑" panose="020B0503020204020204" pitchFamily="34" charset="-122"/>
              </a:rPr>
              <a:t>WWW </a:t>
            </a:r>
          </a:p>
        </p:txBody>
      </p:sp>
      <p:sp>
        <p:nvSpPr>
          <p:cNvPr id="33" name="Text Box 27">
            <a:extLst>
              <a:ext uri="{FF2B5EF4-FFF2-40B4-BE49-F238E27FC236}">
                <a16:creationId xmlns:a16="http://schemas.microsoft.com/office/drawing/2014/main" id="{C856FB10-DF3A-4399-9927-64A12863D26D}"/>
              </a:ext>
            </a:extLst>
          </p:cNvPr>
          <p:cNvSpPr txBox="1">
            <a:spLocks noChangeArrowheads="1"/>
          </p:cNvSpPr>
          <p:nvPr/>
        </p:nvSpPr>
        <p:spPr bwMode="auto">
          <a:xfrm>
            <a:off x="4197399" y="1695844"/>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美国</a:t>
            </a:r>
          </a:p>
        </p:txBody>
      </p:sp>
      <p:sp>
        <p:nvSpPr>
          <p:cNvPr id="34" name="Text Box 28">
            <a:extLst>
              <a:ext uri="{FF2B5EF4-FFF2-40B4-BE49-F238E27FC236}">
                <a16:creationId xmlns:a16="http://schemas.microsoft.com/office/drawing/2014/main" id="{865CDD40-BFFB-4DB3-8DA1-FEBC39626B42}"/>
              </a:ext>
            </a:extLst>
          </p:cNvPr>
          <p:cNvSpPr txBox="1">
            <a:spLocks noChangeArrowheads="1"/>
          </p:cNvSpPr>
          <p:nvPr/>
        </p:nvSpPr>
        <p:spPr bwMode="auto">
          <a:xfrm>
            <a:off x="4197399" y="2306527"/>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英国</a:t>
            </a:r>
          </a:p>
        </p:txBody>
      </p:sp>
      <p:sp>
        <p:nvSpPr>
          <p:cNvPr id="35" name="Text Box 29">
            <a:extLst>
              <a:ext uri="{FF2B5EF4-FFF2-40B4-BE49-F238E27FC236}">
                <a16:creationId xmlns:a16="http://schemas.microsoft.com/office/drawing/2014/main" id="{C6DC662E-20C0-4F52-983B-F17B1EF37B4C}"/>
              </a:ext>
            </a:extLst>
          </p:cNvPr>
          <p:cNvSpPr txBox="1">
            <a:spLocks noChangeArrowheads="1"/>
          </p:cNvSpPr>
          <p:nvPr/>
        </p:nvSpPr>
        <p:spPr bwMode="auto">
          <a:xfrm>
            <a:off x="4197399" y="2889451"/>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微软雅黑" panose="020B0503020204020204" pitchFamily="34" charset="-122"/>
                <a:ea typeface="微软雅黑" panose="020B0503020204020204" pitchFamily="34" charset="-122"/>
              </a:rPr>
              <a:t>法国</a:t>
            </a:r>
          </a:p>
        </p:txBody>
      </p:sp>
      <p:sp>
        <p:nvSpPr>
          <p:cNvPr id="36" name="Text Box 30">
            <a:extLst>
              <a:ext uri="{FF2B5EF4-FFF2-40B4-BE49-F238E27FC236}">
                <a16:creationId xmlns:a16="http://schemas.microsoft.com/office/drawing/2014/main" id="{2055D8DB-9A71-4BFC-AF48-525FBF9B4DE9}"/>
              </a:ext>
            </a:extLst>
          </p:cNvPr>
          <p:cNvSpPr txBox="1">
            <a:spLocks noChangeArrowheads="1"/>
          </p:cNvSpPr>
          <p:nvPr/>
        </p:nvSpPr>
        <p:spPr bwMode="auto">
          <a:xfrm>
            <a:off x="4206108" y="4083476"/>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微软雅黑" panose="020B0503020204020204" pitchFamily="34" charset="-122"/>
                <a:ea typeface="微软雅黑" panose="020B0503020204020204" pitchFamily="34" charset="-122"/>
              </a:rPr>
              <a:t>苏联</a:t>
            </a:r>
          </a:p>
        </p:txBody>
      </p:sp>
      <p:sp>
        <p:nvSpPr>
          <p:cNvPr id="37" name="Text Box 31">
            <a:extLst>
              <a:ext uri="{FF2B5EF4-FFF2-40B4-BE49-F238E27FC236}">
                <a16:creationId xmlns:a16="http://schemas.microsoft.com/office/drawing/2014/main" id="{5BC66C17-1BDA-4517-94F0-2FF2C66A15D6}"/>
              </a:ext>
            </a:extLst>
          </p:cNvPr>
          <p:cNvSpPr txBox="1">
            <a:spLocks noChangeArrowheads="1"/>
          </p:cNvSpPr>
          <p:nvPr/>
        </p:nvSpPr>
        <p:spPr bwMode="auto">
          <a:xfrm>
            <a:off x="4197399" y="3480232"/>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微软雅黑" panose="020B0503020204020204" pitchFamily="34" charset="-122"/>
                <a:ea typeface="微软雅黑" panose="020B0503020204020204" pitchFamily="34" charset="-122"/>
              </a:rPr>
              <a:t>欧洲</a:t>
            </a:r>
          </a:p>
        </p:txBody>
      </p:sp>
      <p:sp>
        <p:nvSpPr>
          <p:cNvPr id="38" name="Text Box 32">
            <a:extLst>
              <a:ext uri="{FF2B5EF4-FFF2-40B4-BE49-F238E27FC236}">
                <a16:creationId xmlns:a16="http://schemas.microsoft.com/office/drawing/2014/main" id="{1870072B-0C01-472B-908B-3B730DBDD794}"/>
              </a:ext>
            </a:extLst>
          </p:cNvPr>
          <p:cNvSpPr txBox="1">
            <a:spLocks noChangeArrowheads="1"/>
          </p:cNvSpPr>
          <p:nvPr/>
        </p:nvSpPr>
        <p:spPr bwMode="auto">
          <a:xfrm>
            <a:off x="4197399" y="4632251"/>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中国</a:t>
            </a:r>
          </a:p>
        </p:txBody>
      </p:sp>
      <p:sp>
        <p:nvSpPr>
          <p:cNvPr id="41" name="Line 35">
            <a:extLst>
              <a:ext uri="{FF2B5EF4-FFF2-40B4-BE49-F238E27FC236}">
                <a16:creationId xmlns:a16="http://schemas.microsoft.com/office/drawing/2014/main" id="{33A606A9-FB86-4FC1-AFD7-74138D7595AA}"/>
              </a:ext>
            </a:extLst>
          </p:cNvPr>
          <p:cNvSpPr>
            <a:spLocks noChangeShapeType="1"/>
          </p:cNvSpPr>
          <p:nvPr/>
        </p:nvSpPr>
        <p:spPr bwMode="auto">
          <a:xfrm flipV="1">
            <a:off x="9015734" y="2153834"/>
            <a:ext cx="461666" cy="15110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42" name="Text Box 36">
            <a:extLst>
              <a:ext uri="{FF2B5EF4-FFF2-40B4-BE49-F238E27FC236}">
                <a16:creationId xmlns:a16="http://schemas.microsoft.com/office/drawing/2014/main" id="{3A543791-5684-44CA-B7A8-C2ADA029B2DB}"/>
              </a:ext>
            </a:extLst>
          </p:cNvPr>
          <p:cNvSpPr txBox="1">
            <a:spLocks noChangeArrowheads="1"/>
          </p:cNvSpPr>
          <p:nvPr/>
        </p:nvSpPr>
        <p:spPr bwMode="auto">
          <a:xfrm rot="5400000">
            <a:off x="8538205" y="3072910"/>
            <a:ext cx="2495748" cy="461665"/>
          </a:xfrm>
          <a:prstGeom prst="rect">
            <a:avLst/>
          </a:prstGeom>
          <a:solidFill>
            <a:schemeClr val="bg1"/>
          </a:solidFill>
          <a:ln>
            <a:noFill/>
          </a:ln>
          <a:effectLst/>
        </p:spPr>
        <p:txBody>
          <a:bodyPr wrap="none">
            <a:spAutoFit/>
          </a:bodyPr>
          <a:lstStyle/>
          <a:p>
            <a:r>
              <a:rPr lang="en-US" altLang="zh-CN" sz="2400" dirty="0">
                <a:latin typeface="微软雅黑" panose="020B0503020204020204" pitchFamily="34" charset="-122"/>
                <a:ea typeface="微软雅黑" panose="020B0503020204020204" pitchFamily="34" charset="-122"/>
              </a:rPr>
              <a:t>TCP/IP</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WWW</a:t>
            </a:r>
          </a:p>
        </p:txBody>
      </p:sp>
      <p:sp>
        <p:nvSpPr>
          <p:cNvPr id="64" name="Text Box 27">
            <a:extLst>
              <a:ext uri="{FF2B5EF4-FFF2-40B4-BE49-F238E27FC236}">
                <a16:creationId xmlns:a16="http://schemas.microsoft.com/office/drawing/2014/main" id="{5E305AB7-CC03-4AEB-9ACC-22F0AF15BDC6}"/>
              </a:ext>
            </a:extLst>
          </p:cNvPr>
          <p:cNvSpPr txBox="1">
            <a:spLocks noChangeArrowheads="1"/>
          </p:cNvSpPr>
          <p:nvPr/>
        </p:nvSpPr>
        <p:spPr bwMode="auto">
          <a:xfrm>
            <a:off x="5319530" y="1703474"/>
            <a:ext cx="141244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ARPANET</a:t>
            </a:r>
          </a:p>
        </p:txBody>
      </p:sp>
      <p:cxnSp>
        <p:nvCxnSpPr>
          <p:cNvPr id="66" name="直接箭头连接符 65">
            <a:extLst>
              <a:ext uri="{FF2B5EF4-FFF2-40B4-BE49-F238E27FC236}">
                <a16:creationId xmlns:a16="http://schemas.microsoft.com/office/drawing/2014/main" id="{F4AD1D9E-B122-49D7-9C49-78093FF0C6CD}"/>
              </a:ext>
            </a:extLst>
          </p:cNvPr>
          <p:cNvCxnSpPr>
            <a:stCxn id="33" idx="3"/>
            <a:endCxn id="64" idx="1"/>
          </p:cNvCxnSpPr>
          <p:nvPr/>
        </p:nvCxnSpPr>
        <p:spPr>
          <a:xfrm>
            <a:off x="4843730" y="1880510"/>
            <a:ext cx="475800" cy="76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1" name="Text Box 27">
            <a:extLst>
              <a:ext uri="{FF2B5EF4-FFF2-40B4-BE49-F238E27FC236}">
                <a16:creationId xmlns:a16="http://schemas.microsoft.com/office/drawing/2014/main" id="{2F9AFA50-8B8D-4709-B982-5875C007266A}"/>
              </a:ext>
            </a:extLst>
          </p:cNvPr>
          <p:cNvSpPr txBox="1">
            <a:spLocks noChangeArrowheads="1"/>
          </p:cNvSpPr>
          <p:nvPr/>
        </p:nvSpPr>
        <p:spPr bwMode="auto">
          <a:xfrm>
            <a:off x="7156030" y="1692509"/>
            <a:ext cx="111591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NSFNET</a:t>
            </a:r>
          </a:p>
        </p:txBody>
      </p:sp>
      <p:sp>
        <p:nvSpPr>
          <p:cNvPr id="73" name="Text Box 27">
            <a:extLst>
              <a:ext uri="{FF2B5EF4-FFF2-40B4-BE49-F238E27FC236}">
                <a16:creationId xmlns:a16="http://schemas.microsoft.com/office/drawing/2014/main" id="{72FB392C-075F-4F79-80E2-4A052496A215}"/>
              </a:ext>
            </a:extLst>
          </p:cNvPr>
          <p:cNvSpPr txBox="1">
            <a:spLocks noChangeArrowheads="1"/>
          </p:cNvSpPr>
          <p:nvPr/>
        </p:nvSpPr>
        <p:spPr bwMode="auto">
          <a:xfrm>
            <a:off x="5341117" y="2304322"/>
            <a:ext cx="141244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NPL Mark I </a:t>
            </a:r>
          </a:p>
        </p:txBody>
      </p:sp>
      <p:cxnSp>
        <p:nvCxnSpPr>
          <p:cNvPr id="75" name="直接箭头连接符 74">
            <a:extLst>
              <a:ext uri="{FF2B5EF4-FFF2-40B4-BE49-F238E27FC236}">
                <a16:creationId xmlns:a16="http://schemas.microsoft.com/office/drawing/2014/main" id="{3E01D628-08F0-4A76-90FF-70939561EAB9}"/>
              </a:ext>
            </a:extLst>
          </p:cNvPr>
          <p:cNvCxnSpPr>
            <a:cxnSpLocks/>
            <a:stCxn id="64" idx="3"/>
            <a:endCxn id="71" idx="1"/>
          </p:cNvCxnSpPr>
          <p:nvPr/>
        </p:nvCxnSpPr>
        <p:spPr>
          <a:xfrm flipV="1">
            <a:off x="6731971" y="1877175"/>
            <a:ext cx="424059" cy="1096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1849DDA-427B-48C6-8942-6C47403CBB5F}"/>
              </a:ext>
            </a:extLst>
          </p:cNvPr>
          <p:cNvCxnSpPr>
            <a:cxnSpLocks/>
            <a:stCxn id="73" idx="3"/>
            <a:endCxn id="71" idx="2"/>
          </p:cNvCxnSpPr>
          <p:nvPr/>
        </p:nvCxnSpPr>
        <p:spPr>
          <a:xfrm flipV="1">
            <a:off x="6753558" y="2061841"/>
            <a:ext cx="960428" cy="42714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2D5CD1C8-54E8-444F-B684-F16940F3B387}"/>
              </a:ext>
            </a:extLst>
          </p:cNvPr>
          <p:cNvCxnSpPr>
            <a:cxnSpLocks/>
            <a:stCxn id="83" idx="3"/>
            <a:endCxn id="71" idx="2"/>
          </p:cNvCxnSpPr>
          <p:nvPr/>
        </p:nvCxnSpPr>
        <p:spPr>
          <a:xfrm flipV="1">
            <a:off x="6703433" y="2061841"/>
            <a:ext cx="1010553" cy="101068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 Box 27">
            <a:extLst>
              <a:ext uri="{FF2B5EF4-FFF2-40B4-BE49-F238E27FC236}">
                <a16:creationId xmlns:a16="http://schemas.microsoft.com/office/drawing/2014/main" id="{47E87D36-E798-472A-A645-EF68A87A6818}"/>
              </a:ext>
            </a:extLst>
          </p:cNvPr>
          <p:cNvSpPr txBox="1">
            <a:spLocks noChangeArrowheads="1"/>
          </p:cNvSpPr>
          <p:nvPr/>
        </p:nvSpPr>
        <p:spPr bwMode="auto">
          <a:xfrm>
            <a:off x="5290992" y="2887864"/>
            <a:ext cx="141244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CYCLADES </a:t>
            </a:r>
          </a:p>
        </p:txBody>
      </p:sp>
      <p:cxnSp>
        <p:nvCxnSpPr>
          <p:cNvPr id="86" name="直接箭头连接符 85">
            <a:extLst>
              <a:ext uri="{FF2B5EF4-FFF2-40B4-BE49-F238E27FC236}">
                <a16:creationId xmlns:a16="http://schemas.microsoft.com/office/drawing/2014/main" id="{C23586BD-DA7D-489B-A69E-44EE1D7091BC}"/>
              </a:ext>
            </a:extLst>
          </p:cNvPr>
          <p:cNvCxnSpPr>
            <a:stCxn id="35" idx="3"/>
            <a:endCxn id="83" idx="1"/>
          </p:cNvCxnSpPr>
          <p:nvPr/>
        </p:nvCxnSpPr>
        <p:spPr>
          <a:xfrm flipV="1">
            <a:off x="4843730" y="3072530"/>
            <a:ext cx="447262" cy="15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E5D7BE5A-C997-43A3-AEED-01B46D834435}"/>
              </a:ext>
            </a:extLst>
          </p:cNvPr>
          <p:cNvCxnSpPr>
            <a:cxnSpLocks/>
            <a:stCxn id="37" idx="3"/>
          </p:cNvCxnSpPr>
          <p:nvPr/>
        </p:nvCxnSpPr>
        <p:spPr>
          <a:xfrm>
            <a:off x="4843730" y="3664898"/>
            <a:ext cx="2406503"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F419CC31-234A-4FD7-A910-32EE5BBF8D84}"/>
              </a:ext>
            </a:extLst>
          </p:cNvPr>
          <p:cNvCxnSpPr>
            <a:cxnSpLocks/>
            <a:stCxn id="36" idx="3"/>
            <a:endCxn id="141" idx="1"/>
          </p:cNvCxnSpPr>
          <p:nvPr/>
        </p:nvCxnSpPr>
        <p:spPr>
          <a:xfrm flipV="1">
            <a:off x="4852439" y="4264661"/>
            <a:ext cx="447866" cy="348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3" name="Text Box 27">
            <a:extLst>
              <a:ext uri="{FF2B5EF4-FFF2-40B4-BE49-F238E27FC236}">
                <a16:creationId xmlns:a16="http://schemas.microsoft.com/office/drawing/2014/main" id="{B8DD4C52-D601-4128-8AB0-2ADA5362FBA0}"/>
              </a:ext>
            </a:extLst>
          </p:cNvPr>
          <p:cNvSpPr txBox="1">
            <a:spLocks noChangeArrowheads="1"/>
          </p:cNvSpPr>
          <p:nvPr/>
        </p:nvSpPr>
        <p:spPr bwMode="auto">
          <a:xfrm>
            <a:off x="6892261" y="4079186"/>
            <a:ext cx="1295400"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OGAS </a:t>
            </a:r>
          </a:p>
        </p:txBody>
      </p:sp>
      <p:cxnSp>
        <p:nvCxnSpPr>
          <p:cNvPr id="97" name="直接箭头连接符 96">
            <a:extLst>
              <a:ext uri="{FF2B5EF4-FFF2-40B4-BE49-F238E27FC236}">
                <a16:creationId xmlns:a16="http://schemas.microsoft.com/office/drawing/2014/main" id="{316377AF-4938-4F79-B0ED-EDD5EABEB4BB}"/>
              </a:ext>
            </a:extLst>
          </p:cNvPr>
          <p:cNvCxnSpPr>
            <a:stCxn id="71" idx="3"/>
            <a:endCxn id="26" idx="1"/>
          </p:cNvCxnSpPr>
          <p:nvPr/>
        </p:nvCxnSpPr>
        <p:spPr>
          <a:xfrm flipV="1">
            <a:off x="8271941" y="1872751"/>
            <a:ext cx="229645" cy="44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A39722BB-5C06-4AC2-B7DF-3ABFAC070694}"/>
              </a:ext>
            </a:extLst>
          </p:cNvPr>
          <p:cNvCxnSpPr>
            <a:stCxn id="58" idx="3"/>
            <a:endCxn id="33" idx="1"/>
          </p:cNvCxnSpPr>
          <p:nvPr/>
        </p:nvCxnSpPr>
        <p:spPr>
          <a:xfrm flipV="1">
            <a:off x="3044874" y="1880510"/>
            <a:ext cx="1152525" cy="1061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96643710-F44B-4FA6-8908-D8AA977293AC}"/>
              </a:ext>
            </a:extLst>
          </p:cNvPr>
          <p:cNvCxnSpPr>
            <a:stCxn id="58" idx="3"/>
            <a:endCxn id="34" idx="1"/>
          </p:cNvCxnSpPr>
          <p:nvPr/>
        </p:nvCxnSpPr>
        <p:spPr>
          <a:xfrm>
            <a:off x="3044874" y="1891126"/>
            <a:ext cx="1152525" cy="60006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E8254B1-EE3D-4CED-AAD8-A0F404851078}"/>
              </a:ext>
            </a:extLst>
          </p:cNvPr>
          <p:cNvCxnSpPr>
            <a:stCxn id="58" idx="3"/>
            <a:endCxn id="35" idx="1"/>
          </p:cNvCxnSpPr>
          <p:nvPr/>
        </p:nvCxnSpPr>
        <p:spPr>
          <a:xfrm>
            <a:off x="3044874" y="1891126"/>
            <a:ext cx="1152525" cy="118299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F18B3B51-8A2E-433B-B7E9-FAC927E1BF0A}"/>
              </a:ext>
            </a:extLst>
          </p:cNvPr>
          <p:cNvCxnSpPr>
            <a:cxnSpLocks/>
            <a:stCxn id="58" idx="3"/>
            <a:endCxn id="37" idx="1"/>
          </p:cNvCxnSpPr>
          <p:nvPr/>
        </p:nvCxnSpPr>
        <p:spPr>
          <a:xfrm>
            <a:off x="3044874" y="1891126"/>
            <a:ext cx="1152525" cy="17737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FEFBDD47-6477-483E-B48E-B52E97E989FF}"/>
              </a:ext>
            </a:extLst>
          </p:cNvPr>
          <p:cNvCxnSpPr>
            <a:stCxn id="59" idx="3"/>
            <a:endCxn id="33" idx="1"/>
          </p:cNvCxnSpPr>
          <p:nvPr/>
        </p:nvCxnSpPr>
        <p:spPr>
          <a:xfrm flipV="1">
            <a:off x="3044874" y="1880510"/>
            <a:ext cx="1152525" cy="70698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766FA477-FF97-424E-9D38-C31923A8819A}"/>
              </a:ext>
            </a:extLst>
          </p:cNvPr>
          <p:cNvCxnSpPr>
            <a:stCxn id="59" idx="3"/>
            <a:endCxn id="36" idx="1"/>
          </p:cNvCxnSpPr>
          <p:nvPr/>
        </p:nvCxnSpPr>
        <p:spPr>
          <a:xfrm>
            <a:off x="3044874" y="2587490"/>
            <a:ext cx="1161234" cy="16806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05428C52-EE22-4E34-AEF1-304A6EFF33A0}"/>
              </a:ext>
            </a:extLst>
          </p:cNvPr>
          <p:cNvCxnSpPr>
            <a:stCxn id="59" idx="3"/>
            <a:endCxn id="38" idx="1"/>
          </p:cNvCxnSpPr>
          <p:nvPr/>
        </p:nvCxnSpPr>
        <p:spPr>
          <a:xfrm>
            <a:off x="3044874" y="2587490"/>
            <a:ext cx="1152525" cy="22294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D5FB87ED-5BD8-49FD-8ADB-E8858CD0A872}"/>
              </a:ext>
            </a:extLst>
          </p:cNvPr>
          <p:cNvCxnSpPr>
            <a:stCxn id="60" idx="3"/>
            <a:endCxn id="33" idx="1"/>
          </p:cNvCxnSpPr>
          <p:nvPr/>
        </p:nvCxnSpPr>
        <p:spPr>
          <a:xfrm flipV="1">
            <a:off x="3044874" y="1880510"/>
            <a:ext cx="1152525" cy="141740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C6FE9E00-FFE7-4F81-BDAA-36175AB850F4}"/>
              </a:ext>
            </a:extLst>
          </p:cNvPr>
          <p:cNvCxnSpPr>
            <a:stCxn id="61" idx="3"/>
            <a:endCxn id="33" idx="1"/>
          </p:cNvCxnSpPr>
          <p:nvPr/>
        </p:nvCxnSpPr>
        <p:spPr>
          <a:xfrm flipV="1">
            <a:off x="3044874" y="1880510"/>
            <a:ext cx="1152525" cy="21223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16688D1E-A963-4111-9E67-F76059C47677}"/>
              </a:ext>
            </a:extLst>
          </p:cNvPr>
          <p:cNvCxnSpPr>
            <a:stCxn id="62" idx="3"/>
            <a:endCxn id="33" idx="1"/>
          </p:cNvCxnSpPr>
          <p:nvPr/>
        </p:nvCxnSpPr>
        <p:spPr>
          <a:xfrm flipV="1">
            <a:off x="3044874" y="1880510"/>
            <a:ext cx="1152525" cy="28311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D116A396-E70B-4449-ACF2-C030F1E241AF}"/>
              </a:ext>
            </a:extLst>
          </p:cNvPr>
          <p:cNvCxnSpPr>
            <a:stCxn id="62" idx="3"/>
            <a:endCxn id="34" idx="1"/>
          </p:cNvCxnSpPr>
          <p:nvPr/>
        </p:nvCxnSpPr>
        <p:spPr>
          <a:xfrm flipV="1">
            <a:off x="3044874" y="2491193"/>
            <a:ext cx="1152525" cy="222046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7611E436-201C-45B3-BDC5-25ABBF880D35}"/>
              </a:ext>
            </a:extLst>
          </p:cNvPr>
          <p:cNvCxnSpPr>
            <a:stCxn id="62" idx="3"/>
            <a:endCxn id="35" idx="1"/>
          </p:cNvCxnSpPr>
          <p:nvPr/>
        </p:nvCxnSpPr>
        <p:spPr>
          <a:xfrm flipV="1">
            <a:off x="3044874" y="3074117"/>
            <a:ext cx="1152525" cy="163753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2FC1B0B6-D93F-4D90-8494-1B2266F6B402}"/>
              </a:ext>
            </a:extLst>
          </p:cNvPr>
          <p:cNvCxnSpPr>
            <a:stCxn id="62" idx="3"/>
            <a:endCxn id="37" idx="1"/>
          </p:cNvCxnSpPr>
          <p:nvPr/>
        </p:nvCxnSpPr>
        <p:spPr>
          <a:xfrm flipV="1">
            <a:off x="3044874" y="3664898"/>
            <a:ext cx="1152525" cy="10467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24A53412-B65A-4946-9952-7C2A802220D1}"/>
              </a:ext>
            </a:extLst>
          </p:cNvPr>
          <p:cNvCxnSpPr>
            <a:stCxn id="62" idx="3"/>
            <a:endCxn id="36" idx="1"/>
          </p:cNvCxnSpPr>
          <p:nvPr/>
        </p:nvCxnSpPr>
        <p:spPr>
          <a:xfrm flipV="1">
            <a:off x="3044874" y="4268142"/>
            <a:ext cx="1161234" cy="4435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9649A998-15C8-4521-B6E7-69E7A193F1C8}"/>
              </a:ext>
            </a:extLst>
          </p:cNvPr>
          <p:cNvCxnSpPr>
            <a:stCxn id="62" idx="3"/>
            <a:endCxn id="38" idx="1"/>
          </p:cNvCxnSpPr>
          <p:nvPr/>
        </p:nvCxnSpPr>
        <p:spPr>
          <a:xfrm>
            <a:off x="3044874" y="4711654"/>
            <a:ext cx="1152525" cy="10526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F7959E38-6E5D-4C22-91C5-E37FE210FE11}"/>
              </a:ext>
            </a:extLst>
          </p:cNvPr>
          <p:cNvCxnSpPr>
            <a:stCxn id="34" idx="3"/>
            <a:endCxn id="73" idx="1"/>
          </p:cNvCxnSpPr>
          <p:nvPr/>
        </p:nvCxnSpPr>
        <p:spPr>
          <a:xfrm flipV="1">
            <a:off x="4843730" y="2488988"/>
            <a:ext cx="497387" cy="220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1" name="Text Box 27">
            <a:extLst>
              <a:ext uri="{FF2B5EF4-FFF2-40B4-BE49-F238E27FC236}">
                <a16:creationId xmlns:a16="http://schemas.microsoft.com/office/drawing/2014/main" id="{6B1D140D-46C5-4B57-BEAA-ADA9D99AF135}"/>
              </a:ext>
            </a:extLst>
          </p:cNvPr>
          <p:cNvSpPr txBox="1">
            <a:spLocks noChangeArrowheads="1"/>
          </p:cNvSpPr>
          <p:nvPr/>
        </p:nvSpPr>
        <p:spPr bwMode="auto">
          <a:xfrm>
            <a:off x="5300305" y="4079995"/>
            <a:ext cx="1403128"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红书”方案</a:t>
            </a:r>
            <a:endParaRPr lang="en-US" altLang="zh-CN" sz="1800" dirty="0">
              <a:latin typeface="微软雅黑" panose="020B0503020204020204" pitchFamily="34" charset="-122"/>
              <a:ea typeface="微软雅黑" panose="020B0503020204020204" pitchFamily="34" charset="-122"/>
            </a:endParaRPr>
          </a:p>
        </p:txBody>
      </p:sp>
      <p:sp>
        <p:nvSpPr>
          <p:cNvPr id="151" name="箭头: 右 150">
            <a:extLst>
              <a:ext uri="{FF2B5EF4-FFF2-40B4-BE49-F238E27FC236}">
                <a16:creationId xmlns:a16="http://schemas.microsoft.com/office/drawing/2014/main" id="{AC1D795C-2AC1-4B93-B295-1AFA908EDCCC}"/>
              </a:ext>
            </a:extLst>
          </p:cNvPr>
          <p:cNvSpPr/>
          <p:nvPr/>
        </p:nvSpPr>
        <p:spPr>
          <a:xfrm>
            <a:off x="4813166" y="1802794"/>
            <a:ext cx="679268" cy="201089"/>
          </a:xfrm>
          <a:prstGeom prst="rightArrow">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箭头: 右 151">
            <a:extLst>
              <a:ext uri="{FF2B5EF4-FFF2-40B4-BE49-F238E27FC236}">
                <a16:creationId xmlns:a16="http://schemas.microsoft.com/office/drawing/2014/main" id="{C209959E-FB7E-482D-AE59-3EF47D76BB53}"/>
              </a:ext>
            </a:extLst>
          </p:cNvPr>
          <p:cNvSpPr/>
          <p:nvPr/>
        </p:nvSpPr>
        <p:spPr>
          <a:xfrm>
            <a:off x="6570965" y="1776668"/>
            <a:ext cx="679268" cy="201089"/>
          </a:xfrm>
          <a:prstGeom prst="rightArrow">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箭头: 右 152">
            <a:extLst>
              <a:ext uri="{FF2B5EF4-FFF2-40B4-BE49-F238E27FC236}">
                <a16:creationId xmlns:a16="http://schemas.microsoft.com/office/drawing/2014/main" id="{85FD4D7D-850E-41FA-8755-448A5021AF45}"/>
              </a:ext>
            </a:extLst>
          </p:cNvPr>
          <p:cNvSpPr/>
          <p:nvPr/>
        </p:nvSpPr>
        <p:spPr>
          <a:xfrm>
            <a:off x="8178925" y="1779966"/>
            <a:ext cx="391527" cy="197792"/>
          </a:xfrm>
          <a:prstGeom prst="rightArrow">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箭头: 右 153">
            <a:extLst>
              <a:ext uri="{FF2B5EF4-FFF2-40B4-BE49-F238E27FC236}">
                <a16:creationId xmlns:a16="http://schemas.microsoft.com/office/drawing/2014/main" id="{42A2FA47-4D9B-449A-B062-72C876F1A5B8}"/>
              </a:ext>
            </a:extLst>
          </p:cNvPr>
          <p:cNvSpPr/>
          <p:nvPr/>
        </p:nvSpPr>
        <p:spPr>
          <a:xfrm>
            <a:off x="9301805" y="1771376"/>
            <a:ext cx="391527" cy="1977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a:extLst>
              <a:ext uri="{FF2B5EF4-FFF2-40B4-BE49-F238E27FC236}">
                <a16:creationId xmlns:a16="http://schemas.microsoft.com/office/drawing/2014/main" id="{BF7FD252-6ED1-4150-A50C-DFAB94406FE1}"/>
              </a:ext>
            </a:extLst>
          </p:cNvPr>
          <p:cNvSpPr txBox="1"/>
          <p:nvPr/>
        </p:nvSpPr>
        <p:spPr>
          <a:xfrm>
            <a:off x="9317757" y="5100232"/>
            <a:ext cx="95410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互联网</a:t>
            </a:r>
          </a:p>
        </p:txBody>
      </p:sp>
      <p:sp>
        <p:nvSpPr>
          <p:cNvPr id="65" name="Rectangle 25">
            <a:extLst>
              <a:ext uri="{FF2B5EF4-FFF2-40B4-BE49-F238E27FC236}">
                <a16:creationId xmlns:a16="http://schemas.microsoft.com/office/drawing/2014/main" id="{BC51055E-8B9C-C047-AE6C-2D937AABEA57}"/>
              </a:ext>
            </a:extLst>
          </p:cNvPr>
          <p:cNvSpPr>
            <a:spLocks noChangeArrowheads="1"/>
          </p:cNvSpPr>
          <p:nvPr/>
        </p:nvSpPr>
        <p:spPr bwMode="auto">
          <a:xfrm>
            <a:off x="8270037" y="3493679"/>
            <a:ext cx="763351" cy="338554"/>
          </a:xfrm>
          <a:prstGeom prst="rect">
            <a:avLst/>
          </a:prstGeom>
          <a:solidFill>
            <a:srgbClr val="FFFEA0"/>
          </a:solidFill>
          <a:ln w="9525" algn="ctr">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latin typeface="微软雅黑" panose="020B0503020204020204" pitchFamily="34" charset="-122"/>
                <a:ea typeface="微软雅黑" panose="020B0503020204020204" pitchFamily="34" charset="-122"/>
              </a:rPr>
              <a:t>Linux </a:t>
            </a:r>
          </a:p>
        </p:txBody>
      </p:sp>
      <p:sp>
        <p:nvSpPr>
          <p:cNvPr id="5" name="灯片编号占位符 4">
            <a:extLst>
              <a:ext uri="{FF2B5EF4-FFF2-40B4-BE49-F238E27FC236}">
                <a16:creationId xmlns:a16="http://schemas.microsoft.com/office/drawing/2014/main" id="{98DA2465-74CB-F049-AB70-3590AC7B5A53}"/>
              </a:ext>
            </a:extLst>
          </p:cNvPr>
          <p:cNvSpPr>
            <a:spLocks noGrp="1"/>
          </p:cNvSpPr>
          <p:nvPr>
            <p:ph type="sldNum" sz="quarter" idx="12"/>
          </p:nvPr>
        </p:nvSpPr>
        <p:spPr/>
        <p:txBody>
          <a:bodyPr/>
          <a:lstStyle/>
          <a:p>
            <a:fld id="{8D4D1E41-7A09-AB4A-A4E1-09765ADA2698}" type="slidenum">
              <a:rPr kumimoji="1" lang="zh-CN" altLang="en-US" smtClean="0"/>
              <a:t>99</a:t>
            </a:fld>
            <a:endParaRPr kumimoji="1" lang="zh-CN" altLang="en-US" dirty="0"/>
          </a:p>
        </p:txBody>
      </p:sp>
      <p:sp>
        <p:nvSpPr>
          <p:cNvPr id="63" name="文本框 62">
            <a:extLst>
              <a:ext uri="{FF2B5EF4-FFF2-40B4-BE49-F238E27FC236}">
                <a16:creationId xmlns:a16="http://schemas.microsoft.com/office/drawing/2014/main" id="{82CB6EEA-92FA-144C-9975-F63702D8D5E1}"/>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423769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21798B-C451-4502-B9A0-6BE32FBEF039}"/>
              </a:ext>
            </a:extLst>
          </p:cNvPr>
          <p:cNvSpPr>
            <a:spLocks noGrp="1"/>
          </p:cNvSpPr>
          <p:nvPr>
            <p:ph type="title"/>
          </p:nvPr>
        </p:nvSpPr>
        <p:spPr>
          <a:xfrm>
            <a:off x="1307507" y="365126"/>
            <a:ext cx="8400163" cy="879086"/>
          </a:xfrm>
        </p:spPr>
        <p:txBody>
          <a:bodyPr>
            <a:normAutofit/>
          </a:bodyPr>
          <a:lstStyle/>
          <a:p>
            <a:r>
              <a:rPr lang="zh-CN" altLang="en-US" dirty="0">
                <a:latin typeface="微软雅黑" panose="020B0503020204020204" pitchFamily="34" charset="-122"/>
                <a:ea typeface="微软雅黑" panose="020B0503020204020204" pitchFamily="34" charset="-122"/>
              </a:rPr>
              <a:t>互联网早期发展与启示</a:t>
            </a:r>
            <a:endParaRPr lang="zh-CN" altLang="en-US" dirty="0"/>
          </a:p>
        </p:txBody>
      </p:sp>
      <p:sp>
        <p:nvSpPr>
          <p:cNvPr id="3" name="内容占位符 2">
            <a:extLst>
              <a:ext uri="{FF2B5EF4-FFF2-40B4-BE49-F238E27FC236}">
                <a16:creationId xmlns:a16="http://schemas.microsoft.com/office/drawing/2014/main" id="{8DE2B6ED-2136-4C01-90DE-9375EF5B3A72}"/>
              </a:ext>
            </a:extLst>
          </p:cNvPr>
          <p:cNvSpPr>
            <a:spLocks noGrp="1"/>
          </p:cNvSpPr>
          <p:nvPr>
            <p:ph idx="1"/>
          </p:nvPr>
        </p:nvSpPr>
        <p:spPr>
          <a:xfrm>
            <a:off x="838200" y="1377485"/>
            <a:ext cx="10515600" cy="4982116"/>
          </a:xfrm>
        </p:spPr>
        <p:txBody>
          <a:bodyPr>
            <a:normAutofit/>
          </a:bodyPr>
          <a:lstStyle/>
          <a:p>
            <a:r>
              <a:rPr lang="zh-CN" altLang="en-US" dirty="0"/>
              <a:t>诞生阶段的启发</a:t>
            </a:r>
            <a:endParaRPr lang="en-US" altLang="zh-CN" dirty="0"/>
          </a:p>
          <a:p>
            <a:pPr lvl="1"/>
            <a:r>
              <a:rPr lang="zh-CN" altLang="en-US" dirty="0"/>
              <a:t>有战略背景和传统技术无法解决的</a:t>
            </a:r>
            <a:r>
              <a:rPr lang="zh-CN" altLang="en-US" dirty="0">
                <a:solidFill>
                  <a:srgbClr val="C00000"/>
                </a:solidFill>
              </a:rPr>
              <a:t>重大需求</a:t>
            </a:r>
            <a:endParaRPr lang="en-US" altLang="zh-CN" dirty="0"/>
          </a:p>
          <a:p>
            <a:pPr lvl="1"/>
            <a:r>
              <a:rPr lang="zh-CN" altLang="en-US" dirty="0">
                <a:solidFill>
                  <a:srgbClr val="C00000"/>
                </a:solidFill>
              </a:rPr>
              <a:t>分组交换</a:t>
            </a:r>
            <a:r>
              <a:rPr lang="zh-CN" altLang="en-US" dirty="0"/>
              <a:t>的</a:t>
            </a:r>
            <a:r>
              <a:rPr lang="zh-CN" altLang="en-US" dirty="0">
                <a:solidFill>
                  <a:srgbClr val="C00000"/>
                </a:solidFill>
              </a:rPr>
              <a:t>理论突破</a:t>
            </a:r>
            <a:r>
              <a:rPr lang="zh-CN" altLang="en-US" dirty="0"/>
              <a:t>和</a:t>
            </a:r>
            <a:r>
              <a:rPr lang="zh-CN" altLang="en-US" dirty="0">
                <a:solidFill>
                  <a:srgbClr val="C00000"/>
                </a:solidFill>
              </a:rPr>
              <a:t>原型系统实验</a:t>
            </a:r>
            <a:r>
              <a:rPr lang="zh-CN" altLang="en-US" dirty="0"/>
              <a:t>并举</a:t>
            </a:r>
            <a:endParaRPr lang="en-US" altLang="zh-CN" dirty="0"/>
          </a:p>
          <a:p>
            <a:pPr lvl="1"/>
            <a:r>
              <a:rPr lang="zh-CN" altLang="en-US" dirty="0"/>
              <a:t>有政府的不断支持：从</a:t>
            </a:r>
            <a:r>
              <a:rPr lang="en-US" altLang="zh-CN" dirty="0"/>
              <a:t>1969</a:t>
            </a:r>
            <a:r>
              <a:rPr lang="zh-CN" altLang="en-US" dirty="0"/>
              <a:t>开创至今</a:t>
            </a:r>
            <a:endParaRPr lang="en-US" altLang="zh-CN" dirty="0"/>
          </a:p>
          <a:p>
            <a:r>
              <a:rPr lang="zh-CN" altLang="en-US" dirty="0"/>
              <a:t>成长壮大阶段</a:t>
            </a:r>
            <a:endParaRPr lang="en-US" altLang="zh-CN" dirty="0"/>
          </a:p>
          <a:p>
            <a:pPr lvl="1"/>
            <a:r>
              <a:rPr lang="zh-CN" altLang="en-US" dirty="0">
                <a:solidFill>
                  <a:srgbClr val="C00000"/>
                </a:solidFill>
              </a:rPr>
              <a:t>简单实用</a:t>
            </a:r>
            <a:r>
              <a:rPr lang="zh-CN" altLang="en-US" dirty="0"/>
              <a:t>的技术路线</a:t>
            </a:r>
            <a:r>
              <a:rPr lang="en-US" altLang="zh-CN" dirty="0">
                <a:solidFill>
                  <a:srgbClr val="C00000"/>
                </a:solidFill>
              </a:rPr>
              <a:t>TCP/IP</a:t>
            </a:r>
            <a:r>
              <a:rPr lang="zh-CN" altLang="en-US" dirty="0">
                <a:solidFill>
                  <a:srgbClr val="C00000"/>
                </a:solidFill>
              </a:rPr>
              <a:t>诞生和发展</a:t>
            </a:r>
            <a:endParaRPr lang="en-US" altLang="zh-CN" dirty="0">
              <a:solidFill>
                <a:srgbClr val="C00000"/>
              </a:solidFill>
            </a:endParaRPr>
          </a:p>
          <a:p>
            <a:pPr lvl="1"/>
            <a:r>
              <a:rPr lang="zh-CN" altLang="en-US" dirty="0"/>
              <a:t>教育和科研的示范网络为</a:t>
            </a:r>
            <a:r>
              <a:rPr lang="zh-CN" altLang="en-US" dirty="0">
                <a:solidFill>
                  <a:srgbClr val="C00000"/>
                </a:solidFill>
              </a:rPr>
              <a:t>起点</a:t>
            </a:r>
            <a:r>
              <a:rPr lang="zh-CN" altLang="en-US" dirty="0"/>
              <a:t>：</a:t>
            </a:r>
            <a:br>
              <a:rPr lang="en-US" altLang="zh-CN" dirty="0"/>
            </a:br>
            <a:r>
              <a:rPr lang="zh-CN" altLang="en-US" dirty="0"/>
              <a:t>具有实验物理学的研究特点</a:t>
            </a:r>
          </a:p>
          <a:p>
            <a:pPr lvl="2"/>
            <a:r>
              <a:rPr lang="en-US" altLang="zh-CN" dirty="0"/>
              <a:t>ARPAnet</a:t>
            </a:r>
            <a:r>
              <a:rPr lang="zh-CN" altLang="en-US" dirty="0"/>
              <a:t>、</a:t>
            </a:r>
            <a:r>
              <a:rPr lang="en-US" altLang="zh-CN" dirty="0"/>
              <a:t>NSFNET</a:t>
            </a:r>
            <a:r>
              <a:rPr lang="zh-CN" altLang="en-US" dirty="0"/>
              <a:t>、</a:t>
            </a:r>
            <a:r>
              <a:rPr lang="en-US" altLang="zh-CN" dirty="0"/>
              <a:t>ANS</a:t>
            </a:r>
            <a:r>
              <a:rPr lang="zh-CN" altLang="en-US" dirty="0"/>
              <a:t>、</a:t>
            </a:r>
            <a:r>
              <a:rPr lang="en-US" altLang="zh-CN" dirty="0" err="1"/>
              <a:t>vBNS</a:t>
            </a:r>
            <a:endParaRPr lang="en-US" altLang="zh-CN" dirty="0"/>
          </a:p>
          <a:p>
            <a:pPr lvl="1"/>
            <a:r>
              <a:rPr lang="zh-CN" altLang="en-US" dirty="0">
                <a:solidFill>
                  <a:srgbClr val="C00000"/>
                </a:solidFill>
              </a:rPr>
              <a:t>联合协作的开放式研究</a:t>
            </a:r>
            <a:r>
              <a:rPr lang="zh-CN" altLang="en-US" dirty="0"/>
              <a:t>：</a:t>
            </a:r>
            <a:r>
              <a:rPr lang="en-US" altLang="zh-CN" dirty="0"/>
              <a:t>IETF/RFC</a:t>
            </a:r>
            <a:endParaRPr lang="zh-CN" altLang="en-US" dirty="0"/>
          </a:p>
          <a:p>
            <a:pPr lvl="1"/>
            <a:r>
              <a:rPr lang="zh-CN" altLang="en-US" dirty="0"/>
              <a:t>在不断试错中快速成长壮大 </a:t>
            </a:r>
            <a:endParaRPr lang="en-US" altLang="zh-CN" dirty="0"/>
          </a:p>
        </p:txBody>
      </p:sp>
      <p:sp>
        <p:nvSpPr>
          <p:cNvPr id="6" name="灯片编号占位符 5">
            <a:extLst>
              <a:ext uri="{FF2B5EF4-FFF2-40B4-BE49-F238E27FC236}">
                <a16:creationId xmlns:a16="http://schemas.microsoft.com/office/drawing/2014/main" id="{7C675308-C555-4247-A17F-E29715AC02D8}"/>
              </a:ext>
            </a:extLst>
          </p:cNvPr>
          <p:cNvSpPr>
            <a:spLocks noGrp="1"/>
          </p:cNvSpPr>
          <p:nvPr>
            <p:ph type="sldNum" sz="quarter" idx="12"/>
          </p:nvPr>
        </p:nvSpPr>
        <p:spPr/>
        <p:txBody>
          <a:bodyPr/>
          <a:lstStyle/>
          <a:p>
            <a:fld id="{8D4D1E41-7A09-AB4A-A4E1-09765ADA2698}" type="slidenum">
              <a:rPr kumimoji="1" lang="zh-CN" altLang="en-US" smtClean="0"/>
              <a:t>100</a:t>
            </a:fld>
            <a:endParaRPr kumimoji="1" lang="zh-CN" altLang="en-US" dirty="0"/>
          </a:p>
        </p:txBody>
      </p:sp>
      <p:sp>
        <p:nvSpPr>
          <p:cNvPr id="7" name="文本框 6">
            <a:extLst>
              <a:ext uri="{FF2B5EF4-FFF2-40B4-BE49-F238E27FC236}">
                <a16:creationId xmlns:a16="http://schemas.microsoft.com/office/drawing/2014/main" id="{7010F253-D3BF-7A41-A7AB-1AEAC74DE12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
        <p:nvSpPr>
          <p:cNvPr id="8" name="矩形 7">
            <a:extLst>
              <a:ext uri="{FF2B5EF4-FFF2-40B4-BE49-F238E27FC236}">
                <a16:creationId xmlns:a16="http://schemas.microsoft.com/office/drawing/2014/main" id="{0C602BD1-982A-1B4C-97EC-DD4B255B153F}"/>
              </a:ext>
            </a:extLst>
          </p:cNvPr>
          <p:cNvSpPr/>
          <p:nvPr/>
        </p:nvSpPr>
        <p:spPr>
          <a:xfrm>
            <a:off x="7802201" y="1679608"/>
            <a:ext cx="3994944" cy="1422890"/>
          </a:xfrm>
          <a:prstGeom prst="rect">
            <a:avLst/>
          </a:prstGeom>
          <a:ln>
            <a:solidFill>
              <a:srgbClr val="C00000"/>
            </a:solidFill>
          </a:ln>
        </p:spPr>
        <p:txBody>
          <a:bodyPr wrap="square">
            <a:spAutoFit/>
          </a:bodyPr>
          <a:lstStyle/>
          <a:p>
            <a:pPr algn="ctr">
              <a:lnSpc>
                <a:spcPct val="150000"/>
              </a:lnSpc>
            </a:pPr>
            <a:r>
              <a:rPr lang="zh-CN" altLang="en-US" sz="20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互联网诞生的两种说法</a:t>
            </a:r>
            <a:endParaRPr lang="en-US" altLang="zh-CN" sz="20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a:lnSpc>
                <a:spcPct val="150000"/>
              </a:lnSpc>
            </a:pP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1</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1969</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rPr>
              <a:t>ARPANET</a:t>
            </a:r>
            <a:r>
              <a:rPr lang="zh-CN" altLang="en-US" sz="2000" dirty="0">
                <a:latin typeface="微软雅黑" panose="020B0503020204020204" pitchFamily="34" charset="-122"/>
                <a:ea typeface="微软雅黑" panose="020B0503020204020204" pitchFamily="34" charset="-122"/>
              </a:rPr>
              <a:t>诞生</a:t>
            </a:r>
            <a:endPar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a:lnSpc>
                <a:spcPct val="150000"/>
              </a:lnSpc>
            </a:pPr>
            <a:r>
              <a:rPr lang="en-US" altLang="zh-CN"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2</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1983</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年</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ARPANET</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采用</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TCP/IP</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4E1E3FE-4DC0-CA40-B821-8E562B41789A}"/>
              </a:ext>
            </a:extLst>
          </p:cNvPr>
          <p:cNvSpPr/>
          <p:nvPr/>
        </p:nvSpPr>
        <p:spPr>
          <a:xfrm>
            <a:off x="7689669" y="5573353"/>
            <a:ext cx="4234178" cy="1015663"/>
          </a:xfrm>
          <a:prstGeom prst="rect">
            <a:avLst/>
          </a:prstGeom>
          <a:ln>
            <a:noFill/>
          </a:ln>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互联网诞生</a:t>
            </a:r>
            <a:r>
              <a:rPr lang="en-US" altLang="zh-CN" sz="2000" dirty="0">
                <a:latin typeface="Microsoft YaHei" panose="020B0503020204020204" pitchFamily="34" charset="-122"/>
                <a:ea typeface="Microsoft YaHei" panose="020B0503020204020204" pitchFamily="34" charset="-122"/>
              </a:rPr>
              <a:t>50</a:t>
            </a:r>
            <a:r>
              <a:rPr lang="zh-CN" altLang="en-US" sz="2000" dirty="0">
                <a:latin typeface="Microsoft YaHei" panose="020B0503020204020204" pitchFamily="34" charset="-122"/>
                <a:ea typeface="Microsoft YaHei" panose="020B0503020204020204" pitchFamily="34" charset="-122"/>
              </a:rPr>
              <a:t>周年之际，清华大学于</a:t>
            </a:r>
            <a:r>
              <a:rPr lang="en-US" altLang="zh-CN" sz="2000" dirty="0">
                <a:latin typeface="Microsoft YaHei" panose="020B0503020204020204" pitchFamily="34" charset="-122"/>
                <a:ea typeface="Microsoft YaHei" panose="020B0503020204020204" pitchFamily="34" charset="-122"/>
                <a:sym typeface="+mn-ea"/>
              </a:rPr>
              <a:t>2019</a:t>
            </a:r>
            <a:r>
              <a:rPr lang="zh-CN" altLang="en-US" sz="2000" dirty="0">
                <a:latin typeface="Microsoft YaHei" panose="020B0503020204020204" pitchFamily="34" charset="-122"/>
                <a:ea typeface="Microsoft YaHei" panose="020B0503020204020204" pitchFamily="34" charset="-122"/>
                <a:sym typeface="+mn-ea"/>
              </a:rPr>
              <a:t>年</a:t>
            </a:r>
            <a:r>
              <a:rPr lang="zh-CN" altLang="en-US" sz="2000" dirty="0">
                <a:latin typeface="Microsoft YaHei" panose="020B0503020204020204" pitchFamily="34" charset="-122"/>
                <a:ea typeface="Microsoft YaHei" panose="020B0503020204020204" pitchFamily="34" charset="-122"/>
              </a:rPr>
              <a:t>在北京承办</a:t>
            </a:r>
            <a:r>
              <a:rPr lang="zh-CN" altLang="en-US" sz="2000" dirty="0">
                <a:latin typeface="Microsoft YaHei" panose="020B0503020204020204" pitchFamily="34" charset="-122"/>
                <a:ea typeface="Microsoft YaHei" panose="020B0503020204020204" pitchFamily="34" charset="-122"/>
                <a:sym typeface="+mn-ea"/>
              </a:rPr>
              <a:t>网络领域顶会</a:t>
            </a:r>
            <a:r>
              <a:rPr lang="en-US" altLang="zh-CN" sz="2000" dirty="0">
                <a:latin typeface="Microsoft YaHei" panose="020B0503020204020204" pitchFamily="34" charset="-122"/>
                <a:ea typeface="Microsoft YaHei" panose="020B0503020204020204" pitchFamily="34" charset="-122"/>
                <a:sym typeface="+mn-ea"/>
              </a:rPr>
              <a:t>ACM</a:t>
            </a:r>
            <a:r>
              <a:rPr lang="zh-CN" altLang="en-US" sz="2000" dirty="0">
                <a:latin typeface="Microsoft YaHei" panose="020B0503020204020204" pitchFamily="34" charset="-122"/>
                <a:ea typeface="Microsoft YaHei" panose="020B0503020204020204" pitchFamily="34" charset="-122"/>
                <a:sym typeface="+mn-ea"/>
              </a:rPr>
              <a:t> </a:t>
            </a:r>
            <a:r>
              <a:rPr lang="en-US" altLang="zh-CN" sz="2000" dirty="0" err="1">
                <a:latin typeface="Microsoft YaHei" panose="020B0503020204020204" pitchFamily="34" charset="-122"/>
                <a:ea typeface="Microsoft YaHei" panose="020B0503020204020204" pitchFamily="34" charset="-122"/>
                <a:cs typeface="微软雅黑" panose="020B0503020204020204" pitchFamily="34" charset="-122"/>
                <a:sym typeface="+mn-ea"/>
              </a:rPr>
              <a:t>Sigcomm</a:t>
            </a:r>
            <a:endParaRPr lang="zh-CN" altLang="en-US" sz="2000" dirty="0">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FEAC9EA3-E45A-054E-9374-50779FD2169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02201" y="3449174"/>
            <a:ext cx="3994944" cy="210126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2D284A6-8394-D34C-8AE9-25E86B27EC1C}"/>
              </a:ext>
            </a:extLst>
          </p:cNvPr>
          <p:cNvSpPr txBox="1"/>
          <p:nvPr/>
        </p:nvSpPr>
        <p:spPr>
          <a:xfrm>
            <a:off x="457200" y="1998133"/>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17385481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E3CB9-57D5-462E-BCEB-695948F460F3}"/>
              </a:ext>
            </a:extLst>
          </p:cNvPr>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互联网的新发展与启示</a:t>
            </a:r>
            <a:endParaRPr lang="zh-CN" altLang="en-US" dirty="0"/>
          </a:p>
        </p:txBody>
      </p:sp>
      <p:sp>
        <p:nvSpPr>
          <p:cNvPr id="5" name="箭头: V 形 4">
            <a:extLst>
              <a:ext uri="{FF2B5EF4-FFF2-40B4-BE49-F238E27FC236}">
                <a16:creationId xmlns:a16="http://schemas.microsoft.com/office/drawing/2014/main" id="{376610D8-B575-4C80-8AC5-ED483019CE94}"/>
              </a:ext>
            </a:extLst>
          </p:cNvPr>
          <p:cNvSpPr/>
          <p:nvPr/>
        </p:nvSpPr>
        <p:spPr>
          <a:xfrm>
            <a:off x="123201" y="5082043"/>
            <a:ext cx="3517124" cy="1070648"/>
          </a:xfrm>
          <a:prstGeom prst="chevron">
            <a:avLst/>
          </a:prstGeom>
          <a:solidFill>
            <a:srgbClr val="FFD80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i="0" dirty="0">
                <a:solidFill>
                  <a:srgbClr val="333333"/>
                </a:solidFill>
                <a:effectLst/>
                <a:latin typeface="微软雅黑" panose="020B0503020204020204" pitchFamily="34" charset="-122"/>
                <a:ea typeface="微软雅黑" panose="020B0503020204020204" pitchFamily="34" charset="-122"/>
              </a:rPr>
              <a:t>Web 1.0</a:t>
            </a:r>
            <a:r>
              <a:rPr lang="zh-CN" altLang="en-US" sz="1600" b="1" i="0" dirty="0">
                <a:solidFill>
                  <a:schemeClr val="tx1"/>
                </a:solidFill>
                <a:effectLst/>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1993-1999</a:t>
            </a:r>
            <a:r>
              <a:rPr lang="zh-CN" altLang="en-US" sz="1600" b="1" dirty="0">
                <a:solidFill>
                  <a:schemeClr val="tx1"/>
                </a:solidFill>
                <a:latin typeface="微软雅黑" panose="020B0503020204020204" pitchFamily="34" charset="-122"/>
                <a:ea typeface="微软雅黑" panose="020B0503020204020204" pitchFamily="34" charset="-122"/>
              </a:rPr>
              <a:t>）</a:t>
            </a:r>
            <a:endParaRPr lang="en-US" altLang="zh-CN" sz="1600" b="1" i="0" dirty="0">
              <a:solidFill>
                <a:schemeClr val="tx1"/>
              </a:solidFill>
              <a:effectLst/>
              <a:latin typeface="微软雅黑" panose="020B0503020204020204" pitchFamily="34" charset="-122"/>
              <a:ea typeface="微软雅黑" panose="020B0503020204020204" pitchFamily="34" charset="-122"/>
            </a:endParaRPr>
          </a:p>
          <a:p>
            <a:pPr algn="ctr">
              <a:lnSpc>
                <a:spcPct val="130000"/>
              </a:lnSpc>
            </a:pPr>
            <a:r>
              <a:rPr lang="zh-CN" altLang="en-US" sz="1600" b="0" i="0" dirty="0">
                <a:solidFill>
                  <a:srgbClr val="333333"/>
                </a:solidFill>
                <a:effectLst/>
                <a:latin typeface="微软雅黑" panose="020B0503020204020204" pitchFamily="34" charset="-122"/>
                <a:ea typeface="微软雅黑" panose="020B0503020204020204" pitchFamily="34" charset="-122"/>
              </a:rPr>
              <a:t>浏览器、门户、电子商务</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ISDN</a:t>
            </a:r>
            <a:r>
              <a:rPr lang="zh-CN" altLang="en-US" sz="1600" b="1" dirty="0">
                <a:solidFill>
                  <a:srgbClr val="C00000"/>
                </a:solidFill>
                <a:latin typeface="微软雅黑" panose="020B0503020204020204" pitchFamily="34" charset="-122"/>
                <a:ea typeface="微软雅黑" panose="020B0503020204020204" pitchFamily="34" charset="-122"/>
              </a:rPr>
              <a:t>上网，</a:t>
            </a:r>
            <a:r>
              <a:rPr lang="en-US" altLang="zh-CN" sz="1600" b="1" dirty="0">
                <a:solidFill>
                  <a:srgbClr val="C00000"/>
                </a:solidFill>
                <a:latin typeface="微软雅黑" panose="020B0503020204020204" pitchFamily="34" charset="-122"/>
                <a:ea typeface="微软雅黑" panose="020B0503020204020204" pitchFamily="34" charset="-122"/>
              </a:rPr>
              <a:t>~64Kbps</a:t>
            </a:r>
            <a:r>
              <a:rPr lang="zh-CN" altLang="en-US" sz="1600" b="1" dirty="0">
                <a:solidFill>
                  <a:srgbClr val="C00000"/>
                </a:solidFill>
                <a:latin typeface="微软雅黑" panose="020B0503020204020204" pitchFamily="34" charset="-122"/>
                <a:ea typeface="微软雅黑" panose="020B0503020204020204" pitchFamily="34" charset="-122"/>
              </a:rPr>
              <a:t> </a:t>
            </a:r>
          </a:p>
        </p:txBody>
      </p:sp>
      <p:sp>
        <p:nvSpPr>
          <p:cNvPr id="7" name="箭头: V 形 6">
            <a:extLst>
              <a:ext uri="{FF2B5EF4-FFF2-40B4-BE49-F238E27FC236}">
                <a16:creationId xmlns:a16="http://schemas.microsoft.com/office/drawing/2014/main" id="{23E98691-049B-4DB5-B404-529E18DF50FC}"/>
              </a:ext>
            </a:extLst>
          </p:cNvPr>
          <p:cNvSpPr/>
          <p:nvPr/>
        </p:nvSpPr>
        <p:spPr>
          <a:xfrm>
            <a:off x="3154231" y="5084213"/>
            <a:ext cx="3458563" cy="1066309"/>
          </a:xfrm>
          <a:prstGeom prst="chevron">
            <a:avLst/>
          </a:prstGeom>
          <a:solidFill>
            <a:srgbClr val="FDCB0B"/>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dirty="0">
                <a:solidFill>
                  <a:srgbClr val="333333"/>
                </a:solidFill>
                <a:latin typeface="微软雅黑" panose="020B0503020204020204" pitchFamily="34" charset="-122"/>
                <a:ea typeface="微软雅黑" panose="020B0503020204020204" pitchFamily="34" charset="-122"/>
              </a:rPr>
              <a:t>Web 2.0</a:t>
            </a:r>
            <a:r>
              <a:rPr lang="zh-CN" altLang="en-US" sz="1600" b="1" dirty="0">
                <a:solidFill>
                  <a:srgbClr val="333333"/>
                </a:solidFill>
                <a:latin typeface="微软雅黑" panose="020B0503020204020204" pitchFamily="34" charset="-122"/>
                <a:ea typeface="微软雅黑" panose="020B0503020204020204" pitchFamily="34" charset="-122"/>
              </a:rPr>
              <a:t>（</a:t>
            </a:r>
            <a:r>
              <a:rPr lang="en-US" altLang="zh-CN" sz="1600" b="1" dirty="0">
                <a:solidFill>
                  <a:srgbClr val="333333"/>
                </a:solidFill>
                <a:latin typeface="微软雅黑" panose="020B0503020204020204" pitchFamily="34" charset="-122"/>
                <a:ea typeface="微软雅黑" panose="020B0503020204020204" pitchFamily="34" charset="-122"/>
              </a:rPr>
              <a:t>2000-2007</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博客、社交媒体、视频</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DSL/LAN</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9" name="箭头: V 形 8">
            <a:extLst>
              <a:ext uri="{FF2B5EF4-FFF2-40B4-BE49-F238E27FC236}">
                <a16:creationId xmlns:a16="http://schemas.microsoft.com/office/drawing/2014/main" id="{8EDDE31F-16D6-4D95-91C6-3B2AD22E10E8}"/>
              </a:ext>
            </a:extLst>
          </p:cNvPr>
          <p:cNvSpPr/>
          <p:nvPr/>
        </p:nvSpPr>
        <p:spPr>
          <a:xfrm>
            <a:off x="6126700" y="5084213"/>
            <a:ext cx="3638197" cy="1066308"/>
          </a:xfrm>
          <a:prstGeom prst="chevron">
            <a:avLst/>
          </a:prstGeom>
          <a:solidFill>
            <a:srgbClr val="F9BC1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移动互联（</a:t>
            </a:r>
            <a:r>
              <a:rPr lang="en-US" altLang="zh-CN" sz="1600" b="1" dirty="0">
                <a:solidFill>
                  <a:srgbClr val="333333"/>
                </a:solidFill>
                <a:latin typeface="微软雅黑" panose="020B0503020204020204" pitchFamily="34" charset="-122"/>
                <a:ea typeface="微软雅黑" panose="020B0503020204020204" pitchFamily="34" charset="-122"/>
              </a:rPr>
              <a:t>~2018</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导航，网购，互联网</a:t>
            </a:r>
            <a:r>
              <a:rPr lang="en-US" altLang="zh-CN" sz="1600" dirty="0">
                <a:solidFill>
                  <a:srgbClr val="333333"/>
                </a:solidFill>
                <a:latin typeface="微软雅黑" panose="020B0503020204020204" pitchFamily="34" charset="-122"/>
                <a:ea typeface="微软雅黑" panose="020B0503020204020204" pitchFamily="34" charset="-122"/>
              </a:rPr>
              <a:t>+</a:t>
            </a: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WIFI+4G+</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1" name="箭头: V 形 10">
            <a:extLst>
              <a:ext uri="{FF2B5EF4-FFF2-40B4-BE49-F238E27FC236}">
                <a16:creationId xmlns:a16="http://schemas.microsoft.com/office/drawing/2014/main" id="{D73F29DD-BB2F-40D3-8DDB-00472F37C648}"/>
              </a:ext>
            </a:extLst>
          </p:cNvPr>
          <p:cNvSpPr/>
          <p:nvPr/>
        </p:nvSpPr>
        <p:spPr>
          <a:xfrm>
            <a:off x="9278802" y="5084213"/>
            <a:ext cx="2943997" cy="1066308"/>
          </a:xfrm>
          <a:prstGeom prst="chevron">
            <a:avLst/>
          </a:prstGeom>
          <a:solidFill>
            <a:srgbClr val="F5B11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智能互联（</a:t>
            </a:r>
            <a:r>
              <a:rPr lang="en-US" altLang="zh-CN" sz="1600" b="1" dirty="0">
                <a:solidFill>
                  <a:srgbClr val="333333"/>
                </a:solidFill>
                <a:latin typeface="微软雅黑" panose="020B0503020204020204" pitchFamily="34" charset="-122"/>
                <a:ea typeface="微软雅黑" panose="020B0503020204020204" pitchFamily="34" charset="-122"/>
              </a:rPr>
              <a:t>~</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万物互联</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5G+</a:t>
            </a:r>
            <a:r>
              <a:rPr lang="zh-CN" altLang="en-US" sz="1600" b="1" dirty="0">
                <a:solidFill>
                  <a:srgbClr val="C00000"/>
                </a:solidFill>
                <a:latin typeface="微软雅黑" panose="020B0503020204020204" pitchFamily="34" charset="-122"/>
                <a:ea typeface="微软雅黑" panose="020B0503020204020204" pitchFamily="34" charset="-122"/>
              </a:rPr>
              <a:t>，一体化网络</a:t>
            </a:r>
          </a:p>
        </p:txBody>
      </p:sp>
      <p:sp>
        <p:nvSpPr>
          <p:cNvPr id="13" name="文本框 12">
            <a:extLst>
              <a:ext uri="{FF2B5EF4-FFF2-40B4-BE49-F238E27FC236}">
                <a16:creationId xmlns:a16="http://schemas.microsoft.com/office/drawing/2014/main" id="{D4E1DFBE-9FFA-4AF0-9EC5-30E865A82EA7}"/>
              </a:ext>
            </a:extLst>
          </p:cNvPr>
          <p:cNvSpPr txBox="1"/>
          <p:nvPr/>
        </p:nvSpPr>
        <p:spPr>
          <a:xfrm>
            <a:off x="488223" y="1377429"/>
            <a:ext cx="3541603" cy="3556808"/>
          </a:xfrm>
          <a:prstGeom prst="rect">
            <a:avLst/>
          </a:prstGeom>
          <a:solidFill>
            <a:schemeClr val="bg1"/>
          </a:solidFill>
          <a:ln>
            <a:solidFill>
              <a:schemeClr val="bg1"/>
            </a:solidFill>
          </a:ln>
        </p:spPr>
        <p:txBody>
          <a:bodyPr wrap="square">
            <a:spAutoFit/>
          </a:bodyPr>
          <a:lstStyle/>
          <a:p>
            <a:pPr marL="285750" indent="-285750">
              <a:lnSpc>
                <a:spcPct val="110000"/>
              </a:lnSpc>
              <a:spcBef>
                <a:spcPts val="200"/>
              </a:spcBef>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1993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Mosaic</a:t>
            </a:r>
            <a:r>
              <a:rPr lang="zh-CN" altLang="en-US" sz="2000" dirty="0">
                <a:solidFill>
                  <a:srgbClr val="C00000"/>
                </a:solidFill>
                <a:latin typeface="微软雅黑" panose="020B0503020204020204" pitchFamily="34" charset="-122"/>
                <a:ea typeface="微软雅黑" panose="020B0503020204020204" pitchFamily="34" charset="-122"/>
              </a:rPr>
              <a:t>浏览器诞生，开启了互联网广泛商用之路</a:t>
            </a:r>
          </a:p>
          <a:p>
            <a:pPr marL="285750" indent="-285750">
              <a:lnSpc>
                <a:spcPct val="110000"/>
              </a:lnSpc>
              <a:spcBef>
                <a:spcPts val="200"/>
              </a:spcBef>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94</a:t>
            </a:r>
            <a:r>
              <a:rPr lang="zh-CN" altLang="en-US" sz="2000" dirty="0">
                <a:latin typeface="微软雅黑" panose="020B0503020204020204" pitchFamily="34" charset="-122"/>
                <a:ea typeface="微软雅黑" panose="020B0503020204020204" pitchFamily="34" charset="-122"/>
              </a:rPr>
              <a:t>年万维网联盟</a:t>
            </a:r>
            <a:r>
              <a:rPr lang="en-US" altLang="zh-CN" sz="2000" dirty="0">
                <a:latin typeface="微软雅黑" panose="020B0503020204020204" pitchFamily="34" charset="-122"/>
                <a:ea typeface="微软雅黑" panose="020B0503020204020204" pitchFamily="34" charset="-122"/>
              </a:rPr>
              <a:t>W3C</a:t>
            </a:r>
            <a:r>
              <a:rPr lang="zh-CN" altLang="en-US" sz="2000" dirty="0">
                <a:latin typeface="微软雅黑" panose="020B0503020204020204" pitchFamily="34" charset="-122"/>
                <a:ea typeface="微软雅黑" panose="020B0503020204020204" pitchFamily="34" charset="-122"/>
              </a:rPr>
              <a:t>成立</a:t>
            </a:r>
            <a:endParaRPr lang="en-US" altLang="zh-CN" sz="2000" dirty="0">
              <a:latin typeface="微软雅黑" panose="020B0503020204020204" pitchFamily="34" charset="-122"/>
              <a:ea typeface="微软雅黑" panose="020B0503020204020204" pitchFamily="34" charset="-122"/>
            </a:endParaRPr>
          </a:p>
          <a:p>
            <a:pPr marL="285750" indent="-285750">
              <a:lnSpc>
                <a:spcPct val="110000"/>
              </a:lnSpc>
              <a:spcBef>
                <a:spcPts val="200"/>
              </a:spcBef>
              <a:buFont typeface="Wingdings" panose="05000000000000000000" pitchFamily="2" charset="2"/>
              <a:buChar char="Ø"/>
            </a:pPr>
            <a:r>
              <a:rPr lang="zh-CN" altLang="en-US" sz="2000" dirty="0">
                <a:solidFill>
                  <a:srgbClr val="121212"/>
                </a:solidFill>
                <a:latin typeface="微软雅黑" panose="020B0503020204020204" pitchFamily="34" charset="-122"/>
                <a:ea typeface="微软雅黑" panose="020B0503020204020204" pitchFamily="34" charset="-122"/>
              </a:rPr>
              <a:t>互联网进入高速发展期：</a:t>
            </a:r>
            <a:br>
              <a:rPr lang="en-US" altLang="zh-CN" sz="2000" dirty="0">
                <a:solidFill>
                  <a:srgbClr val="121212"/>
                </a:solidFill>
                <a:latin typeface="微软雅黑" panose="020B0503020204020204" pitchFamily="34" charset="-122"/>
                <a:ea typeface="微软雅黑" panose="020B0503020204020204" pitchFamily="34" charset="-122"/>
              </a:rPr>
            </a:br>
            <a:r>
              <a:rPr lang="zh-CN" altLang="en-US" sz="2000" dirty="0">
                <a:solidFill>
                  <a:srgbClr val="121212"/>
                </a:solidFill>
                <a:latin typeface="微软雅黑" panose="020B0503020204020204" pitchFamily="34" charset="-122"/>
                <a:ea typeface="微软雅黑" panose="020B0503020204020204" pitchFamily="34" charset="-122"/>
              </a:rPr>
              <a:t>雅虎、</a:t>
            </a:r>
            <a:r>
              <a:rPr lang="en-US" altLang="zh-CN" sz="2000" dirty="0">
                <a:solidFill>
                  <a:srgbClr val="121212"/>
                </a:solidFill>
                <a:latin typeface="微软雅黑" panose="020B0503020204020204" pitchFamily="34" charset="-122"/>
                <a:ea typeface="微软雅黑" panose="020B0503020204020204" pitchFamily="34" charset="-122"/>
              </a:rPr>
              <a:t>AOL</a:t>
            </a:r>
            <a:r>
              <a:rPr lang="zh-CN" altLang="en-US" sz="2000" dirty="0">
                <a:solidFill>
                  <a:srgbClr val="121212"/>
                </a:solidFill>
                <a:latin typeface="微软雅黑" panose="020B0503020204020204" pitchFamily="34" charset="-122"/>
                <a:ea typeface="微软雅黑" panose="020B0503020204020204" pitchFamily="34" charset="-122"/>
              </a:rPr>
              <a:t>、谷歌、亚马逊、</a:t>
            </a:r>
            <a:r>
              <a:rPr lang="en-US" altLang="zh-CN" sz="2000" dirty="0" err="1">
                <a:solidFill>
                  <a:srgbClr val="121212"/>
                </a:solidFill>
                <a:latin typeface="微软雅黑" panose="020B0503020204020204" pitchFamily="34" charset="-122"/>
                <a:ea typeface="微软雅黑" panose="020B0503020204020204" pitchFamily="34" charset="-122"/>
              </a:rPr>
              <a:t>EBay</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Netflix</a:t>
            </a:r>
            <a:r>
              <a:rPr lang="zh-CN" altLang="en-US" sz="2000" dirty="0">
                <a:solidFill>
                  <a:srgbClr val="333333"/>
                </a:solidFill>
                <a:latin typeface="微软雅黑" panose="020B0503020204020204" pitchFamily="34" charset="-122"/>
                <a:ea typeface="微软雅黑" panose="020B0503020204020204" pitchFamily="34" charset="-122"/>
              </a:rPr>
              <a:t>、</a:t>
            </a:r>
            <a:r>
              <a:rPr lang="zh-CN" altLang="en-US" sz="2000" dirty="0">
                <a:solidFill>
                  <a:srgbClr val="121212"/>
                </a:solidFill>
                <a:latin typeface="微软雅黑" panose="020B0503020204020204" pitchFamily="34" charset="-122"/>
                <a:ea typeface="微软雅黑" panose="020B0503020204020204" pitchFamily="34" charset="-122"/>
              </a:rPr>
              <a:t>腾讯，阿里，百度，京东</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lnSpc>
                <a:spcPct val="110000"/>
              </a:lnSpc>
              <a:spcBef>
                <a:spcPts val="200"/>
              </a:spcBef>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95</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err="1">
                <a:solidFill>
                  <a:srgbClr val="C00000"/>
                </a:solidFill>
                <a:latin typeface="微软雅黑" panose="020B0503020204020204" pitchFamily="34" charset="-122"/>
                <a:ea typeface="微软雅黑" panose="020B0503020204020204" pitchFamily="34" charset="-122"/>
              </a:rPr>
              <a:t>NSFnet</a:t>
            </a:r>
            <a:r>
              <a:rPr lang="zh-CN" altLang="en-US" sz="2000" dirty="0">
                <a:solidFill>
                  <a:srgbClr val="C00000"/>
                </a:solidFill>
                <a:latin typeface="微软雅黑" panose="020B0503020204020204" pitchFamily="34" charset="-122"/>
                <a:ea typeface="微软雅黑" panose="020B0503020204020204" pitchFamily="34" charset="-122"/>
              </a:rPr>
              <a:t>退役，转商业，网景上市，达</a:t>
            </a:r>
            <a:r>
              <a:rPr lang="en-US" altLang="zh-CN" sz="2000" dirty="0">
                <a:solidFill>
                  <a:srgbClr val="C00000"/>
                </a:solidFill>
                <a:latin typeface="微软雅黑" panose="020B0503020204020204" pitchFamily="34" charset="-122"/>
                <a:ea typeface="微软雅黑" panose="020B0503020204020204" pitchFamily="34" charset="-122"/>
              </a:rPr>
              <a:t>29</a:t>
            </a:r>
            <a:r>
              <a:rPr lang="zh-CN" altLang="en-US" sz="2000" dirty="0">
                <a:solidFill>
                  <a:srgbClr val="C00000"/>
                </a:solidFill>
                <a:latin typeface="微软雅黑" panose="020B0503020204020204" pitchFamily="34" charset="-122"/>
                <a:ea typeface="微软雅黑" panose="020B0503020204020204" pitchFamily="34" charset="-122"/>
              </a:rPr>
              <a:t>亿美元</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lnSpc>
                <a:spcPct val="110000"/>
              </a:lnSpc>
              <a:spcBef>
                <a:spcPts val="200"/>
              </a:spcBef>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Netscape/</a:t>
            </a:r>
            <a:r>
              <a:rPr lang="zh-CN" altLang="en-US" sz="2000" dirty="0">
                <a:solidFill>
                  <a:srgbClr val="C00000"/>
                </a:solidFill>
                <a:latin typeface="微软雅黑" panose="020B0503020204020204" pitchFamily="34" charset="-122"/>
                <a:ea typeface="微软雅黑" panose="020B0503020204020204" pitchFamily="34" charset="-122"/>
              </a:rPr>
              <a:t>微软</a:t>
            </a:r>
            <a:r>
              <a:rPr lang="en-US" altLang="zh-CN" sz="2000" dirty="0">
                <a:solidFill>
                  <a:srgbClr val="C00000"/>
                </a:solidFill>
                <a:latin typeface="微软雅黑" panose="020B0503020204020204" pitchFamily="34" charset="-122"/>
                <a:ea typeface="微软雅黑" panose="020B0503020204020204" pitchFamily="34" charset="-122"/>
              </a:rPr>
              <a:t>IE</a:t>
            </a:r>
            <a:r>
              <a:rPr lang="zh-CN" altLang="en-US" sz="2000" dirty="0">
                <a:solidFill>
                  <a:srgbClr val="C00000"/>
                </a:solidFill>
                <a:latin typeface="微软雅黑" panose="020B0503020204020204" pitchFamily="34" charset="-122"/>
                <a:ea typeface="微软雅黑" panose="020B0503020204020204" pitchFamily="34" charset="-122"/>
              </a:rPr>
              <a:t>世纪之争</a:t>
            </a:r>
            <a:endParaRPr lang="en-US" altLang="zh-CN" sz="2000" i="0" dirty="0">
              <a:solidFill>
                <a:srgbClr val="C00000"/>
              </a:solidFill>
              <a:effectLst/>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5BB9800-2FA2-4197-9876-28493BE13CFC}"/>
              </a:ext>
            </a:extLst>
          </p:cNvPr>
          <p:cNvSpPr txBox="1"/>
          <p:nvPr/>
        </p:nvSpPr>
        <p:spPr>
          <a:xfrm>
            <a:off x="4085024" y="1620168"/>
            <a:ext cx="3062303" cy="3170099"/>
          </a:xfrm>
          <a:prstGeom prst="rect">
            <a:avLst/>
          </a:prstGeom>
          <a:solidFill>
            <a:schemeClr val="bg1"/>
          </a:solidFill>
          <a:ln>
            <a:solidFill>
              <a:schemeClr val="bg1"/>
            </a:solidFill>
          </a:ln>
        </p:spPr>
        <p:txBody>
          <a:bodyPr wrap="square">
            <a:spAutoFit/>
          </a:bodyPr>
          <a:lstStyle/>
          <a:p>
            <a:pPr marL="285750" indent="-28575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年，互联网泡沫破灭，进入低调发展阶段</a:t>
            </a:r>
          </a:p>
          <a:p>
            <a:pPr marL="285750" indent="-285750">
              <a:buFont typeface="Wingdings" panose="05000000000000000000" pitchFamily="2" charset="2"/>
              <a:buChar char="Ø"/>
            </a:pPr>
            <a:r>
              <a:rPr lang="en-US" altLang="zh-CN" sz="2000" dirty="0">
                <a:solidFill>
                  <a:srgbClr val="333333"/>
                </a:solidFill>
                <a:latin typeface="微软雅黑" panose="020B0503020204020204" pitchFamily="34" charset="-122"/>
                <a:ea typeface="微软雅黑" panose="020B0503020204020204" pitchFamily="34" charset="-122"/>
              </a:rPr>
              <a:t>Myspace</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Skype</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Safari</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Facebook</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Twitter</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err="1">
                <a:solidFill>
                  <a:srgbClr val="333333"/>
                </a:solidFill>
                <a:latin typeface="微软雅黑" panose="020B0503020204020204" pitchFamily="34" charset="-122"/>
                <a:ea typeface="微软雅黑" panose="020B0503020204020204" pitchFamily="34" charset="-122"/>
              </a:rPr>
              <a:t>youtube</a:t>
            </a:r>
            <a:r>
              <a:rPr lang="zh-CN" altLang="en-US" sz="2000" dirty="0">
                <a:solidFill>
                  <a:srgbClr val="333333"/>
                </a:solidFill>
                <a:latin typeface="微软雅黑" panose="020B0503020204020204" pitchFamily="34" charset="-122"/>
                <a:ea typeface="微软雅黑" panose="020B0503020204020204" pitchFamily="34" charset="-122"/>
              </a:rPr>
              <a:t>，土豆，</a:t>
            </a:r>
            <a:r>
              <a:rPr lang="en-US" altLang="zh-CN" sz="2000" dirty="0" err="1">
                <a:solidFill>
                  <a:srgbClr val="333333"/>
                </a:solidFill>
                <a:latin typeface="微软雅黑" panose="020B0503020204020204" pitchFamily="34" charset="-122"/>
                <a:ea typeface="微软雅黑" panose="020B0503020204020204" pitchFamily="34" charset="-122"/>
              </a:rPr>
              <a:t>youku</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2007</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a:solidFill>
                  <a:srgbClr val="C00000"/>
                </a:solidFill>
                <a:latin typeface="微软雅黑" panose="020B0503020204020204" pitchFamily="34" charset="-122"/>
                <a:ea typeface="微软雅黑" panose="020B0503020204020204" pitchFamily="34" charset="-122"/>
              </a:rPr>
              <a:t>3G+iPhone</a:t>
            </a:r>
            <a:r>
              <a:rPr lang="zh-CN" altLang="en-US" sz="2000" dirty="0">
                <a:solidFill>
                  <a:srgbClr val="C00000"/>
                </a:solidFill>
                <a:latin typeface="微软雅黑" panose="020B0503020204020204" pitchFamily="34" charset="-122"/>
                <a:ea typeface="微软雅黑" panose="020B0503020204020204" pitchFamily="34" charset="-122"/>
              </a:rPr>
              <a:t>，谷歌收购安卓，即将进入移动互联</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CD458EAC-C0D5-492E-A6B5-06C4D6107DF8}"/>
              </a:ext>
            </a:extLst>
          </p:cNvPr>
          <p:cNvSpPr txBox="1"/>
          <p:nvPr/>
        </p:nvSpPr>
        <p:spPr>
          <a:xfrm>
            <a:off x="7139329" y="1977074"/>
            <a:ext cx="3024771" cy="2862322"/>
          </a:xfrm>
          <a:prstGeom prst="rect">
            <a:avLst/>
          </a:prstGeom>
          <a:solidFill>
            <a:schemeClr val="bg1"/>
          </a:solidFill>
          <a:ln>
            <a:solidFill>
              <a:schemeClr val="bg1"/>
            </a:solidFill>
          </a:ln>
        </p:spPr>
        <p:txBody>
          <a:bodyPr wrap="square">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各种应用：</a:t>
            </a:r>
            <a:r>
              <a:rPr lang="en-US" altLang="zh-CN" sz="2000" dirty="0">
                <a:solidFill>
                  <a:srgbClr val="333333"/>
                </a:solidFill>
                <a:latin typeface="微软雅黑" panose="020B0503020204020204" pitchFamily="34" charset="-122"/>
                <a:ea typeface="微软雅黑" panose="020B0503020204020204" pitchFamily="34" charset="-122"/>
              </a:rPr>
              <a:t>Uber, </a:t>
            </a:r>
            <a:r>
              <a:rPr lang="en-US" altLang="zh-CN" sz="2000" dirty="0" err="1">
                <a:latin typeface="微软雅黑" panose="020B0503020204020204" pitchFamily="34" charset="-122"/>
                <a:ea typeface="微软雅黑" panose="020B0503020204020204" pitchFamily="34" charset="-122"/>
              </a:rPr>
              <a:t>airbnb</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333333"/>
                </a:solidFill>
                <a:latin typeface="微软雅黑" panose="020B0503020204020204" pitchFamily="34" charset="-122"/>
                <a:ea typeface="微软雅黑" panose="020B0503020204020204" pitchFamily="34" charset="-122"/>
              </a:rPr>
              <a:t>滴滴， 抖音，头条，美团，拼多多</a:t>
            </a:r>
            <a:r>
              <a:rPr lang="en-US" altLang="zh-CN" sz="2000" dirty="0">
                <a:solidFill>
                  <a:srgbClr val="333333"/>
                </a:solidFill>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云为基础的互联网平台</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新技术爆发：高速网络，云，</a:t>
            </a:r>
            <a:r>
              <a:rPr lang="en-US" altLang="zh-CN" sz="2000" dirty="0">
                <a:latin typeface="微软雅黑" panose="020B0503020204020204" pitchFamily="34" charset="-122"/>
                <a:ea typeface="微软雅黑" panose="020B0503020204020204" pitchFamily="34" charset="-122"/>
              </a:rPr>
              <a:t>SDN</a:t>
            </a:r>
            <a:r>
              <a:rPr lang="zh-CN" altLang="en-US" sz="2000" dirty="0">
                <a:latin typeface="微软雅黑" panose="020B0503020204020204" pitchFamily="34" charset="-122"/>
                <a:ea typeface="微软雅黑" panose="020B0503020204020204" pitchFamily="34" charset="-122"/>
              </a:rPr>
              <a:t>，大数据</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VR/AR</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2010</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a:solidFill>
                  <a:srgbClr val="C00000"/>
                </a:solidFill>
                <a:latin typeface="微软雅黑" panose="020B0503020204020204" pitchFamily="34" charset="-122"/>
                <a:ea typeface="微软雅黑" panose="020B0503020204020204" pitchFamily="34" charset="-122"/>
              </a:rPr>
              <a:t>4G LTE</a:t>
            </a:r>
            <a:r>
              <a:rPr lang="zh-CN" altLang="en-US" sz="2000" dirty="0">
                <a:solidFill>
                  <a:srgbClr val="C00000"/>
                </a:solidFill>
                <a:latin typeface="微软雅黑" panose="020B0503020204020204" pitchFamily="34" charset="-122"/>
                <a:ea typeface="微软雅黑" panose="020B0503020204020204" pitchFamily="34" charset="-122"/>
              </a:rPr>
              <a:t>部署</a:t>
            </a:r>
          </a:p>
        </p:txBody>
      </p:sp>
      <p:sp>
        <p:nvSpPr>
          <p:cNvPr id="31" name="文本框 30">
            <a:extLst>
              <a:ext uri="{FF2B5EF4-FFF2-40B4-BE49-F238E27FC236}">
                <a16:creationId xmlns:a16="http://schemas.microsoft.com/office/drawing/2014/main" id="{AD4852FC-FF61-45F6-9CB0-02405EC6D34C}"/>
              </a:ext>
            </a:extLst>
          </p:cNvPr>
          <p:cNvSpPr txBox="1"/>
          <p:nvPr/>
        </p:nvSpPr>
        <p:spPr>
          <a:xfrm>
            <a:off x="10368597" y="2523855"/>
            <a:ext cx="1620203" cy="2005076"/>
          </a:xfrm>
          <a:prstGeom prst="rect">
            <a:avLst/>
          </a:prstGeom>
          <a:solidFill>
            <a:schemeClr val="bg1"/>
          </a:solidFill>
          <a:ln>
            <a:solidFill>
              <a:schemeClr val="bg1"/>
            </a:solidFill>
          </a:ln>
        </p:spPr>
        <p:txBody>
          <a:bodyPr wrap="square">
            <a:noAutofit/>
          </a:bodyPr>
          <a:lstStyle/>
          <a:p>
            <a:pPr marL="285750" indent="-285750">
              <a:lnSpc>
                <a:spcPct val="13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IoT</a:t>
            </a:r>
          </a:p>
          <a:p>
            <a:pPr marL="285750" indent="-285750">
              <a:lnSpc>
                <a:spcPct val="13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车联网</a:t>
            </a:r>
            <a:endParaRPr lang="en-US" altLang="zh-CN" sz="20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进入各行业</a:t>
            </a:r>
            <a:endParaRPr lang="en-US" altLang="zh-CN" sz="20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endParaRPr lang="en-US" altLang="zh-CN" sz="20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3097E2A3-65A5-4610-A203-FA239A166FE6}"/>
              </a:ext>
            </a:extLst>
          </p:cNvPr>
          <p:cNvSpPr/>
          <p:nvPr/>
        </p:nvSpPr>
        <p:spPr>
          <a:xfrm>
            <a:off x="65451" y="5752811"/>
            <a:ext cx="12072656" cy="372270"/>
          </a:xfrm>
          <a:prstGeom prst="rect">
            <a:avLst/>
          </a:prstGeom>
          <a:noFill/>
          <a:ln w="38100">
            <a:solidFill>
              <a:srgbClr val="B348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D47B0C4-B8D7-422D-821C-A4A5A1F099FC}"/>
              </a:ext>
            </a:extLst>
          </p:cNvPr>
          <p:cNvSpPr txBox="1"/>
          <p:nvPr/>
        </p:nvSpPr>
        <p:spPr>
          <a:xfrm>
            <a:off x="1696100" y="6182462"/>
            <a:ext cx="3647152"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数据以下载为主，下行带宽要求高</a:t>
            </a:r>
          </a:p>
        </p:txBody>
      </p:sp>
      <p:sp>
        <p:nvSpPr>
          <p:cNvPr id="41" name="文本框 40">
            <a:extLst>
              <a:ext uri="{FF2B5EF4-FFF2-40B4-BE49-F238E27FC236}">
                <a16:creationId xmlns:a16="http://schemas.microsoft.com/office/drawing/2014/main" id="{1746ACCD-92B6-43A2-9E62-8040037E6AE5}"/>
              </a:ext>
            </a:extLst>
          </p:cNvPr>
          <p:cNvSpPr txBox="1"/>
          <p:nvPr/>
        </p:nvSpPr>
        <p:spPr>
          <a:xfrm>
            <a:off x="6096000" y="6210483"/>
            <a:ext cx="6186309"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直播应用用户开始产生数据，开始对上行带宽提出更高要求</a:t>
            </a:r>
          </a:p>
        </p:txBody>
      </p:sp>
      <p:sp>
        <p:nvSpPr>
          <p:cNvPr id="3" name="灯片编号占位符 2">
            <a:extLst>
              <a:ext uri="{FF2B5EF4-FFF2-40B4-BE49-F238E27FC236}">
                <a16:creationId xmlns:a16="http://schemas.microsoft.com/office/drawing/2014/main" id="{F721DBD0-3A72-3041-911D-C5DD6D93CDF9}"/>
              </a:ext>
            </a:extLst>
          </p:cNvPr>
          <p:cNvSpPr>
            <a:spLocks noGrp="1"/>
          </p:cNvSpPr>
          <p:nvPr>
            <p:ph type="sldNum" sz="quarter" idx="12"/>
          </p:nvPr>
        </p:nvSpPr>
        <p:spPr/>
        <p:txBody>
          <a:bodyPr/>
          <a:lstStyle/>
          <a:p>
            <a:fld id="{8D4D1E41-7A09-AB4A-A4E1-09765ADA2698}" type="slidenum">
              <a:rPr kumimoji="1" lang="zh-CN" altLang="en-US" smtClean="0"/>
              <a:t>101</a:t>
            </a:fld>
            <a:endParaRPr kumimoji="1" lang="zh-CN" altLang="en-US" dirty="0"/>
          </a:p>
        </p:txBody>
      </p:sp>
      <p:sp>
        <p:nvSpPr>
          <p:cNvPr id="17" name="文本框 16">
            <a:extLst>
              <a:ext uri="{FF2B5EF4-FFF2-40B4-BE49-F238E27FC236}">
                <a16:creationId xmlns:a16="http://schemas.microsoft.com/office/drawing/2014/main" id="{8214A2C4-7738-8D4B-96D9-8FE8E71CE0E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201568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blinds(horizontal)">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3"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4" grpId="0" animBg="1"/>
      <p:bldP spid="28" grpId="0" animBg="1"/>
      <p:bldP spid="37" grpId="0" animBg="1"/>
      <p:bldP spid="4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E3CB9-57D5-462E-BCEB-695948F460F3}"/>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互联网的新发展与启示</a:t>
            </a:r>
            <a:endParaRPr lang="zh-CN" altLang="en-US" dirty="0"/>
          </a:p>
        </p:txBody>
      </p:sp>
      <p:sp>
        <p:nvSpPr>
          <p:cNvPr id="5" name="箭头: V 形 4">
            <a:extLst>
              <a:ext uri="{FF2B5EF4-FFF2-40B4-BE49-F238E27FC236}">
                <a16:creationId xmlns:a16="http://schemas.microsoft.com/office/drawing/2014/main" id="{376610D8-B575-4C80-8AC5-ED483019CE94}"/>
              </a:ext>
            </a:extLst>
          </p:cNvPr>
          <p:cNvSpPr/>
          <p:nvPr/>
        </p:nvSpPr>
        <p:spPr>
          <a:xfrm>
            <a:off x="123201" y="5096934"/>
            <a:ext cx="3517124" cy="1040866"/>
          </a:xfrm>
          <a:prstGeom prst="chevron">
            <a:avLst/>
          </a:prstGeom>
          <a:solidFill>
            <a:srgbClr val="FFD80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i="0" dirty="0">
                <a:solidFill>
                  <a:srgbClr val="333333"/>
                </a:solidFill>
                <a:effectLst/>
                <a:latin typeface="微软雅黑" panose="020B0503020204020204" pitchFamily="34" charset="-122"/>
                <a:ea typeface="微软雅黑" panose="020B0503020204020204" pitchFamily="34" charset="-122"/>
              </a:rPr>
              <a:t>Web 1.0</a:t>
            </a:r>
            <a:r>
              <a:rPr lang="zh-CN" altLang="en-US" sz="1600" b="1" i="0" dirty="0">
                <a:solidFill>
                  <a:schemeClr val="tx1"/>
                </a:solidFill>
                <a:effectLst/>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1993-1999</a:t>
            </a:r>
            <a:r>
              <a:rPr lang="zh-CN" altLang="en-US" sz="1600" b="1" dirty="0">
                <a:solidFill>
                  <a:schemeClr val="tx1"/>
                </a:solidFill>
                <a:latin typeface="微软雅黑" panose="020B0503020204020204" pitchFamily="34" charset="-122"/>
                <a:ea typeface="微软雅黑" panose="020B0503020204020204" pitchFamily="34" charset="-122"/>
              </a:rPr>
              <a:t>）</a:t>
            </a:r>
            <a:endParaRPr lang="en-US" altLang="zh-CN" sz="1600" b="1" i="0" dirty="0">
              <a:solidFill>
                <a:schemeClr val="tx1"/>
              </a:solidFill>
              <a:effectLst/>
              <a:latin typeface="微软雅黑" panose="020B0503020204020204" pitchFamily="34" charset="-122"/>
              <a:ea typeface="微软雅黑" panose="020B0503020204020204" pitchFamily="34" charset="-122"/>
            </a:endParaRPr>
          </a:p>
          <a:p>
            <a:pPr algn="ctr">
              <a:lnSpc>
                <a:spcPct val="130000"/>
              </a:lnSpc>
            </a:pPr>
            <a:r>
              <a:rPr lang="zh-CN" altLang="en-US" sz="1600" b="0" i="0" dirty="0">
                <a:solidFill>
                  <a:srgbClr val="333333"/>
                </a:solidFill>
                <a:effectLst/>
                <a:latin typeface="微软雅黑" panose="020B0503020204020204" pitchFamily="34" charset="-122"/>
                <a:ea typeface="微软雅黑" panose="020B0503020204020204" pitchFamily="34" charset="-122"/>
              </a:rPr>
              <a:t>浏览器、门户、电子商务</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ISDN</a:t>
            </a:r>
            <a:r>
              <a:rPr lang="zh-CN" altLang="en-US" sz="1600" b="1" dirty="0">
                <a:solidFill>
                  <a:srgbClr val="C00000"/>
                </a:solidFill>
                <a:latin typeface="微软雅黑" panose="020B0503020204020204" pitchFamily="34" charset="-122"/>
                <a:ea typeface="微软雅黑" panose="020B0503020204020204" pitchFamily="34" charset="-122"/>
              </a:rPr>
              <a:t>上网，</a:t>
            </a:r>
            <a:r>
              <a:rPr lang="en-US" altLang="zh-CN" sz="1600" b="1" dirty="0">
                <a:solidFill>
                  <a:srgbClr val="C00000"/>
                </a:solidFill>
                <a:latin typeface="微软雅黑" panose="020B0503020204020204" pitchFamily="34" charset="-122"/>
                <a:ea typeface="微软雅黑" panose="020B0503020204020204" pitchFamily="34" charset="-122"/>
              </a:rPr>
              <a:t>~64Kbps</a:t>
            </a:r>
            <a:r>
              <a:rPr lang="zh-CN" altLang="en-US" sz="1600" b="1" dirty="0">
                <a:solidFill>
                  <a:srgbClr val="C00000"/>
                </a:solidFill>
                <a:latin typeface="微软雅黑" panose="020B0503020204020204" pitchFamily="34" charset="-122"/>
                <a:ea typeface="微软雅黑" panose="020B0503020204020204" pitchFamily="34" charset="-122"/>
              </a:rPr>
              <a:t> </a:t>
            </a:r>
          </a:p>
        </p:txBody>
      </p:sp>
      <p:sp>
        <p:nvSpPr>
          <p:cNvPr id="7" name="箭头: V 形 6">
            <a:extLst>
              <a:ext uri="{FF2B5EF4-FFF2-40B4-BE49-F238E27FC236}">
                <a16:creationId xmlns:a16="http://schemas.microsoft.com/office/drawing/2014/main" id="{23E98691-049B-4DB5-B404-529E18DF50FC}"/>
              </a:ext>
            </a:extLst>
          </p:cNvPr>
          <p:cNvSpPr/>
          <p:nvPr/>
        </p:nvSpPr>
        <p:spPr>
          <a:xfrm>
            <a:off x="3154231" y="5084213"/>
            <a:ext cx="3458563" cy="1066309"/>
          </a:xfrm>
          <a:prstGeom prst="chevron">
            <a:avLst/>
          </a:prstGeom>
          <a:solidFill>
            <a:srgbClr val="FDCB0B"/>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dirty="0">
                <a:solidFill>
                  <a:srgbClr val="333333"/>
                </a:solidFill>
                <a:latin typeface="微软雅黑" panose="020B0503020204020204" pitchFamily="34" charset="-122"/>
                <a:ea typeface="微软雅黑" panose="020B0503020204020204" pitchFamily="34" charset="-122"/>
              </a:rPr>
              <a:t>Web 2.0</a:t>
            </a:r>
            <a:r>
              <a:rPr lang="zh-CN" altLang="en-US" sz="1600" b="1" dirty="0">
                <a:solidFill>
                  <a:srgbClr val="333333"/>
                </a:solidFill>
                <a:latin typeface="微软雅黑" panose="020B0503020204020204" pitchFamily="34" charset="-122"/>
                <a:ea typeface="微软雅黑" panose="020B0503020204020204" pitchFamily="34" charset="-122"/>
              </a:rPr>
              <a:t>（</a:t>
            </a:r>
            <a:r>
              <a:rPr lang="en-US" altLang="zh-CN" sz="1600" b="1" dirty="0">
                <a:solidFill>
                  <a:srgbClr val="333333"/>
                </a:solidFill>
                <a:latin typeface="微软雅黑" panose="020B0503020204020204" pitchFamily="34" charset="-122"/>
                <a:ea typeface="微软雅黑" panose="020B0503020204020204" pitchFamily="34" charset="-122"/>
              </a:rPr>
              <a:t>2000-2007</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博客、社交媒体、视频</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DSL/LAN</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9" name="箭头: V 形 8">
            <a:extLst>
              <a:ext uri="{FF2B5EF4-FFF2-40B4-BE49-F238E27FC236}">
                <a16:creationId xmlns:a16="http://schemas.microsoft.com/office/drawing/2014/main" id="{8EDDE31F-16D6-4D95-91C6-3B2AD22E10E8}"/>
              </a:ext>
            </a:extLst>
          </p:cNvPr>
          <p:cNvSpPr/>
          <p:nvPr/>
        </p:nvSpPr>
        <p:spPr>
          <a:xfrm>
            <a:off x="6126700" y="5084213"/>
            <a:ext cx="3638197" cy="1066308"/>
          </a:xfrm>
          <a:prstGeom prst="chevron">
            <a:avLst/>
          </a:prstGeom>
          <a:solidFill>
            <a:srgbClr val="F9BC1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移动互联（</a:t>
            </a:r>
            <a:r>
              <a:rPr lang="en-US" altLang="zh-CN" sz="1600" b="1" dirty="0">
                <a:solidFill>
                  <a:srgbClr val="333333"/>
                </a:solidFill>
                <a:latin typeface="微软雅黑" panose="020B0503020204020204" pitchFamily="34" charset="-122"/>
                <a:ea typeface="微软雅黑" panose="020B0503020204020204" pitchFamily="34" charset="-122"/>
              </a:rPr>
              <a:t>~2018</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导航，网购，互联网</a:t>
            </a:r>
            <a:r>
              <a:rPr lang="en-US" altLang="zh-CN" sz="1600" dirty="0">
                <a:solidFill>
                  <a:srgbClr val="333333"/>
                </a:solidFill>
                <a:latin typeface="微软雅黑" panose="020B0503020204020204" pitchFamily="34" charset="-122"/>
                <a:ea typeface="微软雅黑" panose="020B0503020204020204" pitchFamily="34" charset="-122"/>
              </a:rPr>
              <a:t>+</a:t>
            </a: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WIFI+4G+</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1" name="箭头: V 形 10">
            <a:extLst>
              <a:ext uri="{FF2B5EF4-FFF2-40B4-BE49-F238E27FC236}">
                <a16:creationId xmlns:a16="http://schemas.microsoft.com/office/drawing/2014/main" id="{D73F29DD-BB2F-40D3-8DDB-00472F37C648}"/>
              </a:ext>
            </a:extLst>
          </p:cNvPr>
          <p:cNvSpPr/>
          <p:nvPr/>
        </p:nvSpPr>
        <p:spPr>
          <a:xfrm>
            <a:off x="9278802" y="5084213"/>
            <a:ext cx="2943997" cy="1066308"/>
          </a:xfrm>
          <a:prstGeom prst="chevron">
            <a:avLst/>
          </a:prstGeom>
          <a:solidFill>
            <a:srgbClr val="F6A52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智能互联（</a:t>
            </a:r>
            <a:r>
              <a:rPr lang="en-US" altLang="zh-CN" sz="1600" b="1" dirty="0">
                <a:solidFill>
                  <a:srgbClr val="333333"/>
                </a:solidFill>
                <a:latin typeface="微软雅黑" panose="020B0503020204020204" pitchFamily="34" charset="-122"/>
                <a:ea typeface="微软雅黑" panose="020B0503020204020204" pitchFamily="34" charset="-122"/>
              </a:rPr>
              <a:t>~</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万物互联</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5G+</a:t>
            </a:r>
            <a:r>
              <a:rPr lang="zh-CN" altLang="en-US" sz="1600" b="1" dirty="0">
                <a:solidFill>
                  <a:srgbClr val="C00000"/>
                </a:solidFill>
                <a:latin typeface="微软雅黑" panose="020B0503020204020204" pitchFamily="34" charset="-122"/>
                <a:ea typeface="微软雅黑" panose="020B0503020204020204" pitchFamily="34" charset="-122"/>
              </a:rPr>
              <a:t>，一体化网络</a:t>
            </a:r>
          </a:p>
        </p:txBody>
      </p:sp>
      <p:sp>
        <p:nvSpPr>
          <p:cNvPr id="37" name="矩形 36">
            <a:extLst>
              <a:ext uri="{FF2B5EF4-FFF2-40B4-BE49-F238E27FC236}">
                <a16:creationId xmlns:a16="http://schemas.microsoft.com/office/drawing/2014/main" id="{3097E2A3-65A5-4610-A203-FA239A166FE6}"/>
              </a:ext>
            </a:extLst>
          </p:cNvPr>
          <p:cNvSpPr/>
          <p:nvPr/>
        </p:nvSpPr>
        <p:spPr>
          <a:xfrm>
            <a:off x="65451" y="5752811"/>
            <a:ext cx="12072656" cy="372270"/>
          </a:xfrm>
          <a:prstGeom prst="rect">
            <a:avLst/>
          </a:prstGeom>
          <a:noFill/>
          <a:ln w="38100">
            <a:solidFill>
              <a:srgbClr val="B348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D47B0C4-B8D7-422D-821C-A4A5A1F099FC}"/>
              </a:ext>
            </a:extLst>
          </p:cNvPr>
          <p:cNvSpPr txBox="1"/>
          <p:nvPr/>
        </p:nvSpPr>
        <p:spPr>
          <a:xfrm>
            <a:off x="1696100" y="6182462"/>
            <a:ext cx="3647152"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数据以下载为主，下行带宽要求高</a:t>
            </a:r>
          </a:p>
        </p:txBody>
      </p:sp>
      <p:sp>
        <p:nvSpPr>
          <p:cNvPr id="41" name="文本框 40">
            <a:extLst>
              <a:ext uri="{FF2B5EF4-FFF2-40B4-BE49-F238E27FC236}">
                <a16:creationId xmlns:a16="http://schemas.microsoft.com/office/drawing/2014/main" id="{1746ACCD-92B6-43A2-9E62-8040037E6AE5}"/>
              </a:ext>
            </a:extLst>
          </p:cNvPr>
          <p:cNvSpPr txBox="1"/>
          <p:nvPr/>
        </p:nvSpPr>
        <p:spPr>
          <a:xfrm>
            <a:off x="6096000" y="6210483"/>
            <a:ext cx="6186309"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直播应用用户开始产生数据，开始对上行带宽提出更高要求</a:t>
            </a:r>
          </a:p>
        </p:txBody>
      </p:sp>
      <p:sp>
        <p:nvSpPr>
          <p:cNvPr id="16" name="文本框 15">
            <a:extLst>
              <a:ext uri="{FF2B5EF4-FFF2-40B4-BE49-F238E27FC236}">
                <a16:creationId xmlns:a16="http://schemas.microsoft.com/office/drawing/2014/main" id="{AE721225-0209-0040-B10B-053E69A28717}"/>
              </a:ext>
            </a:extLst>
          </p:cNvPr>
          <p:cNvSpPr txBox="1"/>
          <p:nvPr/>
        </p:nvSpPr>
        <p:spPr>
          <a:xfrm>
            <a:off x="439946" y="1386276"/>
            <a:ext cx="11334519" cy="3495914"/>
          </a:xfrm>
          <a:prstGeom prst="rect">
            <a:avLst/>
          </a:prstGeom>
          <a:solidFill>
            <a:schemeClr val="bg1"/>
          </a:solidFill>
          <a:ln w="28575">
            <a:solidFill>
              <a:srgbClr val="7030A0"/>
            </a:solidFill>
          </a:ln>
        </p:spPr>
        <p:txBody>
          <a:bodyPr wrap="square" rtlCol="0">
            <a:noAutofit/>
          </a:bodyPr>
          <a:lstStyle/>
          <a:p>
            <a:pPr algn="ctr">
              <a:lnSpc>
                <a:spcPct val="130000"/>
              </a:lnSpc>
            </a:pPr>
            <a:r>
              <a:rPr lang="zh-CN" altLang="en-US" sz="2800" dirty="0">
                <a:solidFill>
                  <a:srgbClr val="C00000"/>
                </a:solidFill>
                <a:latin typeface="微软雅黑" panose="020B0503020204020204" pitchFamily="34" charset="-122"/>
                <a:ea typeface="微软雅黑" panose="020B0503020204020204" pitchFamily="34" charset="-122"/>
              </a:rPr>
              <a:t>商业需求是核心驱动力，技术创新提供重要基础</a:t>
            </a:r>
            <a:endParaRPr lang="en-US" altLang="zh-CN" sz="2800" dirty="0">
              <a:solidFill>
                <a:srgbClr val="C00000"/>
              </a:solidFill>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有远见的</a:t>
            </a:r>
            <a:r>
              <a:rPr lang="zh-CN" altLang="en-US" sz="2400" dirty="0">
                <a:solidFill>
                  <a:srgbClr val="C00000"/>
                </a:solidFill>
                <a:latin typeface="微软雅黑" panose="020B0503020204020204" pitchFamily="34" charset="-122"/>
                <a:ea typeface="微软雅黑" panose="020B0503020204020204" pitchFamily="34" charset="-122"/>
              </a:rPr>
              <a:t>企业</a:t>
            </a:r>
            <a:r>
              <a:rPr lang="zh-CN" altLang="en-US" sz="2400" dirty="0">
                <a:latin typeface="微软雅黑" panose="020B0503020204020204" pitchFamily="34" charset="-122"/>
                <a:ea typeface="微软雅黑" panose="020B0503020204020204" pitchFamily="34" charset="-122"/>
              </a:rPr>
              <a:t>参与并不断投入：</a:t>
            </a:r>
            <a:r>
              <a:rPr lang="en-US" altLang="zh-CN" sz="2400" dirty="0">
                <a:latin typeface="微软雅黑" panose="020B0503020204020204" pitchFamily="34" charset="-122"/>
                <a:ea typeface="微软雅黑" panose="020B0503020204020204" pitchFamily="34" charset="-122"/>
              </a:rPr>
              <a:t> MCI</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IBM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Qwest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CISCO……</a:t>
            </a: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有线</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无线</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广覆盖：便捷程度决定了用户使用方式和在线时间</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网络性能决定了应用体验，成了互联网应用发展的必要条件</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网络带宽决定了应用能传什么：</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文本</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图片（静图</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动图）</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音频</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视频（低清</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高清，短视频</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直播）</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solidFill>
                  <a:srgbClr val="C00000"/>
                </a:solidFill>
                <a:latin typeface="微软雅黑" panose="020B0503020204020204" pitchFamily="34" charset="-122"/>
                <a:ea typeface="微软雅黑" panose="020B0503020204020204" pitchFamily="34" charset="-122"/>
              </a:rPr>
              <a:t>网络性能提升、延迟降低</a:t>
            </a:r>
            <a:r>
              <a:rPr lang="zh-CN" altLang="en-US" sz="2400" dirty="0">
                <a:latin typeface="微软雅黑" panose="020B0503020204020204" pitchFamily="34" charset="-122"/>
                <a:ea typeface="微软雅黑" panose="020B0503020204020204" pitchFamily="34" charset="-122"/>
              </a:rPr>
              <a:t>：快速响应？可靠性？计算、存储、传输的互换？</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CF8BC6D9-0611-314F-9700-7A6C7948117C}"/>
              </a:ext>
            </a:extLst>
          </p:cNvPr>
          <p:cNvSpPr>
            <a:spLocks noGrp="1"/>
          </p:cNvSpPr>
          <p:nvPr>
            <p:ph type="sldNum" sz="quarter" idx="12"/>
          </p:nvPr>
        </p:nvSpPr>
        <p:spPr/>
        <p:txBody>
          <a:bodyPr/>
          <a:lstStyle/>
          <a:p>
            <a:fld id="{8D4D1E41-7A09-AB4A-A4E1-09765ADA2698}" type="slidenum">
              <a:rPr kumimoji="1" lang="zh-CN" altLang="en-US" smtClean="0"/>
              <a:t>102</a:t>
            </a:fld>
            <a:endParaRPr kumimoji="1" lang="zh-CN" altLang="en-US" dirty="0"/>
          </a:p>
        </p:txBody>
      </p:sp>
      <p:sp>
        <p:nvSpPr>
          <p:cNvPr id="13" name="文本框 12">
            <a:extLst>
              <a:ext uri="{FF2B5EF4-FFF2-40B4-BE49-F238E27FC236}">
                <a16:creationId xmlns:a16="http://schemas.microsoft.com/office/drawing/2014/main" id="{065EB93C-CE74-544B-9C09-6CF49FBCFBE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26226218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172285E-C5A0-44C2-889A-DF46D282FD4C}"/>
              </a:ext>
            </a:extLst>
          </p:cNvPr>
          <p:cNvPicPr>
            <a:picLocks noChangeAspect="1"/>
          </p:cNvPicPr>
          <p:nvPr/>
        </p:nvPicPr>
        <p:blipFill>
          <a:blip r:embed="rId3"/>
          <a:stretch>
            <a:fillRect/>
          </a:stretch>
        </p:blipFill>
        <p:spPr>
          <a:xfrm>
            <a:off x="7660025" y="1860154"/>
            <a:ext cx="3973497" cy="1601083"/>
          </a:xfrm>
          <a:prstGeom prst="rect">
            <a:avLst/>
          </a:prstGeom>
        </p:spPr>
      </p:pic>
      <p:sp>
        <p:nvSpPr>
          <p:cNvPr id="7" name="矩形: 圆角 6">
            <a:extLst>
              <a:ext uri="{FF2B5EF4-FFF2-40B4-BE49-F238E27FC236}">
                <a16:creationId xmlns:a16="http://schemas.microsoft.com/office/drawing/2014/main" id="{7C7FB453-5900-466B-98B9-67AC13AF5658}"/>
              </a:ext>
            </a:extLst>
          </p:cNvPr>
          <p:cNvSpPr/>
          <p:nvPr/>
        </p:nvSpPr>
        <p:spPr>
          <a:xfrm>
            <a:off x="7570658" y="1326368"/>
            <a:ext cx="4163514" cy="2261563"/>
          </a:xfrm>
          <a:prstGeom prst="roundRect">
            <a:avLst/>
          </a:prstGeom>
          <a:noFill/>
          <a:ln w="19050">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7AD4D82-E0D5-40A7-AC43-FCE0116F859F}"/>
              </a:ext>
            </a:extLst>
          </p:cNvPr>
          <p:cNvSpPr>
            <a:spLocks noGrp="1"/>
          </p:cNvSpPr>
          <p:nvPr>
            <p:ph type="title"/>
          </p:nvPr>
        </p:nvSpPr>
        <p:spPr/>
        <p:txBody>
          <a:bodyPr>
            <a:normAutofit/>
          </a:bodyPr>
          <a:lstStyle/>
          <a:p>
            <a:r>
              <a:rPr lang="zh-CN" altLang="en-US" dirty="0"/>
              <a:t>我国的互联网发展情况</a:t>
            </a:r>
          </a:p>
        </p:txBody>
      </p:sp>
      <p:sp>
        <p:nvSpPr>
          <p:cNvPr id="3" name="内容占位符 2">
            <a:extLst>
              <a:ext uri="{FF2B5EF4-FFF2-40B4-BE49-F238E27FC236}">
                <a16:creationId xmlns:a16="http://schemas.microsoft.com/office/drawing/2014/main" id="{B2165E99-B732-4222-A51B-E931AF8AE4A9}"/>
              </a:ext>
            </a:extLst>
          </p:cNvPr>
          <p:cNvSpPr>
            <a:spLocks noGrp="1"/>
          </p:cNvSpPr>
          <p:nvPr>
            <p:ph idx="1"/>
          </p:nvPr>
        </p:nvSpPr>
        <p:spPr>
          <a:xfrm>
            <a:off x="637917" y="1400973"/>
            <a:ext cx="7027155" cy="4955377"/>
          </a:xfrm>
        </p:spPr>
        <p:txBody>
          <a:bodyPr>
            <a:noAutofit/>
          </a:bodyPr>
          <a:lstStyle/>
          <a:p>
            <a:r>
              <a:rPr lang="zh-CN" altLang="en-US" sz="2400" i="0" dirty="0">
                <a:solidFill>
                  <a:srgbClr val="121212"/>
                </a:solidFill>
                <a:effectLst/>
                <a:latin typeface="微软雅黑" panose="020B0503020204020204" pitchFamily="34" charset="-122"/>
                <a:ea typeface="微软雅黑" panose="020B0503020204020204" pitchFamily="34" charset="-122"/>
              </a:rPr>
              <a:t>起步阶段</a:t>
            </a:r>
            <a:endParaRPr lang="en-US" altLang="zh-CN" sz="2400" i="0" dirty="0">
              <a:solidFill>
                <a:srgbClr val="121212"/>
              </a:solidFill>
              <a:effectLst/>
              <a:latin typeface="微软雅黑" panose="020B0503020204020204" pitchFamily="34" charset="-122"/>
              <a:ea typeface="微软雅黑" panose="020B0503020204020204" pitchFamily="34" charset="-122"/>
            </a:endParaRPr>
          </a:p>
          <a:p>
            <a:pPr lvl="1"/>
            <a:r>
              <a:rPr lang="en-US" altLang="zh-CN" sz="2000" b="0" i="0" dirty="0">
                <a:solidFill>
                  <a:srgbClr val="121212"/>
                </a:solidFill>
                <a:effectLst/>
                <a:latin typeface="微软雅黑" panose="020B0503020204020204" pitchFamily="34" charset="-122"/>
                <a:ea typeface="微软雅黑" panose="020B0503020204020204" pitchFamily="34" charset="-122"/>
              </a:rPr>
              <a:t>1987</a:t>
            </a:r>
            <a:r>
              <a:rPr lang="zh-CN" altLang="en-US" sz="2000" b="0" i="0" dirty="0">
                <a:solidFill>
                  <a:srgbClr val="121212"/>
                </a:solidFill>
                <a:effectLst/>
                <a:latin typeface="微软雅黑" panose="020B0503020204020204" pitchFamily="34" charset="-122"/>
                <a:ea typeface="微软雅黑" panose="020B0503020204020204" pitchFamily="34" charset="-122"/>
              </a:rPr>
              <a:t>年，建成第一个电子邮件节点，从北京向德国发送第一封邮件</a:t>
            </a:r>
            <a:r>
              <a:rPr lang="zh-CN" altLang="en-US" sz="2000" dirty="0">
                <a:solidFill>
                  <a:srgbClr val="121212"/>
                </a:solidFill>
                <a:latin typeface="微软雅黑" panose="020B0503020204020204" pitchFamily="34" charset="-122"/>
                <a:ea typeface="微软雅黑" panose="020B0503020204020204" pitchFamily="34" charset="-122"/>
              </a:rPr>
              <a:t>成功（越过长城，走向世界）</a:t>
            </a:r>
            <a:endParaRPr lang="en-US" altLang="zh-CN" sz="2000" b="0" i="0" dirty="0">
              <a:solidFill>
                <a:srgbClr val="121212"/>
              </a:solidFill>
              <a:effectLst/>
              <a:latin typeface="微软雅黑" panose="020B0503020204020204" pitchFamily="34" charset="-122"/>
              <a:ea typeface="微软雅黑" panose="020B0503020204020204" pitchFamily="34" charset="-122"/>
            </a:endParaRPr>
          </a:p>
          <a:p>
            <a:pPr lvl="1"/>
            <a:r>
              <a:rPr lang="en-US" altLang="zh-CN" sz="2000" dirty="0">
                <a:solidFill>
                  <a:srgbClr val="121212"/>
                </a:solidFill>
                <a:latin typeface="微软雅黑" panose="020B0503020204020204" pitchFamily="34" charset="-122"/>
                <a:ea typeface="微软雅黑" panose="020B0503020204020204" pitchFamily="34" charset="-122"/>
              </a:rPr>
              <a:t>1994</a:t>
            </a:r>
            <a:r>
              <a:rPr lang="zh-CN" altLang="en-US" sz="2000" dirty="0">
                <a:solidFill>
                  <a:srgbClr val="121212"/>
                </a:solidFill>
                <a:latin typeface="微软雅黑" panose="020B0503020204020204" pitchFamily="34" charset="-122"/>
                <a:ea typeface="微软雅黑" panose="020B0503020204020204" pitchFamily="34" charset="-122"/>
              </a:rPr>
              <a:t>年，我国通过</a:t>
            </a:r>
            <a:r>
              <a:rPr lang="en-US" altLang="zh-CN" sz="2000" dirty="0">
                <a:solidFill>
                  <a:srgbClr val="C00000"/>
                </a:solidFill>
                <a:latin typeface="微软雅黑" panose="020B0503020204020204" pitchFamily="34" charset="-122"/>
                <a:ea typeface="微软雅黑" panose="020B0503020204020204" pitchFamily="34" charset="-122"/>
              </a:rPr>
              <a:t>64K</a:t>
            </a:r>
            <a:r>
              <a:rPr lang="zh-CN" altLang="en-US" sz="2000" dirty="0">
                <a:solidFill>
                  <a:srgbClr val="121212"/>
                </a:solidFill>
                <a:latin typeface="微软雅黑" panose="020B0503020204020204" pitchFamily="34" charset="-122"/>
                <a:ea typeface="微软雅黑" panose="020B0503020204020204" pitchFamily="34" charset="-122"/>
              </a:rPr>
              <a:t>专线接入互联网，全功能连接</a:t>
            </a:r>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我国网络发展规模</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五大网络：</a:t>
            </a:r>
            <a:r>
              <a:rPr lang="en-US" altLang="zh-CN" sz="2000" dirty="0">
                <a:latin typeface="微软雅黑" panose="020B0503020204020204" pitchFamily="34" charset="-122"/>
                <a:ea typeface="微软雅黑" panose="020B0503020204020204" pitchFamily="34" charset="-122"/>
              </a:rPr>
              <a:t>CHINANET</a:t>
            </a:r>
            <a:r>
              <a:rPr lang="zh-CN" altLang="en-US" sz="2000" dirty="0">
                <a:latin typeface="微软雅黑" panose="020B0503020204020204" pitchFamily="34" charset="-122"/>
                <a:ea typeface="微软雅黑" panose="020B0503020204020204" pitchFamily="34" charset="-122"/>
              </a:rPr>
              <a:t>电信，</a:t>
            </a:r>
            <a:r>
              <a:rPr lang="en-US" altLang="zh-CN" sz="2000" dirty="0">
                <a:latin typeface="微软雅黑" panose="020B0503020204020204" pitchFamily="34" charset="-122"/>
                <a:ea typeface="微软雅黑" panose="020B0503020204020204" pitchFamily="34" charset="-122"/>
              </a:rPr>
              <a:t>UNINET</a:t>
            </a:r>
            <a:r>
              <a:rPr lang="zh-CN" altLang="en-US" sz="2000" dirty="0">
                <a:latin typeface="微软雅黑" panose="020B0503020204020204" pitchFamily="34" charset="-122"/>
                <a:ea typeface="微软雅黑" panose="020B0503020204020204" pitchFamily="34" charset="-122"/>
              </a:rPr>
              <a:t>联通，</a:t>
            </a:r>
            <a:r>
              <a:rPr lang="en-US" altLang="zh-CN" sz="2000" dirty="0">
                <a:latin typeface="微软雅黑" panose="020B0503020204020204" pitchFamily="34" charset="-122"/>
                <a:ea typeface="微软雅黑" panose="020B0503020204020204" pitchFamily="34" charset="-122"/>
              </a:rPr>
              <a:t>CMNET</a:t>
            </a:r>
            <a:r>
              <a:rPr lang="zh-CN" altLang="en-US" sz="2000" dirty="0">
                <a:latin typeface="微软雅黑" panose="020B0503020204020204" pitchFamily="34" charset="-122"/>
                <a:ea typeface="微软雅黑" panose="020B0503020204020204" pitchFamily="34" charset="-122"/>
              </a:rPr>
              <a:t>移动，</a:t>
            </a:r>
            <a:r>
              <a:rPr lang="en-US" altLang="zh-CN" sz="2000" dirty="0">
                <a:latin typeface="微软雅黑" panose="020B0503020204020204" pitchFamily="34" charset="-122"/>
                <a:ea typeface="微软雅黑" panose="020B0503020204020204" pitchFamily="34" charset="-122"/>
              </a:rPr>
              <a:t>CERNET</a:t>
            </a:r>
            <a:r>
              <a:rPr lang="zh-CN" altLang="en-US" sz="2000" dirty="0">
                <a:latin typeface="微软雅黑" panose="020B0503020204020204" pitchFamily="34" charset="-122"/>
                <a:ea typeface="微软雅黑" panose="020B0503020204020204" pitchFamily="34" charset="-122"/>
              </a:rPr>
              <a:t>教育网，</a:t>
            </a:r>
            <a:r>
              <a:rPr lang="en-US" altLang="zh-CN" sz="2000" dirty="0">
                <a:latin typeface="微软雅黑" panose="020B0503020204020204" pitchFamily="34" charset="-122"/>
                <a:ea typeface="微软雅黑" panose="020B0503020204020204" pitchFamily="34" charset="-122"/>
              </a:rPr>
              <a:t>CSTNET</a:t>
            </a:r>
            <a:r>
              <a:rPr lang="zh-CN" altLang="en-US" sz="2000" dirty="0">
                <a:latin typeface="微软雅黑" panose="020B0503020204020204" pitchFamily="34" charset="-122"/>
                <a:ea typeface="微软雅黑" panose="020B0503020204020204" pitchFamily="34" charset="-122"/>
              </a:rPr>
              <a:t>科技网</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年底，我国国际出口带宽超过</a:t>
            </a:r>
            <a:r>
              <a:rPr lang="en-US" altLang="zh-CN" sz="2000" dirty="0">
                <a:latin typeface="微软雅黑" panose="020B0503020204020204" pitchFamily="34" charset="-122"/>
                <a:ea typeface="微软雅黑" panose="020B0503020204020204" pitchFamily="34" charset="-122"/>
              </a:rPr>
              <a:t>8.8T</a:t>
            </a:r>
          </a:p>
          <a:p>
            <a:pPr lvl="1"/>
            <a:r>
              <a:rPr lang="en-US" altLang="zh-CN" sz="2000" dirty="0">
                <a:latin typeface="微软雅黑" panose="020B0503020204020204" pitchFamily="34" charset="-122"/>
                <a:ea typeface="微软雅黑" panose="020B0503020204020204" pitchFamily="34" charset="-122"/>
              </a:rPr>
              <a:t>4G</a:t>
            </a:r>
            <a:r>
              <a:rPr lang="zh-CN" altLang="en-US" sz="2000" dirty="0">
                <a:latin typeface="微软雅黑" panose="020B0503020204020204" pitchFamily="34" charset="-122"/>
                <a:ea typeface="微软雅黑" panose="020B0503020204020204" pitchFamily="34" charset="-122"/>
              </a:rPr>
              <a:t>基站</a:t>
            </a:r>
            <a:r>
              <a:rPr lang="en-US" altLang="zh-CN" sz="2000" dirty="0">
                <a:latin typeface="微软雅黑" panose="020B0503020204020204" pitchFamily="34" charset="-122"/>
                <a:ea typeface="微软雅黑" panose="020B0503020204020204" pitchFamily="34" charset="-122"/>
              </a:rPr>
              <a:t>551</a:t>
            </a:r>
            <a:r>
              <a:rPr lang="zh-CN" altLang="en-US" sz="2000" dirty="0">
                <a:latin typeface="微软雅黑" panose="020B0503020204020204" pitchFamily="34" charset="-122"/>
                <a:ea typeface="微软雅黑" panose="020B0503020204020204" pitchFamily="34" charset="-122"/>
              </a:rPr>
              <a:t>万个（</a:t>
            </a:r>
            <a:r>
              <a:rPr lang="zh-CN" altLang="en-US" sz="2000" b="0" i="0" dirty="0">
                <a:solidFill>
                  <a:srgbClr val="333333"/>
                </a:solidFill>
                <a:effectLst/>
                <a:latin typeface="微软雅黑" panose="020B0503020204020204" pitchFamily="34" charset="-122"/>
                <a:ea typeface="微软雅黑" panose="020B0503020204020204" pitchFamily="34" charset="-122"/>
              </a:rPr>
              <a:t>全球</a:t>
            </a:r>
            <a:r>
              <a:rPr lang="en-US" altLang="zh-CN" sz="2000" b="0" i="0" dirty="0">
                <a:solidFill>
                  <a:srgbClr val="333333"/>
                </a:solidFill>
                <a:effectLst/>
                <a:latin typeface="微软雅黑" panose="020B0503020204020204" pitchFamily="34" charset="-122"/>
                <a:ea typeface="微软雅黑" panose="020B0503020204020204" pitchFamily="34" charset="-122"/>
              </a:rPr>
              <a:t>4G</a:t>
            </a:r>
            <a:r>
              <a:rPr lang="zh-CN" altLang="en-US" sz="2000" b="0" i="0" dirty="0">
                <a:solidFill>
                  <a:srgbClr val="333333"/>
                </a:solidFill>
                <a:effectLst/>
                <a:latin typeface="微软雅黑" panose="020B0503020204020204" pitchFamily="34" charset="-122"/>
                <a:ea typeface="微软雅黑" panose="020B0503020204020204" pitchFamily="34" charset="-122"/>
              </a:rPr>
              <a:t>基站总数不超过</a:t>
            </a:r>
            <a:r>
              <a:rPr lang="en-US" altLang="zh-CN" sz="2000" b="0" i="0" dirty="0">
                <a:solidFill>
                  <a:srgbClr val="333333"/>
                </a:solidFill>
                <a:effectLst/>
                <a:latin typeface="微软雅黑" panose="020B0503020204020204" pitchFamily="34" charset="-122"/>
                <a:ea typeface="微软雅黑" panose="020B0503020204020204" pitchFamily="34" charset="-122"/>
              </a:rPr>
              <a:t>900</a:t>
            </a:r>
            <a:r>
              <a:rPr lang="zh-CN" altLang="en-US" sz="2000" b="0" i="0" dirty="0">
                <a:solidFill>
                  <a:srgbClr val="333333"/>
                </a:solidFill>
                <a:effectLst/>
                <a:latin typeface="微软雅黑" panose="020B0503020204020204" pitchFamily="34" charset="-122"/>
                <a:ea typeface="微软雅黑" panose="020B0503020204020204" pitchFamily="34" charset="-122"/>
              </a:rPr>
              <a:t>万）</a:t>
            </a:r>
            <a:endParaRPr lang="en-US" altLang="zh-CN" sz="2000" b="0" i="0" dirty="0">
              <a:solidFill>
                <a:srgbClr val="333333"/>
              </a:solidFill>
              <a:effectLst/>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年底，</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基站达</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万个，占全球比重近</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成</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IPv4</a:t>
            </a:r>
            <a:r>
              <a:rPr lang="zh-CN" altLang="en-US" sz="2000" dirty="0">
                <a:latin typeface="微软雅黑" panose="020B0503020204020204" pitchFamily="34" charset="-122"/>
                <a:ea typeface="微软雅黑" panose="020B0503020204020204" pitchFamily="34" charset="-122"/>
              </a:rPr>
              <a:t>地址</a:t>
            </a:r>
            <a:r>
              <a:rPr lang="en-US" altLang="zh-CN" sz="2000" dirty="0">
                <a:latin typeface="微软雅黑" panose="020B0503020204020204" pitchFamily="34" charset="-122"/>
                <a:ea typeface="微软雅黑" panose="020B0503020204020204" pitchFamily="34" charset="-122"/>
              </a:rPr>
              <a:t>3.8</a:t>
            </a:r>
            <a:r>
              <a:rPr lang="zh-CN" altLang="en-US" sz="2000" dirty="0">
                <a:latin typeface="微软雅黑" panose="020B0503020204020204" pitchFamily="34" charset="-122"/>
                <a:ea typeface="微软雅黑" panose="020B0503020204020204" pitchFamily="34" charset="-122"/>
              </a:rPr>
              <a:t>亿个；</a:t>
            </a:r>
            <a:r>
              <a:rPr lang="en-US" altLang="zh-CN" sz="2000" dirty="0">
                <a:latin typeface="微软雅黑" panose="020B0503020204020204" pitchFamily="34" charset="-122"/>
                <a:ea typeface="微软雅黑" panose="020B0503020204020204" pitchFamily="34" charset="-122"/>
              </a:rPr>
              <a:t>IPv6</a:t>
            </a:r>
            <a:r>
              <a:rPr lang="zh-CN" altLang="en-US" sz="2000" dirty="0">
                <a:latin typeface="微软雅黑" panose="020B0503020204020204" pitchFamily="34" charset="-122"/>
                <a:ea typeface="微软雅黑" panose="020B0503020204020204" pitchFamily="34" charset="-122"/>
              </a:rPr>
              <a:t>地址</a:t>
            </a:r>
            <a:r>
              <a:rPr lang="en-US" altLang="zh-CN" sz="2000" dirty="0">
                <a:latin typeface="微软雅黑" panose="020B0503020204020204" pitchFamily="34" charset="-122"/>
                <a:ea typeface="微软雅黑" panose="020B0503020204020204" pitchFamily="34" charset="-122"/>
              </a:rPr>
              <a:t>50903</a:t>
            </a:r>
            <a:r>
              <a:rPr lang="zh-CN" altLang="en-US" sz="2000" dirty="0">
                <a:latin typeface="微软雅黑" panose="020B0503020204020204" pitchFamily="34" charset="-122"/>
                <a:ea typeface="微软雅黑" panose="020B0503020204020204" pitchFamily="34" charset="-122"/>
              </a:rPr>
              <a:t>块</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，居世界第二</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.CN</a:t>
            </a:r>
            <a:r>
              <a:rPr lang="zh-CN" altLang="en-US" sz="2000" dirty="0">
                <a:latin typeface="微软雅黑" panose="020B0503020204020204" pitchFamily="34" charset="-122"/>
                <a:ea typeface="微软雅黑" panose="020B0503020204020204" pitchFamily="34" charset="-122"/>
              </a:rPr>
              <a:t>域名数</a:t>
            </a:r>
            <a:r>
              <a:rPr lang="en-US" altLang="zh-CN" sz="2000" dirty="0">
                <a:latin typeface="微软雅黑" panose="020B0503020204020204" pitchFamily="34" charset="-122"/>
                <a:ea typeface="微软雅黑" panose="020B0503020204020204" pitchFamily="34" charset="-122"/>
              </a:rPr>
              <a:t>2304</a:t>
            </a:r>
            <a:r>
              <a:rPr lang="zh-CN" altLang="en-US" sz="2000" dirty="0">
                <a:latin typeface="微软雅黑" panose="020B0503020204020204" pitchFamily="34" charset="-122"/>
                <a:ea typeface="微软雅黑" panose="020B0503020204020204" pitchFamily="34" charset="-122"/>
              </a:rPr>
              <a:t>万个，全球第一</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应用</a:t>
            </a:r>
            <a:r>
              <a:rPr lang="en-US" altLang="zh-CN" sz="2000" dirty="0">
                <a:latin typeface="微软雅黑" panose="020B0503020204020204" pitchFamily="34" charset="-122"/>
                <a:ea typeface="微软雅黑" panose="020B0503020204020204" pitchFamily="34" charset="-122"/>
              </a:rPr>
              <a:t>APP</a:t>
            </a:r>
            <a:r>
              <a:rPr lang="zh-CN" altLang="en-US" sz="2000" dirty="0">
                <a:latin typeface="微软雅黑" panose="020B0503020204020204" pitchFamily="34" charset="-122"/>
                <a:ea typeface="微软雅黑" panose="020B0503020204020204" pitchFamily="34" charset="-122"/>
              </a:rPr>
              <a:t>在架数量达到</a:t>
            </a:r>
            <a:r>
              <a:rPr lang="en-US" altLang="zh-CN" sz="2000" dirty="0">
                <a:latin typeface="微软雅黑" panose="020B0503020204020204" pitchFamily="34" charset="-122"/>
                <a:ea typeface="微软雅黑" panose="020B0503020204020204" pitchFamily="34" charset="-122"/>
              </a:rPr>
              <a:t>359</a:t>
            </a:r>
            <a:r>
              <a:rPr lang="zh-CN" altLang="en-US" sz="2000" dirty="0">
                <a:latin typeface="微软雅黑" panose="020B0503020204020204" pitchFamily="34" charset="-122"/>
                <a:ea typeface="微软雅黑" panose="020B0503020204020204" pitchFamily="34" charset="-122"/>
              </a:rPr>
              <a:t>万款</a:t>
            </a:r>
            <a:endParaRPr lang="en-US" altLang="zh-CN" sz="20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5BE2BB03-2DF0-42C2-A527-8C790DB3E2B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82327" y="4212702"/>
            <a:ext cx="3973497" cy="2169429"/>
          </a:xfrm>
          <a:prstGeom prst="rect">
            <a:avLst/>
          </a:prstGeom>
        </p:spPr>
      </p:pic>
      <p:sp>
        <p:nvSpPr>
          <p:cNvPr id="9" name="文本框 8">
            <a:extLst>
              <a:ext uri="{FF2B5EF4-FFF2-40B4-BE49-F238E27FC236}">
                <a16:creationId xmlns:a16="http://schemas.microsoft.com/office/drawing/2014/main" id="{196F7CE0-EE11-492A-A202-287BF8FB3856}"/>
              </a:ext>
            </a:extLst>
          </p:cNvPr>
          <p:cNvSpPr txBox="1"/>
          <p:nvPr/>
        </p:nvSpPr>
        <p:spPr>
          <a:xfrm>
            <a:off x="8007402" y="1418966"/>
            <a:ext cx="3323346" cy="400110"/>
          </a:xfrm>
          <a:prstGeom prst="rect">
            <a:avLst/>
          </a:prstGeom>
          <a:noFill/>
          <a:ln>
            <a:noFill/>
          </a:ln>
        </p:spPr>
        <p:txBody>
          <a:bodyPr wrap="non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网民约</a:t>
            </a:r>
            <a:r>
              <a:rPr lang="en-US" altLang="zh-CN" sz="2000" dirty="0">
                <a:solidFill>
                  <a:srgbClr val="C00000"/>
                </a:solidFill>
                <a:latin typeface="微软雅黑" panose="020B0503020204020204" pitchFamily="34" charset="-122"/>
                <a:ea typeface="微软雅黑" panose="020B0503020204020204" pitchFamily="34" charset="-122"/>
              </a:rPr>
              <a:t>10</a:t>
            </a:r>
            <a:r>
              <a:rPr lang="zh-CN" altLang="en-US" sz="2000" dirty="0">
                <a:solidFill>
                  <a:srgbClr val="C00000"/>
                </a:solidFill>
                <a:latin typeface="微软雅黑" panose="020B0503020204020204" pitchFamily="34" charset="-122"/>
                <a:ea typeface="微软雅黑" panose="020B0503020204020204" pitchFamily="34" charset="-122"/>
              </a:rPr>
              <a:t>亿人，普及率</a:t>
            </a:r>
            <a:r>
              <a:rPr lang="en-US" altLang="zh-CN" sz="2000" dirty="0">
                <a:solidFill>
                  <a:srgbClr val="C00000"/>
                </a:solidFill>
                <a:latin typeface="微软雅黑" panose="020B0503020204020204" pitchFamily="34" charset="-122"/>
                <a:ea typeface="微软雅黑" panose="020B0503020204020204" pitchFamily="34" charset="-122"/>
              </a:rPr>
              <a:t>70%</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E365171-045B-4A15-944C-83816B3DAFE4}"/>
              </a:ext>
            </a:extLst>
          </p:cNvPr>
          <p:cNvSpPr txBox="1"/>
          <p:nvPr/>
        </p:nvSpPr>
        <p:spPr>
          <a:xfrm>
            <a:off x="8331499" y="3819224"/>
            <a:ext cx="2900153" cy="400110"/>
          </a:xfrm>
          <a:prstGeom prst="rect">
            <a:avLst/>
          </a:prstGeom>
          <a:noFill/>
          <a:ln>
            <a:noFill/>
          </a:ln>
        </p:spPr>
        <p:txBody>
          <a:bodyPr wrap="non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“健康码”助</a:t>
            </a:r>
            <a:r>
              <a:rPr lang="en-US" altLang="zh-CN" sz="2000" dirty="0">
                <a:solidFill>
                  <a:srgbClr val="C00000"/>
                </a:solidFill>
                <a:latin typeface="微软雅黑" panose="020B0503020204020204" pitchFamily="34" charset="-122"/>
                <a:ea typeface="微软雅黑" panose="020B0503020204020204" pitchFamily="34" charset="-122"/>
              </a:rPr>
              <a:t>9</a:t>
            </a:r>
            <a:r>
              <a:rPr lang="zh-CN" altLang="en-US" sz="2000" dirty="0">
                <a:solidFill>
                  <a:srgbClr val="C00000"/>
                </a:solidFill>
                <a:latin typeface="微软雅黑" panose="020B0503020204020204" pitchFamily="34" charset="-122"/>
                <a:ea typeface="微软雅黑" panose="020B0503020204020204" pitchFamily="34" charset="-122"/>
              </a:rPr>
              <a:t>亿人出行</a:t>
            </a:r>
          </a:p>
        </p:txBody>
      </p:sp>
      <p:sp>
        <p:nvSpPr>
          <p:cNvPr id="11" name="矩形: 圆角 10">
            <a:extLst>
              <a:ext uri="{FF2B5EF4-FFF2-40B4-BE49-F238E27FC236}">
                <a16:creationId xmlns:a16="http://schemas.microsoft.com/office/drawing/2014/main" id="{CBA0B79D-A29C-4EF5-B543-65ACA7C48FA6}"/>
              </a:ext>
            </a:extLst>
          </p:cNvPr>
          <p:cNvSpPr/>
          <p:nvPr/>
        </p:nvSpPr>
        <p:spPr>
          <a:xfrm>
            <a:off x="7587318" y="3771664"/>
            <a:ext cx="4163514" cy="2687757"/>
          </a:xfrm>
          <a:prstGeom prst="roundRect">
            <a:avLst/>
          </a:prstGeom>
          <a:noFill/>
          <a:ln w="19050">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BF8068B-E712-E84C-B09F-771D434EC915}"/>
              </a:ext>
            </a:extLst>
          </p:cNvPr>
          <p:cNvSpPr/>
          <p:nvPr/>
        </p:nvSpPr>
        <p:spPr>
          <a:xfrm>
            <a:off x="5297823" y="5695369"/>
            <a:ext cx="2049859" cy="830997"/>
          </a:xfrm>
          <a:prstGeom prst="rect">
            <a:avLst/>
          </a:prstGeom>
          <a:ln>
            <a:solidFill>
              <a:srgbClr val="C00000"/>
            </a:solidFill>
          </a:ln>
        </p:spPr>
        <p:txBody>
          <a:bodyPr wrap="square">
            <a:spAutoFit/>
          </a:bodyPr>
          <a:lstStyle/>
          <a:p>
            <a:pPr algn="ctr"/>
            <a:r>
              <a:rPr lang="en-US" altLang="zh-CN" sz="2400" dirty="0">
                <a:solidFill>
                  <a:srgbClr val="C00000"/>
                </a:solidFill>
                <a:latin typeface="微软雅黑" panose="020B0503020204020204" pitchFamily="34" charset="-122"/>
                <a:ea typeface="微软雅黑" panose="020B0503020204020204" pitchFamily="34" charset="-122"/>
                <a:sym typeface="Wingdings" pitchFamily="2" charset="2"/>
              </a:rPr>
              <a:t></a:t>
            </a:r>
            <a:r>
              <a:rPr lang="zh-CN" altLang="en-US" sz="2400" dirty="0">
                <a:solidFill>
                  <a:srgbClr val="C00000"/>
                </a:solidFill>
                <a:latin typeface="微软雅黑" panose="020B0503020204020204" pitchFamily="34" charset="-122"/>
                <a:ea typeface="微软雅黑" panose="020B0503020204020204" pitchFamily="34" charset="-122"/>
              </a:rPr>
              <a:t>很幸运</a:t>
            </a:r>
            <a:r>
              <a:rPr lang="en-US" altLang="zh-CN" sz="2400" dirty="0">
                <a:solidFill>
                  <a:srgbClr val="C00000"/>
                </a:solidFill>
                <a:latin typeface="微软雅黑" panose="020B0503020204020204" pitchFamily="34" charset="-122"/>
                <a:ea typeface="微软雅黑" panose="020B0503020204020204" pitchFamily="34" charset="-122"/>
                <a:sym typeface="Wingdings" pitchFamily="2" charset="2"/>
              </a:rPr>
              <a:t></a:t>
            </a:r>
            <a:endParaRPr lang="en-US" altLang="zh-CN" sz="2400" dirty="0">
              <a:solidFill>
                <a:srgbClr val="C00000"/>
              </a:solidFill>
              <a:latin typeface="微软雅黑" panose="020B0503020204020204" pitchFamily="34" charset="-122"/>
              <a:ea typeface="微软雅黑" panose="020B0503020204020204" pitchFamily="34" charset="-122"/>
            </a:endParaRPr>
          </a:p>
          <a:p>
            <a:pPr algn="ctr"/>
            <a:r>
              <a:rPr lang="zh-CN" altLang="en-US" sz="2400" dirty="0">
                <a:solidFill>
                  <a:srgbClr val="C00000"/>
                </a:solidFill>
                <a:latin typeface="微软雅黑" panose="020B0503020204020204" pitchFamily="34" charset="-122"/>
                <a:ea typeface="微软雅黑" panose="020B0503020204020204" pitchFamily="34" charset="-122"/>
              </a:rPr>
              <a:t>能看懂中文</a:t>
            </a:r>
            <a:endParaRPr lang="zh-CN" altLang="en-US" sz="2400" dirty="0">
              <a:solidFill>
                <a:srgbClr val="C00000"/>
              </a:solidFill>
            </a:endParaRPr>
          </a:p>
        </p:txBody>
      </p:sp>
      <p:sp>
        <p:nvSpPr>
          <p:cNvPr id="13" name="灯片编号占位符 12">
            <a:extLst>
              <a:ext uri="{FF2B5EF4-FFF2-40B4-BE49-F238E27FC236}">
                <a16:creationId xmlns:a16="http://schemas.microsoft.com/office/drawing/2014/main" id="{99C2A135-3EC8-394F-8CD9-F0E5FE936240}"/>
              </a:ext>
            </a:extLst>
          </p:cNvPr>
          <p:cNvSpPr>
            <a:spLocks noGrp="1"/>
          </p:cNvSpPr>
          <p:nvPr>
            <p:ph type="sldNum" sz="quarter" idx="12"/>
          </p:nvPr>
        </p:nvSpPr>
        <p:spPr/>
        <p:txBody>
          <a:bodyPr/>
          <a:lstStyle/>
          <a:p>
            <a:fld id="{8D4D1E41-7A09-AB4A-A4E1-09765ADA2698}" type="slidenum">
              <a:rPr kumimoji="1" lang="zh-CN" altLang="en-US" smtClean="0"/>
              <a:t>103</a:t>
            </a:fld>
            <a:endParaRPr kumimoji="1" lang="zh-CN" altLang="en-US" dirty="0"/>
          </a:p>
        </p:txBody>
      </p:sp>
      <p:sp>
        <p:nvSpPr>
          <p:cNvPr id="14" name="文本框 13">
            <a:extLst>
              <a:ext uri="{FF2B5EF4-FFF2-40B4-BE49-F238E27FC236}">
                <a16:creationId xmlns:a16="http://schemas.microsoft.com/office/drawing/2014/main" id="{A13E7D86-D587-3044-8713-9CD1E10962C8}"/>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2217586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6EBB8-AEC5-4ABC-95E3-90D4BD9FEF42}"/>
              </a:ext>
            </a:extLst>
          </p:cNvPr>
          <p:cNvSpPr>
            <a:spLocks noGrp="1"/>
          </p:cNvSpPr>
          <p:nvPr>
            <p:ph type="title"/>
          </p:nvPr>
        </p:nvSpPr>
        <p:spPr/>
        <p:txBody>
          <a:bodyPr>
            <a:normAutofit/>
          </a:bodyPr>
          <a:lstStyle/>
          <a:p>
            <a:r>
              <a:rPr lang="zh-CN" altLang="en-US" dirty="0"/>
              <a:t>我国的互联网发展情况</a:t>
            </a:r>
          </a:p>
        </p:txBody>
      </p:sp>
      <p:sp>
        <p:nvSpPr>
          <p:cNvPr id="3" name="内容占位符 2">
            <a:extLst>
              <a:ext uri="{FF2B5EF4-FFF2-40B4-BE49-F238E27FC236}">
                <a16:creationId xmlns:a16="http://schemas.microsoft.com/office/drawing/2014/main" id="{37EFC95C-8CFB-4781-BEA5-F57A940BC093}"/>
              </a:ext>
            </a:extLst>
          </p:cNvPr>
          <p:cNvSpPr>
            <a:spLocks noGrp="1"/>
          </p:cNvSpPr>
          <p:nvPr>
            <p:ph idx="1"/>
          </p:nvPr>
        </p:nvSpPr>
        <p:spPr>
          <a:xfrm>
            <a:off x="704251" y="1371659"/>
            <a:ext cx="6443681" cy="5208217"/>
          </a:xfrm>
        </p:spPr>
        <p:txBody>
          <a:bodyPr>
            <a:normAutofit/>
          </a:bodyPr>
          <a:lstStyle/>
          <a:p>
            <a:r>
              <a:rPr lang="zh-CN" altLang="en-US" sz="2400" dirty="0">
                <a:solidFill>
                  <a:srgbClr val="000000"/>
                </a:solidFill>
                <a:latin typeface="微软雅黑" panose="020B0503020204020204" pitchFamily="34" charset="-122"/>
                <a:ea typeface="微软雅黑" panose="020B0503020204020204" pitchFamily="34" charset="-122"/>
              </a:rPr>
              <a:t>中国下一代互联网示范工程</a:t>
            </a:r>
            <a:r>
              <a:rPr lang="en-US" altLang="zh-CN" sz="2400" dirty="0">
                <a:solidFill>
                  <a:srgbClr val="000000"/>
                </a:solidFill>
                <a:latin typeface="微软雅黑" panose="020B0503020204020204" pitchFamily="34" charset="-122"/>
                <a:ea typeface="微软雅黑" panose="020B0503020204020204" pitchFamily="34" charset="-122"/>
              </a:rPr>
              <a:t>CNGI</a:t>
            </a:r>
          </a:p>
          <a:p>
            <a:pPr lvl="1"/>
            <a:r>
              <a:rPr lang="en-US" altLang="zh-CN" sz="2000" dirty="0">
                <a:solidFill>
                  <a:srgbClr val="000000"/>
                </a:solidFill>
                <a:latin typeface="微软雅黑" panose="020B0503020204020204" pitchFamily="34" charset="-122"/>
                <a:ea typeface="微软雅黑" panose="020B0503020204020204" pitchFamily="34" charset="-122"/>
              </a:rPr>
              <a:t>CNGI: China's Next Generation Internet</a:t>
            </a:r>
          </a:p>
          <a:p>
            <a:pPr lvl="1"/>
            <a:r>
              <a:rPr lang="zh-CN" altLang="en-US" sz="2000" dirty="0">
                <a:solidFill>
                  <a:srgbClr val="000000"/>
                </a:solidFill>
                <a:latin typeface="微软雅黑" panose="020B0503020204020204" pitchFamily="34" charset="-122"/>
                <a:ea typeface="微软雅黑" panose="020B0503020204020204" pitchFamily="34" charset="-122"/>
              </a:rPr>
              <a:t>在国际上首次提出并研制成功大型纯</a:t>
            </a:r>
            <a:r>
              <a:rPr lang="en-US" altLang="zh-CN" sz="2000" dirty="0">
                <a:solidFill>
                  <a:srgbClr val="C00000"/>
                </a:solidFill>
                <a:latin typeface="微软雅黑" panose="020B0503020204020204" pitchFamily="34" charset="-122"/>
                <a:ea typeface="微软雅黑" panose="020B0503020204020204" pitchFamily="34" charset="-122"/>
              </a:rPr>
              <a:t>IPv6</a:t>
            </a:r>
            <a:r>
              <a:rPr lang="zh-CN" altLang="en-US" sz="2000" dirty="0">
                <a:solidFill>
                  <a:srgbClr val="000000"/>
                </a:solidFill>
                <a:latin typeface="微软雅黑" panose="020B0503020204020204" pitchFamily="34" charset="-122"/>
                <a:ea typeface="微软雅黑" panose="020B0503020204020204" pitchFamily="34" charset="-122"/>
              </a:rPr>
              <a:t>互联网主干网</a:t>
            </a:r>
            <a:r>
              <a:rPr lang="en-US" altLang="zh-CN" sz="2000" dirty="0">
                <a:solidFill>
                  <a:srgbClr val="000000"/>
                </a:solidFill>
                <a:latin typeface="微软雅黑" panose="020B0503020204020204" pitchFamily="34" charset="-122"/>
                <a:ea typeface="微软雅黑" panose="020B0503020204020204" pitchFamily="34" charset="-122"/>
              </a:rPr>
              <a:t>CNGI-CERNET2</a:t>
            </a:r>
            <a:endParaRPr lang="zh-CN" altLang="en-US" sz="20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“宽带中国”的国家战略</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三个阶段：全面提速（</a:t>
            </a:r>
            <a:r>
              <a:rPr lang="en-US" altLang="zh-CN" sz="2000" dirty="0">
                <a:latin typeface="微软雅黑" panose="020B0503020204020204" pitchFamily="34" charset="-122"/>
                <a:ea typeface="微软雅黑" panose="020B0503020204020204" pitchFamily="34" charset="-122"/>
              </a:rPr>
              <a:t>2013</a:t>
            </a:r>
            <a:r>
              <a:rPr lang="zh-CN" altLang="en-US" sz="2000" dirty="0">
                <a:latin typeface="微软雅黑" panose="020B0503020204020204" pitchFamily="34" charset="-122"/>
                <a:ea typeface="微软雅黑" panose="020B0503020204020204" pitchFamily="34" charset="-122"/>
              </a:rPr>
              <a:t>年）、推广普及（</a:t>
            </a:r>
            <a:r>
              <a:rPr lang="en-US" altLang="zh-CN" sz="2000" dirty="0">
                <a:latin typeface="微软雅黑" panose="020B0503020204020204" pitchFamily="34" charset="-122"/>
                <a:ea typeface="微软雅黑" panose="020B0503020204020204" pitchFamily="34" charset="-122"/>
              </a:rPr>
              <a:t>2014-2015</a:t>
            </a:r>
            <a:r>
              <a:rPr lang="zh-CN" altLang="en-US" sz="2000" dirty="0">
                <a:latin typeface="微软雅黑" panose="020B0503020204020204" pitchFamily="34" charset="-122"/>
                <a:ea typeface="微软雅黑" panose="020B0503020204020204" pitchFamily="34" charset="-122"/>
              </a:rPr>
              <a:t>）、优化升级（</a:t>
            </a:r>
            <a:r>
              <a:rPr lang="en-US" altLang="zh-CN" sz="2000" dirty="0">
                <a:latin typeface="微软雅黑" panose="020B0503020204020204" pitchFamily="34" charset="-122"/>
                <a:ea typeface="微软雅黑" panose="020B0503020204020204" pitchFamily="34" charset="-122"/>
              </a:rPr>
              <a:t>2016-2020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技术变革：拨号上网</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双绞线上网</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光纤入户</a:t>
            </a:r>
            <a:endParaRPr lang="en-US" altLang="zh-CN" sz="2000" dirty="0">
              <a:latin typeface="微软雅黑" panose="020B0503020204020204" pitchFamily="34" charset="-122"/>
              <a:ea typeface="微软雅黑" panose="020B0503020204020204" pitchFamily="34" charset="-122"/>
            </a:endParaRPr>
          </a:p>
          <a:p>
            <a:r>
              <a:rPr lang="zh-CN" altLang="en-US" sz="2400" dirty="0"/>
              <a:t>工信部颁发</a:t>
            </a:r>
            <a:r>
              <a:rPr lang="zh-CN" altLang="en-US" sz="2400" dirty="0">
                <a:latin typeface="微软雅黑" panose="020B0503020204020204" pitchFamily="34" charset="-122"/>
                <a:ea typeface="微软雅黑" panose="020B0503020204020204" pitchFamily="34" charset="-122"/>
              </a:rPr>
              <a:t>移动通信牌照</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t>2009</a:t>
            </a:r>
            <a:r>
              <a:rPr lang="zh-CN" altLang="en-US" sz="2000" dirty="0"/>
              <a:t>年，三大运营商（中国移动、中国电信、</a:t>
            </a:r>
            <a:br>
              <a:rPr lang="en-US" altLang="zh-CN" sz="2000" dirty="0"/>
            </a:br>
            <a:r>
              <a:rPr lang="zh-CN" altLang="en-US" sz="2000" dirty="0"/>
              <a:t>中国联通）获</a:t>
            </a:r>
            <a:r>
              <a:rPr lang="en-US" altLang="zh-CN" sz="2000" dirty="0"/>
              <a:t>3G</a:t>
            </a:r>
            <a:r>
              <a:rPr lang="zh-CN" altLang="en-US" sz="2000" dirty="0"/>
              <a:t>牌照（移动负责</a:t>
            </a:r>
            <a:r>
              <a:rPr lang="en-US" altLang="zh-CN" sz="2000" dirty="0"/>
              <a:t>TD-SCDMA</a:t>
            </a:r>
            <a:r>
              <a:rPr lang="zh-CN" altLang="en-US" sz="2000" dirty="0"/>
              <a:t>）</a:t>
            </a:r>
            <a:endParaRPr lang="en-US" altLang="zh-CN" sz="2000" dirty="0"/>
          </a:p>
          <a:p>
            <a:pPr lvl="1"/>
            <a:r>
              <a:rPr lang="en-US" altLang="zh-CN" sz="2000" dirty="0"/>
              <a:t>2013</a:t>
            </a:r>
            <a:r>
              <a:rPr lang="zh-CN" altLang="en-US" sz="2000" dirty="0"/>
              <a:t>年，三大运营商获</a:t>
            </a:r>
            <a:r>
              <a:rPr lang="en-US" altLang="zh-CN" sz="2000" dirty="0"/>
              <a:t>4G</a:t>
            </a:r>
            <a:r>
              <a:rPr lang="zh-CN" altLang="en-US" sz="2000" dirty="0"/>
              <a:t>牌照（</a:t>
            </a:r>
            <a:r>
              <a:rPr lang="en-US" altLang="zh-CN" sz="2000" dirty="0"/>
              <a:t>TD-LTE</a:t>
            </a:r>
            <a:r>
              <a:rPr lang="zh-CN" altLang="en-US" sz="2000" dirty="0"/>
              <a:t>）</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a:t>
            </a:r>
            <a:r>
              <a:rPr lang="zh-CN" altLang="en-US" sz="2000" dirty="0"/>
              <a:t>三大运营商和</a:t>
            </a:r>
            <a:r>
              <a:rPr lang="zh-CN" altLang="en-US" sz="2000" dirty="0">
                <a:latin typeface="微软雅黑" panose="020B0503020204020204" pitchFamily="34" charset="-122"/>
                <a:ea typeface="微软雅黑" panose="020B0503020204020204" pitchFamily="34" charset="-122"/>
              </a:rPr>
              <a:t>中国广电获</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商用牌照</a:t>
            </a:r>
            <a:endParaRPr lang="en-US" altLang="zh-CN" sz="2000" b="0" i="0" dirty="0">
              <a:solidFill>
                <a:srgbClr val="000000"/>
              </a:solidFill>
              <a:effectLst/>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859F92B0-F232-264E-90A1-4D06A5093E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48841" y="1396391"/>
            <a:ext cx="4271075" cy="237272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折角 12">
            <a:extLst>
              <a:ext uri="{FF2B5EF4-FFF2-40B4-BE49-F238E27FC236}">
                <a16:creationId xmlns:a16="http://schemas.microsoft.com/office/drawing/2014/main" id="{6091730F-22C2-024E-9DD3-CAA0DCD1FD3C}"/>
              </a:ext>
            </a:extLst>
          </p:cNvPr>
          <p:cNvSpPr/>
          <p:nvPr/>
        </p:nvSpPr>
        <p:spPr>
          <a:xfrm>
            <a:off x="7237144" y="3921291"/>
            <a:ext cx="4523788" cy="2469783"/>
          </a:xfrm>
          <a:prstGeom prst="foldedCorner">
            <a:avLst>
              <a:gd name="adj" fmla="val 351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36000" bIns="0"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下一代是什么？</a:t>
            </a:r>
            <a:endParaRPr lang="en-US" altLang="zh-CN" sz="240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下一代网络</a:t>
            </a:r>
            <a:r>
              <a:rPr lang="en-US" altLang="zh-CN" sz="2000" dirty="0">
                <a:solidFill>
                  <a:schemeClr val="tx1"/>
                </a:solidFill>
                <a:latin typeface="微软雅黑" panose="020B0503020204020204" pitchFamily="34" charset="-122"/>
                <a:ea typeface="微软雅黑" panose="020B0503020204020204" pitchFamily="34" charset="-122"/>
              </a:rPr>
              <a:t>NGN</a:t>
            </a:r>
            <a:br>
              <a:rPr lang="en-US" altLang="zh-CN" sz="2000" dirty="0">
                <a:solidFill>
                  <a:schemeClr val="tx1"/>
                </a:solidFill>
                <a:latin typeface="微软雅黑" panose="020B0503020204020204" pitchFamily="34" charset="-122"/>
                <a:ea typeface="微软雅黑" panose="020B0503020204020204" pitchFamily="34" charset="-122"/>
              </a:rPr>
            </a:br>
            <a:r>
              <a:rPr lang="en-US" altLang="zh-CN" sz="2000" dirty="0">
                <a:solidFill>
                  <a:schemeClr val="tx1"/>
                </a:solidFill>
                <a:latin typeface="微软雅黑" panose="020B0503020204020204" pitchFamily="34" charset="-122"/>
                <a:ea typeface="微软雅黑" panose="020B0503020204020204" pitchFamily="34" charset="-122"/>
              </a:rPr>
              <a:t>Next-generation Network</a:t>
            </a:r>
          </a:p>
          <a:p>
            <a:pPr marL="285750" indent="-285750">
              <a:lnSpc>
                <a:spcPct val="120000"/>
              </a:lnSpc>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下一代互联网</a:t>
            </a:r>
            <a:r>
              <a:rPr lang="en-US" altLang="zh-CN" sz="2000" dirty="0">
                <a:solidFill>
                  <a:schemeClr val="tx1"/>
                </a:solidFill>
                <a:latin typeface="微软雅黑" panose="020B0503020204020204" pitchFamily="34" charset="-122"/>
                <a:ea typeface="微软雅黑" panose="020B0503020204020204" pitchFamily="34" charset="-122"/>
              </a:rPr>
              <a:t>NGI</a:t>
            </a:r>
            <a:r>
              <a:rPr lang="zh-CN" altLang="en-US" sz="2000" dirty="0">
                <a:solidFill>
                  <a:schemeClr val="tx1"/>
                </a:solidFill>
                <a:latin typeface="微软雅黑" panose="020B0503020204020204" pitchFamily="34" charset="-122"/>
                <a:ea typeface="微软雅黑" panose="020B0503020204020204" pitchFamily="34" charset="-122"/>
              </a:rPr>
              <a:t> </a:t>
            </a:r>
            <a:br>
              <a:rPr lang="en-US" altLang="zh-CN" sz="2000" dirty="0">
                <a:solidFill>
                  <a:schemeClr val="tx1"/>
                </a:solidFill>
                <a:latin typeface="微软雅黑" panose="020B0503020204020204" pitchFamily="34" charset="-122"/>
                <a:ea typeface="微软雅黑" panose="020B0503020204020204" pitchFamily="34" charset="-122"/>
              </a:rPr>
            </a:br>
            <a:r>
              <a:rPr lang="en-US" altLang="zh-CN" sz="2000" dirty="0">
                <a:solidFill>
                  <a:schemeClr val="tx1"/>
                </a:solidFill>
                <a:latin typeface="微软雅黑" panose="020B0503020204020204" pitchFamily="34" charset="-122"/>
                <a:ea typeface="微软雅黑" panose="020B0503020204020204" pitchFamily="34" charset="-122"/>
              </a:rPr>
              <a:t>Next-generation Internet</a:t>
            </a:r>
          </a:p>
          <a:p>
            <a:pPr marL="285750" indent="-285750">
              <a:lnSpc>
                <a:spcPct val="120000"/>
              </a:lnSpc>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谁是真正的基础？谁是谁的应用？</a:t>
            </a:r>
          </a:p>
        </p:txBody>
      </p:sp>
      <p:sp>
        <p:nvSpPr>
          <p:cNvPr id="5" name="灯片编号占位符 4">
            <a:extLst>
              <a:ext uri="{FF2B5EF4-FFF2-40B4-BE49-F238E27FC236}">
                <a16:creationId xmlns:a16="http://schemas.microsoft.com/office/drawing/2014/main" id="{6225F0AF-D578-9142-B152-6FD27786C35E}"/>
              </a:ext>
            </a:extLst>
          </p:cNvPr>
          <p:cNvSpPr>
            <a:spLocks noGrp="1"/>
          </p:cNvSpPr>
          <p:nvPr>
            <p:ph type="sldNum" sz="quarter" idx="12"/>
          </p:nvPr>
        </p:nvSpPr>
        <p:spPr/>
        <p:txBody>
          <a:bodyPr/>
          <a:lstStyle/>
          <a:p>
            <a:fld id="{8D4D1E41-7A09-AB4A-A4E1-09765ADA2698}" type="slidenum">
              <a:rPr kumimoji="1" lang="zh-CN" altLang="en-US" smtClean="0"/>
              <a:t>104</a:t>
            </a:fld>
            <a:endParaRPr kumimoji="1" lang="zh-CN" altLang="en-US" dirty="0"/>
          </a:p>
        </p:txBody>
      </p:sp>
      <p:sp>
        <p:nvSpPr>
          <p:cNvPr id="8" name="文本框 7">
            <a:extLst>
              <a:ext uri="{FF2B5EF4-FFF2-40B4-BE49-F238E27FC236}">
                <a16:creationId xmlns:a16="http://schemas.microsoft.com/office/drawing/2014/main" id="{FBA7497E-A8FA-B14A-8FB9-642C29F7B12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35555167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5657BA2-2634-4D72-A5DA-2B0C9EE81D30}"/>
              </a:ext>
            </a:extLst>
          </p:cNvPr>
          <p:cNvPicPr>
            <a:picLocks noChangeAspect="1"/>
          </p:cNvPicPr>
          <p:nvPr/>
        </p:nvPicPr>
        <p:blipFill>
          <a:blip r:embed="rId3"/>
          <a:stretch>
            <a:fillRect/>
          </a:stretch>
        </p:blipFill>
        <p:spPr>
          <a:xfrm>
            <a:off x="7485246" y="1078671"/>
            <a:ext cx="4399207" cy="3526944"/>
          </a:xfrm>
          <a:prstGeom prst="rect">
            <a:avLst/>
          </a:prstGeom>
        </p:spPr>
      </p:pic>
      <p:sp>
        <p:nvSpPr>
          <p:cNvPr id="2" name="标题 1">
            <a:extLst>
              <a:ext uri="{FF2B5EF4-FFF2-40B4-BE49-F238E27FC236}">
                <a16:creationId xmlns:a16="http://schemas.microsoft.com/office/drawing/2014/main" id="{45CEDE40-B534-4E0D-AB99-A0FCBECC942A}"/>
              </a:ext>
            </a:extLst>
          </p:cNvPr>
          <p:cNvSpPr>
            <a:spLocks noGrp="1"/>
          </p:cNvSpPr>
          <p:nvPr>
            <p:ph type="title"/>
          </p:nvPr>
        </p:nvSpPr>
        <p:spPr>
          <a:xfrm>
            <a:off x="1307507" y="365126"/>
            <a:ext cx="9582166" cy="879086"/>
          </a:xfrm>
        </p:spPr>
        <p:txBody>
          <a:bodyPr>
            <a:normAutofit/>
          </a:bodyPr>
          <a:lstStyle/>
          <a:p>
            <a:r>
              <a:rPr lang="zh-CN" altLang="zh-CN" sz="3700" dirty="0">
                <a:latin typeface="微软雅黑" panose="020B0503020204020204" pitchFamily="34" charset="-122"/>
                <a:ea typeface="微软雅黑" panose="020B0503020204020204" pitchFamily="34" charset="-122"/>
              </a:rPr>
              <a:t>中国教育和科研计算机网</a:t>
            </a:r>
            <a:r>
              <a:rPr lang="en-US" altLang="zh-CN" sz="3700" dirty="0">
                <a:latin typeface="微软雅黑" panose="020B0503020204020204" pitchFamily="34" charset="-122"/>
                <a:ea typeface="微软雅黑" panose="020B0503020204020204" pitchFamily="34" charset="-122"/>
              </a:rPr>
              <a:t>CERNET</a:t>
            </a:r>
            <a:endParaRPr lang="zh-CN" altLang="en-US" sz="3700" dirty="0"/>
          </a:p>
        </p:txBody>
      </p:sp>
      <p:sp>
        <p:nvSpPr>
          <p:cNvPr id="3" name="内容占位符 2">
            <a:extLst>
              <a:ext uri="{FF2B5EF4-FFF2-40B4-BE49-F238E27FC236}">
                <a16:creationId xmlns:a16="http://schemas.microsoft.com/office/drawing/2014/main" id="{8F798F5D-5A47-49FE-AF22-473EF71573CA}"/>
              </a:ext>
            </a:extLst>
          </p:cNvPr>
          <p:cNvSpPr>
            <a:spLocks noGrp="1"/>
          </p:cNvSpPr>
          <p:nvPr>
            <p:ph idx="1"/>
          </p:nvPr>
        </p:nvSpPr>
        <p:spPr>
          <a:xfrm>
            <a:off x="733246" y="1279565"/>
            <a:ext cx="7104468" cy="4898389"/>
          </a:xfrm>
        </p:spPr>
        <p:txBody>
          <a:bodyPr>
            <a:noAutofit/>
          </a:bodyPr>
          <a:lstStyle/>
          <a:p>
            <a:pPr>
              <a:spcBef>
                <a:spcPts val="400"/>
              </a:spcBef>
            </a:pPr>
            <a:r>
              <a:rPr lang="zh-CN" altLang="en-US" sz="2000" b="0" i="0" dirty="0">
                <a:effectLst/>
                <a:latin typeface="微软雅黑" panose="020B0503020204020204" pitchFamily="34" charset="-122"/>
                <a:ea typeface="微软雅黑" panose="020B0503020204020204" pitchFamily="34" charset="-122"/>
              </a:rPr>
              <a:t>始建于</a:t>
            </a:r>
            <a:r>
              <a:rPr lang="en-US" altLang="zh-CN" sz="2000" b="0" i="0" dirty="0">
                <a:effectLst/>
                <a:latin typeface="微软雅黑" panose="020B0503020204020204" pitchFamily="34" charset="-122"/>
                <a:ea typeface="微软雅黑" panose="020B0503020204020204" pitchFamily="34" charset="-122"/>
              </a:rPr>
              <a:t>1994</a:t>
            </a:r>
            <a:r>
              <a:rPr lang="zh-CN" altLang="en-US" sz="2000" b="0" i="0" dirty="0">
                <a:effectLst/>
                <a:latin typeface="微软雅黑" panose="020B0503020204020204" pitchFamily="34" charset="-122"/>
                <a:ea typeface="微软雅黑" panose="020B0503020204020204" pitchFamily="34" charset="-122"/>
              </a:rPr>
              <a:t>年的全球最大学术互联网，教育部管理，</a:t>
            </a:r>
            <a:br>
              <a:rPr lang="en-US" altLang="zh-CN" sz="2000" b="0" i="0" dirty="0">
                <a:effectLst/>
                <a:latin typeface="微软雅黑" panose="020B0503020204020204" pitchFamily="34" charset="-122"/>
                <a:ea typeface="微软雅黑" panose="020B0503020204020204" pitchFamily="34" charset="-122"/>
              </a:rPr>
            </a:br>
            <a:r>
              <a:rPr lang="zh-CN" altLang="en-US" sz="2000" b="0" i="0" dirty="0">
                <a:effectLst/>
                <a:latin typeface="微软雅黑" panose="020B0503020204020204" pitchFamily="34" charset="-122"/>
                <a:ea typeface="微软雅黑" panose="020B0503020204020204" pitchFamily="34" charset="-122"/>
              </a:rPr>
              <a:t>清华大学等高校承担建设和运行</a:t>
            </a:r>
            <a:endParaRPr lang="en-US" altLang="zh-CN" sz="2000" b="0" i="0" dirty="0">
              <a:effectLst/>
              <a:latin typeface="微软雅黑" panose="020B0503020204020204" pitchFamily="34" charset="-122"/>
              <a:ea typeface="微软雅黑" panose="020B0503020204020204" pitchFamily="34" charset="-122"/>
            </a:endParaRPr>
          </a:p>
          <a:p>
            <a:pPr>
              <a:spcBef>
                <a:spcPts val="400"/>
              </a:spcBef>
            </a:pP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个教育科研单位，</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万人，全国</a:t>
            </a:r>
            <a:r>
              <a:rPr lang="en-US" altLang="zh-CN" sz="2000" dirty="0">
                <a:latin typeface="微软雅黑" panose="020B0503020204020204" pitchFamily="34" charset="-122"/>
                <a:ea typeface="微软雅黑" panose="020B0503020204020204" pitchFamily="34" charset="-122"/>
              </a:rPr>
              <a:t>41</a:t>
            </a:r>
            <a:r>
              <a:rPr lang="zh-CN" altLang="en-US" sz="2000" dirty="0">
                <a:latin typeface="微软雅黑" panose="020B0503020204020204" pitchFamily="34" charset="-122"/>
                <a:ea typeface="微软雅黑" panose="020B0503020204020204" pitchFamily="34" charset="-122"/>
              </a:rPr>
              <a:t>个主节点院校</a:t>
            </a:r>
            <a:endParaRPr lang="en-US" altLang="zh-CN"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国家网络中心： 清华大学</a:t>
            </a:r>
          </a:p>
          <a:p>
            <a:pPr>
              <a:spcBef>
                <a:spcPts val="400"/>
              </a:spcBef>
            </a:pPr>
            <a:r>
              <a:rPr lang="zh-CN" altLang="en-US" sz="2000" dirty="0">
                <a:latin typeface="微软雅黑" panose="020B0503020204020204" pitchFamily="34" charset="-122"/>
                <a:ea typeface="微软雅黑" panose="020B0503020204020204" pitchFamily="34" charset="-122"/>
              </a:rPr>
              <a:t>地区网络中心： </a:t>
            </a:r>
            <a:r>
              <a:rPr lang="zh-CN" altLang="en-US" sz="1600" dirty="0">
                <a:latin typeface="微软雅黑" panose="020B0503020204020204" pitchFamily="34" charset="-122"/>
                <a:ea typeface="微软雅黑" panose="020B0503020204020204" pitchFamily="34" charset="-122"/>
              </a:rPr>
              <a:t>北京大学 上海交通大学 西安交通大学 东南大学 </a:t>
            </a:r>
            <a:br>
              <a:rPr lang="en-US" altLang="zh-CN" sz="1600"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华南理工大学 东北大学 北京邮电大学 华中科技大学 电子科技大学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华北主节点： </a:t>
            </a:r>
            <a:r>
              <a:rPr lang="zh-CN" altLang="en-US" sz="1600" dirty="0">
                <a:latin typeface="微软雅黑" panose="020B0503020204020204" pitchFamily="34" charset="-122"/>
                <a:ea typeface="微软雅黑" panose="020B0503020204020204" pitchFamily="34" charset="-122"/>
              </a:rPr>
              <a:t>天津大学 河北师范大学 太原理工大学 内蒙古大学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东北主节点</a:t>
            </a:r>
            <a:r>
              <a:rPr lang="zh-CN" altLang="en-US" sz="1600" dirty="0">
                <a:latin typeface="微软雅黑" panose="020B0503020204020204" pitchFamily="34" charset="-122"/>
                <a:ea typeface="微软雅黑" panose="020B0503020204020204" pitchFamily="34" charset="-122"/>
              </a:rPr>
              <a:t>： 大连理工大学 吉林大学 哈尔滨工业大学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华东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地区主节点</a:t>
            </a:r>
            <a:r>
              <a:rPr lang="zh-CN" altLang="en-US" sz="1600" dirty="0">
                <a:latin typeface="微软雅黑" panose="020B0503020204020204" pitchFamily="34" charset="-122"/>
                <a:ea typeface="微软雅黑" panose="020B0503020204020204" pitchFamily="34" charset="-122"/>
              </a:rPr>
              <a:t>： 浙江大学 福州大学 南昌大学 厦门大学</a:t>
            </a:r>
          </a:p>
          <a:p>
            <a:pPr>
              <a:spcBef>
                <a:spcPts val="400"/>
              </a:spcBef>
            </a:pPr>
            <a:r>
              <a:rPr lang="zh-CN" altLang="en-US" sz="2000" dirty="0">
                <a:latin typeface="微软雅黑" panose="020B0503020204020204" pitchFamily="34" charset="-122"/>
                <a:ea typeface="微软雅黑" panose="020B0503020204020204" pitchFamily="34" charset="-122"/>
              </a:rPr>
              <a:t>华东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地区主节点</a:t>
            </a:r>
            <a:r>
              <a:rPr lang="zh-CN" altLang="en-US" sz="1600" dirty="0">
                <a:latin typeface="微软雅黑" panose="020B0503020204020204" pitchFamily="34" charset="-122"/>
                <a:ea typeface="微软雅黑" panose="020B0503020204020204" pitchFamily="34" charset="-122"/>
              </a:rPr>
              <a:t>： 山东大学 中国科学技术大学 中国海洋大学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华中地区主节点</a:t>
            </a:r>
            <a:r>
              <a:rPr lang="zh-CN" altLang="en-US" sz="1600" dirty="0">
                <a:latin typeface="微软雅黑" panose="020B0503020204020204" pitchFamily="34" charset="-122"/>
                <a:ea typeface="微软雅黑" panose="020B0503020204020204" pitchFamily="34" charset="-122"/>
              </a:rPr>
              <a:t>： 中南大学 郑州大学</a:t>
            </a:r>
          </a:p>
          <a:p>
            <a:pPr>
              <a:spcBef>
                <a:spcPts val="400"/>
              </a:spcBef>
            </a:pPr>
            <a:r>
              <a:rPr lang="zh-CN" altLang="en-US" sz="2000" dirty="0">
                <a:latin typeface="微软雅黑" panose="020B0503020204020204" pitchFamily="34" charset="-122"/>
                <a:ea typeface="微软雅黑" panose="020B0503020204020204" pitchFamily="34" charset="-122"/>
              </a:rPr>
              <a:t>华南地区主节点</a:t>
            </a:r>
            <a:r>
              <a:rPr lang="zh-CN" altLang="en-US" sz="1600" dirty="0">
                <a:latin typeface="微软雅黑" panose="020B0503020204020204" pitchFamily="34" charset="-122"/>
                <a:ea typeface="微软雅黑" panose="020B0503020204020204" pitchFamily="34" charset="-122"/>
              </a:rPr>
              <a:t>： 广西大学 广西师范大学 海南师范大学 深圳大学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西南地区主节点</a:t>
            </a:r>
            <a:r>
              <a:rPr lang="zh-CN" altLang="en-US" sz="1600" dirty="0">
                <a:latin typeface="微软雅黑" panose="020B0503020204020204" pitchFamily="34" charset="-122"/>
                <a:ea typeface="微软雅黑" panose="020B0503020204020204" pitchFamily="34" charset="-122"/>
              </a:rPr>
              <a:t>： 重庆大学 贵州大学 云南大学 西藏大学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西北地区主节点</a:t>
            </a:r>
            <a:r>
              <a:rPr lang="zh-CN" altLang="en-US" sz="1600" dirty="0">
                <a:latin typeface="微软雅黑" panose="020B0503020204020204" pitchFamily="34" charset="-122"/>
                <a:ea typeface="微软雅黑" panose="020B0503020204020204" pitchFamily="34" charset="-122"/>
              </a:rPr>
              <a:t>： 兰州大学 青海师范大学 宁夏大学 新疆大学</a:t>
            </a:r>
            <a:endParaRPr lang="zh-CN" altLang="en-US" sz="2000"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ACF83DFF-3097-6041-9A14-72307DDBAB0E}"/>
              </a:ext>
            </a:extLst>
          </p:cNvPr>
          <p:cNvGrpSpPr/>
          <p:nvPr/>
        </p:nvGrpSpPr>
        <p:grpSpPr>
          <a:xfrm>
            <a:off x="7792790" y="4671778"/>
            <a:ext cx="4091663" cy="1787894"/>
            <a:chOff x="7909955" y="1419099"/>
            <a:chExt cx="4091663" cy="1787894"/>
          </a:xfrm>
        </p:grpSpPr>
        <p:pic>
          <p:nvPicPr>
            <p:cNvPr id="1026" name="Picture 2">
              <a:extLst>
                <a:ext uri="{FF2B5EF4-FFF2-40B4-BE49-F238E27FC236}">
                  <a16:creationId xmlns:a16="http://schemas.microsoft.com/office/drawing/2014/main" id="{CB88A222-6419-144C-ABC0-100EAD4886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09955" y="1422069"/>
              <a:ext cx="1269279" cy="178492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14EBBC23-95C0-6A4E-BC3C-BE9826422C9B}"/>
                </a:ext>
              </a:extLst>
            </p:cNvPr>
            <p:cNvSpPr txBox="1"/>
            <p:nvPr/>
          </p:nvSpPr>
          <p:spPr>
            <a:xfrm>
              <a:off x="9179234" y="1419099"/>
              <a:ext cx="2822384" cy="1784924"/>
            </a:xfrm>
            <a:prstGeom prst="rect">
              <a:avLst/>
            </a:prstGeom>
            <a:noFill/>
            <a:ln>
              <a:noFill/>
            </a:ln>
          </p:spPr>
          <p:txBody>
            <a:bodyPr wrap="square">
              <a:noAutofit/>
            </a:bodyPr>
            <a:lstStyle/>
            <a:p>
              <a:pPr>
                <a:lnSpc>
                  <a:spcPct val="120000"/>
                </a:lnSpc>
              </a:pPr>
              <a:r>
                <a:rPr lang="zh-CN" altLang="en-US" sz="2000" dirty="0">
                  <a:latin typeface="微软雅黑" panose="020B0503020204020204" pitchFamily="34" charset="-122"/>
                  <a:ea typeface="微软雅黑" panose="020B0503020204020204" pitchFamily="34" charset="-122"/>
                </a:rPr>
                <a:t>吴建平 中国工程院院士</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a:latin typeface="微软雅黑" panose="020B0503020204020204" pitchFamily="34" charset="-122"/>
                  <a:ea typeface="微软雅黑" panose="020B0503020204020204" pitchFamily="34" charset="-122"/>
                </a:rPr>
                <a:t>CERNET</a:t>
              </a:r>
              <a:r>
                <a:rPr lang="zh-CN" altLang="en-US" sz="2000" dirty="0">
                  <a:latin typeface="微软雅黑" panose="020B0503020204020204" pitchFamily="34" charset="-122"/>
                  <a:ea typeface="微软雅黑" panose="020B0503020204020204" pitchFamily="34" charset="-122"/>
                </a:rPr>
                <a:t>专家委主任</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英国皇家工程院院士</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入选全球“互联网名人堂”</a:t>
              </a:r>
              <a:endParaRPr lang="en-US" altLang="zh-CN" dirty="0">
                <a:latin typeface="微软雅黑" panose="020B0503020204020204" pitchFamily="34" charset="-122"/>
                <a:ea typeface="微软雅黑" panose="020B0503020204020204" pitchFamily="34" charset="-122"/>
              </a:endParaRPr>
            </a:p>
            <a:p>
              <a:pPr>
                <a:lnSpc>
                  <a:spcPct val="120000"/>
                </a:lnSpc>
              </a:pPr>
              <a:r>
                <a:rPr lang="en-US" altLang="zh-CN" dirty="0">
                  <a:latin typeface="微软雅黑" panose="020B0503020204020204" pitchFamily="34" charset="-122"/>
                  <a:ea typeface="微软雅黑" panose="020B0503020204020204" pitchFamily="34" charset="-122"/>
                </a:rPr>
                <a:t>89</a:t>
              </a:r>
              <a:r>
                <a:rPr lang="zh-CN" altLang="en-US" dirty="0">
                  <a:latin typeface="微软雅黑" panose="020B0503020204020204" pitchFamily="34" charset="-122"/>
                  <a:ea typeface="微软雅黑" panose="020B0503020204020204" pitchFamily="34" charset="-122"/>
                </a:rPr>
                <a:t>年从加拿大访学归来</a:t>
              </a:r>
            </a:p>
          </p:txBody>
        </p:sp>
      </p:grpSp>
      <p:sp>
        <p:nvSpPr>
          <p:cNvPr id="8" name="矩形 7">
            <a:extLst>
              <a:ext uri="{FF2B5EF4-FFF2-40B4-BE49-F238E27FC236}">
                <a16:creationId xmlns:a16="http://schemas.microsoft.com/office/drawing/2014/main" id="{AFD593D9-783B-4842-BC69-2888A0DC476F}"/>
              </a:ext>
            </a:extLst>
          </p:cNvPr>
          <p:cNvSpPr/>
          <p:nvPr/>
        </p:nvSpPr>
        <p:spPr>
          <a:xfrm>
            <a:off x="8960594" y="1227063"/>
            <a:ext cx="1756058" cy="396583"/>
          </a:xfrm>
          <a:prstGeom prst="rect">
            <a:avLst/>
          </a:prstGeom>
          <a:solidFill>
            <a:schemeClr val="bg1"/>
          </a:solidFill>
        </p:spPr>
        <p:txBody>
          <a:bodyPr wrap="none">
            <a:spAutoFit/>
          </a:bodyPr>
          <a:lstStyle/>
          <a:p>
            <a:pPr>
              <a:lnSpc>
                <a:spcPct val="120000"/>
              </a:lnSpc>
            </a:pPr>
            <a:r>
              <a:rPr lang="en-US" altLang="zh-CN" dirty="0">
                <a:latin typeface="微软雅黑" panose="020B0503020204020204" pitchFamily="34" charset="-122"/>
                <a:ea typeface="微软雅黑" panose="020B0503020204020204" pitchFamily="34" charset="-122"/>
              </a:rPr>
              <a:t>CERNET</a:t>
            </a:r>
            <a:r>
              <a:rPr lang="zh-CN" altLang="en-US" dirty="0">
                <a:latin typeface="微软雅黑" panose="020B0503020204020204" pitchFamily="34" charset="-122"/>
                <a:ea typeface="微软雅黑" panose="020B0503020204020204" pitchFamily="34" charset="-122"/>
              </a:rPr>
              <a:t>主干网</a:t>
            </a:r>
            <a:endParaRPr lang="en-US" altLang="zh-CN"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AB9CE8F-AD3B-FF4C-8B04-DDB8D2F62109}"/>
              </a:ext>
            </a:extLst>
          </p:cNvPr>
          <p:cNvSpPr/>
          <p:nvPr/>
        </p:nvSpPr>
        <p:spPr>
          <a:xfrm>
            <a:off x="2134737" y="6177954"/>
            <a:ext cx="3877985" cy="497957"/>
          </a:xfrm>
          <a:prstGeom prst="rect">
            <a:avLst/>
          </a:prstGeom>
          <a:ln>
            <a:solidFill>
              <a:srgbClr val="C00000"/>
            </a:solidFill>
          </a:ln>
        </p:spPr>
        <p:txBody>
          <a:bodyPr wrap="none">
            <a:spAutoFit/>
          </a:bodyPr>
          <a:lstStyle/>
          <a:p>
            <a:pPr>
              <a:lnSpc>
                <a:spcPct val="120000"/>
              </a:lnSpc>
            </a:pPr>
            <a:r>
              <a:rPr lang="zh-CN" altLang="en-US" sz="2400" dirty="0">
                <a:solidFill>
                  <a:srgbClr val="C00000"/>
                </a:solidFill>
                <a:latin typeface="微软雅黑" panose="020B0503020204020204" pitchFamily="34" charset="-122"/>
                <a:ea typeface="微软雅黑" panose="020B0503020204020204" pitchFamily="34" charset="-122"/>
              </a:rPr>
              <a:t>你从哪个主节点学校接入？</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19CF5F66-9D80-6947-A381-37A6371C3ABE}"/>
              </a:ext>
            </a:extLst>
          </p:cNvPr>
          <p:cNvSpPr>
            <a:spLocks noGrp="1"/>
          </p:cNvSpPr>
          <p:nvPr>
            <p:ph type="sldNum" sz="quarter" idx="12"/>
          </p:nvPr>
        </p:nvSpPr>
        <p:spPr/>
        <p:txBody>
          <a:bodyPr/>
          <a:lstStyle/>
          <a:p>
            <a:fld id="{8D4D1E41-7A09-AB4A-A4E1-09765ADA2698}" type="slidenum">
              <a:rPr kumimoji="1" lang="zh-CN" altLang="en-US" smtClean="0"/>
              <a:t>105</a:t>
            </a:fld>
            <a:endParaRPr kumimoji="1" lang="zh-CN" altLang="en-US" dirty="0"/>
          </a:p>
        </p:txBody>
      </p:sp>
      <p:sp>
        <p:nvSpPr>
          <p:cNvPr id="14" name="文本框 13">
            <a:extLst>
              <a:ext uri="{FF2B5EF4-FFF2-40B4-BE49-F238E27FC236}">
                <a16:creationId xmlns:a16="http://schemas.microsoft.com/office/drawing/2014/main" id="{6974F867-AAF2-B44A-B746-9C901E235A41}"/>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164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a:extLst>
              <a:ext uri="{FF2B5EF4-FFF2-40B4-BE49-F238E27FC236}">
                <a16:creationId xmlns:a16="http://schemas.microsoft.com/office/drawing/2014/main" id="{0AD8EB98-5009-4B76-93E4-8C9D60784342}"/>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86400" y="2237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6" name="Picture 4">
            <a:extLst>
              <a:ext uri="{FF2B5EF4-FFF2-40B4-BE49-F238E27FC236}">
                <a16:creationId xmlns:a16="http://schemas.microsoft.com/office/drawing/2014/main" id="{669A4B20-C736-4431-8A36-64F85B057F03}"/>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2000" y="30755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7" name="Picture 5">
            <a:extLst>
              <a:ext uri="{FF2B5EF4-FFF2-40B4-BE49-F238E27FC236}">
                <a16:creationId xmlns:a16="http://schemas.microsoft.com/office/drawing/2014/main" id="{142049F1-3890-4718-8B1E-DC8F80C5565C}"/>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00800" y="30755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8" name="Picture 6">
            <a:extLst>
              <a:ext uri="{FF2B5EF4-FFF2-40B4-BE49-F238E27FC236}">
                <a16:creationId xmlns:a16="http://schemas.microsoft.com/office/drawing/2014/main" id="{421C1B76-8E0C-46C3-96F6-9F1B5E060E6D}"/>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2000" y="4066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9" name="Picture 7">
            <a:extLst>
              <a:ext uri="{FF2B5EF4-FFF2-40B4-BE49-F238E27FC236}">
                <a16:creationId xmlns:a16="http://schemas.microsoft.com/office/drawing/2014/main" id="{27B9739E-98DA-4728-8379-A2ED64C80DC4}"/>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00800" y="4066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40" name="Picture 8">
            <a:extLst>
              <a:ext uri="{FF2B5EF4-FFF2-40B4-BE49-F238E27FC236}">
                <a16:creationId xmlns:a16="http://schemas.microsoft.com/office/drawing/2014/main" id="{CCF115A3-08B7-4B71-917A-5FFD910EE847}"/>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86400" y="47519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41" name="Line 9">
            <a:extLst>
              <a:ext uri="{FF2B5EF4-FFF2-40B4-BE49-F238E27FC236}">
                <a16:creationId xmlns:a16="http://schemas.microsoft.com/office/drawing/2014/main" id="{8C7CD0B5-485D-49FC-95B3-72F2CE64049E}"/>
              </a:ext>
            </a:extLst>
          </p:cNvPr>
          <p:cNvSpPr>
            <a:spLocks noChangeShapeType="1"/>
          </p:cNvSpPr>
          <p:nvPr/>
        </p:nvSpPr>
        <p:spPr bwMode="auto">
          <a:xfrm flipH="1">
            <a:off x="4724400" y="2389762"/>
            <a:ext cx="762000" cy="7620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2" name="Line 10">
            <a:extLst>
              <a:ext uri="{FF2B5EF4-FFF2-40B4-BE49-F238E27FC236}">
                <a16:creationId xmlns:a16="http://schemas.microsoft.com/office/drawing/2014/main" id="{079BF1F6-5442-48F6-B602-31C3C8A4FFE1}"/>
              </a:ext>
            </a:extLst>
          </p:cNvPr>
          <p:cNvSpPr>
            <a:spLocks noChangeShapeType="1"/>
          </p:cNvSpPr>
          <p:nvPr/>
        </p:nvSpPr>
        <p:spPr bwMode="auto">
          <a:xfrm>
            <a:off x="5791200" y="2389762"/>
            <a:ext cx="685800" cy="6858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3" name="Line 11">
            <a:extLst>
              <a:ext uri="{FF2B5EF4-FFF2-40B4-BE49-F238E27FC236}">
                <a16:creationId xmlns:a16="http://schemas.microsoft.com/office/drawing/2014/main" id="{7A39E4AE-B325-4C76-B11A-3D10C0163C59}"/>
              </a:ext>
            </a:extLst>
          </p:cNvPr>
          <p:cNvSpPr>
            <a:spLocks noChangeShapeType="1"/>
          </p:cNvSpPr>
          <p:nvPr/>
        </p:nvSpPr>
        <p:spPr bwMode="auto">
          <a:xfrm>
            <a:off x="4724400" y="3304162"/>
            <a:ext cx="0" cy="7620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4" name="Line 12">
            <a:extLst>
              <a:ext uri="{FF2B5EF4-FFF2-40B4-BE49-F238E27FC236}">
                <a16:creationId xmlns:a16="http://schemas.microsoft.com/office/drawing/2014/main" id="{F7105E6E-2B2E-4AD9-9C90-F5E28209FFD6}"/>
              </a:ext>
            </a:extLst>
          </p:cNvPr>
          <p:cNvSpPr>
            <a:spLocks noChangeShapeType="1"/>
          </p:cNvSpPr>
          <p:nvPr/>
        </p:nvSpPr>
        <p:spPr bwMode="auto">
          <a:xfrm>
            <a:off x="6553200" y="3304162"/>
            <a:ext cx="0" cy="7620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5" name="Line 13">
            <a:extLst>
              <a:ext uri="{FF2B5EF4-FFF2-40B4-BE49-F238E27FC236}">
                <a16:creationId xmlns:a16="http://schemas.microsoft.com/office/drawing/2014/main" id="{C6944164-5CF7-494C-8A41-0C6B348FBA18}"/>
              </a:ext>
            </a:extLst>
          </p:cNvPr>
          <p:cNvSpPr>
            <a:spLocks noChangeShapeType="1"/>
          </p:cNvSpPr>
          <p:nvPr/>
        </p:nvSpPr>
        <p:spPr bwMode="auto">
          <a:xfrm>
            <a:off x="4800600" y="4294762"/>
            <a:ext cx="685800" cy="533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6" name="Line 14">
            <a:extLst>
              <a:ext uri="{FF2B5EF4-FFF2-40B4-BE49-F238E27FC236}">
                <a16:creationId xmlns:a16="http://schemas.microsoft.com/office/drawing/2014/main" id="{B55F1849-B629-44CB-B1E9-A0324A15FA3E}"/>
              </a:ext>
            </a:extLst>
          </p:cNvPr>
          <p:cNvSpPr>
            <a:spLocks noChangeShapeType="1"/>
          </p:cNvSpPr>
          <p:nvPr/>
        </p:nvSpPr>
        <p:spPr bwMode="auto">
          <a:xfrm flipV="1">
            <a:off x="5867400" y="4218562"/>
            <a:ext cx="609600" cy="609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7" name="Line 15">
            <a:extLst>
              <a:ext uri="{FF2B5EF4-FFF2-40B4-BE49-F238E27FC236}">
                <a16:creationId xmlns:a16="http://schemas.microsoft.com/office/drawing/2014/main" id="{EF6E54DB-65AA-40B7-B308-64E37A2F8671}"/>
              </a:ext>
            </a:extLst>
          </p:cNvPr>
          <p:cNvSpPr>
            <a:spLocks noChangeShapeType="1"/>
          </p:cNvSpPr>
          <p:nvPr/>
        </p:nvSpPr>
        <p:spPr bwMode="auto">
          <a:xfrm>
            <a:off x="4953000" y="3227962"/>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8" name="Line 16">
            <a:extLst>
              <a:ext uri="{FF2B5EF4-FFF2-40B4-BE49-F238E27FC236}">
                <a16:creationId xmlns:a16="http://schemas.microsoft.com/office/drawing/2014/main" id="{5D1E5799-99B7-45C5-A2DA-D533A6C81601}"/>
              </a:ext>
            </a:extLst>
          </p:cNvPr>
          <p:cNvSpPr>
            <a:spLocks noChangeShapeType="1"/>
          </p:cNvSpPr>
          <p:nvPr/>
        </p:nvSpPr>
        <p:spPr bwMode="auto">
          <a:xfrm>
            <a:off x="4876800" y="3304162"/>
            <a:ext cx="762000" cy="14478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9" name="Line 17">
            <a:extLst>
              <a:ext uri="{FF2B5EF4-FFF2-40B4-BE49-F238E27FC236}">
                <a16:creationId xmlns:a16="http://schemas.microsoft.com/office/drawing/2014/main" id="{1301EB38-626E-4163-85E0-DC6D710378C3}"/>
              </a:ext>
            </a:extLst>
          </p:cNvPr>
          <p:cNvSpPr>
            <a:spLocks noChangeShapeType="1"/>
          </p:cNvSpPr>
          <p:nvPr/>
        </p:nvSpPr>
        <p:spPr bwMode="auto">
          <a:xfrm flipV="1">
            <a:off x="4876800" y="2389762"/>
            <a:ext cx="762000" cy="1752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0" name="Line 18">
            <a:extLst>
              <a:ext uri="{FF2B5EF4-FFF2-40B4-BE49-F238E27FC236}">
                <a16:creationId xmlns:a16="http://schemas.microsoft.com/office/drawing/2014/main" id="{8BDCD0DB-1704-4533-891A-F52F1CFA9538}"/>
              </a:ext>
            </a:extLst>
          </p:cNvPr>
          <p:cNvSpPr>
            <a:spLocks noChangeShapeType="1"/>
          </p:cNvSpPr>
          <p:nvPr/>
        </p:nvSpPr>
        <p:spPr bwMode="auto">
          <a:xfrm flipV="1">
            <a:off x="4876800" y="3304162"/>
            <a:ext cx="1600200" cy="914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1" name="Line 19">
            <a:extLst>
              <a:ext uri="{FF2B5EF4-FFF2-40B4-BE49-F238E27FC236}">
                <a16:creationId xmlns:a16="http://schemas.microsoft.com/office/drawing/2014/main" id="{A9CF7C3E-51C6-43B3-80C5-F3E3B5DB9E0A}"/>
              </a:ext>
            </a:extLst>
          </p:cNvPr>
          <p:cNvSpPr>
            <a:spLocks noChangeShapeType="1"/>
          </p:cNvSpPr>
          <p:nvPr/>
        </p:nvSpPr>
        <p:spPr bwMode="auto">
          <a:xfrm>
            <a:off x="5715000" y="2465962"/>
            <a:ext cx="762000" cy="16002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2" name="Line 20">
            <a:extLst>
              <a:ext uri="{FF2B5EF4-FFF2-40B4-BE49-F238E27FC236}">
                <a16:creationId xmlns:a16="http://schemas.microsoft.com/office/drawing/2014/main" id="{7E1D4017-565C-4A6A-9B74-DB30401F4755}"/>
              </a:ext>
            </a:extLst>
          </p:cNvPr>
          <p:cNvSpPr>
            <a:spLocks noChangeShapeType="1"/>
          </p:cNvSpPr>
          <p:nvPr/>
        </p:nvSpPr>
        <p:spPr bwMode="auto">
          <a:xfrm>
            <a:off x="5638800" y="2465962"/>
            <a:ext cx="0" cy="22860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3" name="Line 21">
            <a:extLst>
              <a:ext uri="{FF2B5EF4-FFF2-40B4-BE49-F238E27FC236}">
                <a16:creationId xmlns:a16="http://schemas.microsoft.com/office/drawing/2014/main" id="{F31D67E4-83A8-4155-80FE-3E91638D6C0A}"/>
              </a:ext>
            </a:extLst>
          </p:cNvPr>
          <p:cNvSpPr>
            <a:spLocks noChangeShapeType="1"/>
          </p:cNvSpPr>
          <p:nvPr/>
        </p:nvSpPr>
        <p:spPr bwMode="auto">
          <a:xfrm>
            <a:off x="4876800" y="3227962"/>
            <a:ext cx="1676400" cy="914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4" name="Line 22">
            <a:extLst>
              <a:ext uri="{FF2B5EF4-FFF2-40B4-BE49-F238E27FC236}">
                <a16:creationId xmlns:a16="http://schemas.microsoft.com/office/drawing/2014/main" id="{1E815D2C-D074-4081-B2E8-A496E12D66D0}"/>
              </a:ext>
            </a:extLst>
          </p:cNvPr>
          <p:cNvSpPr>
            <a:spLocks noChangeShapeType="1"/>
          </p:cNvSpPr>
          <p:nvPr/>
        </p:nvSpPr>
        <p:spPr bwMode="auto">
          <a:xfrm>
            <a:off x="4953000" y="4218562"/>
            <a:ext cx="15240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5" name="Line 23">
            <a:extLst>
              <a:ext uri="{FF2B5EF4-FFF2-40B4-BE49-F238E27FC236}">
                <a16:creationId xmlns:a16="http://schemas.microsoft.com/office/drawing/2014/main" id="{C48576F5-2A6D-4877-844E-7E0D7E59BDE9}"/>
              </a:ext>
            </a:extLst>
          </p:cNvPr>
          <p:cNvSpPr>
            <a:spLocks noChangeShapeType="1"/>
          </p:cNvSpPr>
          <p:nvPr/>
        </p:nvSpPr>
        <p:spPr bwMode="auto">
          <a:xfrm flipH="1">
            <a:off x="5105400" y="4904362"/>
            <a:ext cx="457200" cy="7620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6" name="Line 24">
            <a:extLst>
              <a:ext uri="{FF2B5EF4-FFF2-40B4-BE49-F238E27FC236}">
                <a16:creationId xmlns:a16="http://schemas.microsoft.com/office/drawing/2014/main" id="{DFA67037-0823-4D79-AC94-884F7B206DB9}"/>
              </a:ext>
            </a:extLst>
          </p:cNvPr>
          <p:cNvSpPr>
            <a:spLocks noChangeShapeType="1"/>
          </p:cNvSpPr>
          <p:nvPr/>
        </p:nvSpPr>
        <p:spPr bwMode="auto">
          <a:xfrm>
            <a:off x="5638800" y="4980562"/>
            <a:ext cx="0" cy="609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7" name="Line 25">
            <a:extLst>
              <a:ext uri="{FF2B5EF4-FFF2-40B4-BE49-F238E27FC236}">
                <a16:creationId xmlns:a16="http://schemas.microsoft.com/office/drawing/2014/main" id="{98AB52C4-7E96-4584-8983-F11E551D42EA}"/>
              </a:ext>
            </a:extLst>
          </p:cNvPr>
          <p:cNvSpPr>
            <a:spLocks noChangeShapeType="1"/>
          </p:cNvSpPr>
          <p:nvPr/>
        </p:nvSpPr>
        <p:spPr bwMode="auto">
          <a:xfrm>
            <a:off x="5715000" y="4904362"/>
            <a:ext cx="381000" cy="6858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8" name="Line 26">
            <a:extLst>
              <a:ext uri="{FF2B5EF4-FFF2-40B4-BE49-F238E27FC236}">
                <a16:creationId xmlns:a16="http://schemas.microsoft.com/office/drawing/2014/main" id="{C91BA524-539F-40C7-9F62-2CB15EF598EE}"/>
              </a:ext>
            </a:extLst>
          </p:cNvPr>
          <p:cNvSpPr>
            <a:spLocks noChangeShapeType="1"/>
          </p:cNvSpPr>
          <p:nvPr/>
        </p:nvSpPr>
        <p:spPr bwMode="auto">
          <a:xfrm flipV="1">
            <a:off x="6781800" y="3837562"/>
            <a:ext cx="762000" cy="3048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9" name="Line 27">
            <a:extLst>
              <a:ext uri="{FF2B5EF4-FFF2-40B4-BE49-F238E27FC236}">
                <a16:creationId xmlns:a16="http://schemas.microsoft.com/office/drawing/2014/main" id="{F27012EB-5BA7-42E8-8C1B-3B8A2A8719A2}"/>
              </a:ext>
            </a:extLst>
          </p:cNvPr>
          <p:cNvSpPr>
            <a:spLocks noChangeShapeType="1"/>
          </p:cNvSpPr>
          <p:nvPr/>
        </p:nvSpPr>
        <p:spPr bwMode="auto">
          <a:xfrm>
            <a:off x="6781800" y="4180462"/>
            <a:ext cx="762000" cy="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0" name="Line 28">
            <a:extLst>
              <a:ext uri="{FF2B5EF4-FFF2-40B4-BE49-F238E27FC236}">
                <a16:creationId xmlns:a16="http://schemas.microsoft.com/office/drawing/2014/main" id="{EC6E1797-42DB-4DEA-B39B-C2638B211429}"/>
              </a:ext>
            </a:extLst>
          </p:cNvPr>
          <p:cNvSpPr>
            <a:spLocks noChangeShapeType="1"/>
          </p:cNvSpPr>
          <p:nvPr/>
        </p:nvSpPr>
        <p:spPr bwMode="auto">
          <a:xfrm>
            <a:off x="6705600" y="4218562"/>
            <a:ext cx="914400" cy="228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1" name="Line 29">
            <a:extLst>
              <a:ext uri="{FF2B5EF4-FFF2-40B4-BE49-F238E27FC236}">
                <a16:creationId xmlns:a16="http://schemas.microsoft.com/office/drawing/2014/main" id="{7BDC24C6-EBF3-4860-932D-DF4784CD84FD}"/>
              </a:ext>
            </a:extLst>
          </p:cNvPr>
          <p:cNvSpPr>
            <a:spLocks noChangeShapeType="1"/>
          </p:cNvSpPr>
          <p:nvPr/>
        </p:nvSpPr>
        <p:spPr bwMode="auto">
          <a:xfrm flipV="1">
            <a:off x="6781800" y="2694562"/>
            <a:ext cx="762000" cy="3810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2" name="Line 30">
            <a:extLst>
              <a:ext uri="{FF2B5EF4-FFF2-40B4-BE49-F238E27FC236}">
                <a16:creationId xmlns:a16="http://schemas.microsoft.com/office/drawing/2014/main" id="{D89EBE27-0939-4552-B70B-584E1B9EE4AD}"/>
              </a:ext>
            </a:extLst>
          </p:cNvPr>
          <p:cNvSpPr>
            <a:spLocks noChangeShapeType="1"/>
          </p:cNvSpPr>
          <p:nvPr/>
        </p:nvSpPr>
        <p:spPr bwMode="auto">
          <a:xfrm flipV="1">
            <a:off x="6781800" y="3075562"/>
            <a:ext cx="914400" cy="381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3" name="Line 31">
            <a:extLst>
              <a:ext uri="{FF2B5EF4-FFF2-40B4-BE49-F238E27FC236}">
                <a16:creationId xmlns:a16="http://schemas.microsoft.com/office/drawing/2014/main" id="{F5E67FB0-A562-4517-B18B-01977190F748}"/>
              </a:ext>
            </a:extLst>
          </p:cNvPr>
          <p:cNvSpPr>
            <a:spLocks noChangeShapeType="1"/>
          </p:cNvSpPr>
          <p:nvPr/>
        </p:nvSpPr>
        <p:spPr bwMode="auto">
          <a:xfrm>
            <a:off x="6705600" y="3151762"/>
            <a:ext cx="914400" cy="228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4" name="Line 32">
            <a:extLst>
              <a:ext uri="{FF2B5EF4-FFF2-40B4-BE49-F238E27FC236}">
                <a16:creationId xmlns:a16="http://schemas.microsoft.com/office/drawing/2014/main" id="{3CFE1BD5-EF8D-46CE-ADEE-BB2F835E2178}"/>
              </a:ext>
            </a:extLst>
          </p:cNvPr>
          <p:cNvSpPr>
            <a:spLocks noChangeShapeType="1"/>
          </p:cNvSpPr>
          <p:nvPr/>
        </p:nvSpPr>
        <p:spPr bwMode="auto">
          <a:xfrm flipV="1">
            <a:off x="3733800" y="4218562"/>
            <a:ext cx="838200" cy="3810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5" name="Line 33">
            <a:extLst>
              <a:ext uri="{FF2B5EF4-FFF2-40B4-BE49-F238E27FC236}">
                <a16:creationId xmlns:a16="http://schemas.microsoft.com/office/drawing/2014/main" id="{5C275040-DEA3-41E8-AFD9-4D9FDF28DF70}"/>
              </a:ext>
            </a:extLst>
          </p:cNvPr>
          <p:cNvSpPr>
            <a:spLocks noChangeShapeType="1"/>
          </p:cNvSpPr>
          <p:nvPr/>
        </p:nvSpPr>
        <p:spPr bwMode="auto">
          <a:xfrm>
            <a:off x="3733800" y="4218562"/>
            <a:ext cx="838200" cy="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6" name="Line 34">
            <a:extLst>
              <a:ext uri="{FF2B5EF4-FFF2-40B4-BE49-F238E27FC236}">
                <a16:creationId xmlns:a16="http://schemas.microsoft.com/office/drawing/2014/main" id="{70BD2DF9-1E30-4978-836E-ED5A8A93522C}"/>
              </a:ext>
            </a:extLst>
          </p:cNvPr>
          <p:cNvSpPr>
            <a:spLocks noChangeShapeType="1"/>
          </p:cNvSpPr>
          <p:nvPr/>
        </p:nvSpPr>
        <p:spPr bwMode="auto">
          <a:xfrm>
            <a:off x="3657600" y="3913762"/>
            <a:ext cx="990600" cy="228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7" name="Line 35">
            <a:extLst>
              <a:ext uri="{FF2B5EF4-FFF2-40B4-BE49-F238E27FC236}">
                <a16:creationId xmlns:a16="http://schemas.microsoft.com/office/drawing/2014/main" id="{63497F70-134C-407F-8E2D-B275B395B686}"/>
              </a:ext>
            </a:extLst>
          </p:cNvPr>
          <p:cNvSpPr>
            <a:spLocks noChangeShapeType="1"/>
          </p:cNvSpPr>
          <p:nvPr/>
        </p:nvSpPr>
        <p:spPr bwMode="auto">
          <a:xfrm flipV="1">
            <a:off x="3657600" y="3227962"/>
            <a:ext cx="914400" cy="228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8" name="Line 36">
            <a:extLst>
              <a:ext uri="{FF2B5EF4-FFF2-40B4-BE49-F238E27FC236}">
                <a16:creationId xmlns:a16="http://schemas.microsoft.com/office/drawing/2014/main" id="{310FFD72-6302-4C67-895A-3CFA5FC5054F}"/>
              </a:ext>
            </a:extLst>
          </p:cNvPr>
          <p:cNvSpPr>
            <a:spLocks noChangeShapeType="1"/>
          </p:cNvSpPr>
          <p:nvPr/>
        </p:nvSpPr>
        <p:spPr bwMode="auto">
          <a:xfrm>
            <a:off x="3733800" y="3151762"/>
            <a:ext cx="914400" cy="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9" name="Line 37">
            <a:extLst>
              <a:ext uri="{FF2B5EF4-FFF2-40B4-BE49-F238E27FC236}">
                <a16:creationId xmlns:a16="http://schemas.microsoft.com/office/drawing/2014/main" id="{CAF64C17-000A-4438-BB2B-8B8A8857E738}"/>
              </a:ext>
            </a:extLst>
          </p:cNvPr>
          <p:cNvSpPr>
            <a:spLocks noChangeShapeType="1"/>
          </p:cNvSpPr>
          <p:nvPr/>
        </p:nvSpPr>
        <p:spPr bwMode="auto">
          <a:xfrm>
            <a:off x="3657600" y="2770762"/>
            <a:ext cx="990600" cy="3048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70" name="Line 38">
            <a:extLst>
              <a:ext uri="{FF2B5EF4-FFF2-40B4-BE49-F238E27FC236}">
                <a16:creationId xmlns:a16="http://schemas.microsoft.com/office/drawing/2014/main" id="{6B1D3B0F-52E9-42EA-8A4A-2B54BA88BCB5}"/>
              </a:ext>
            </a:extLst>
          </p:cNvPr>
          <p:cNvSpPr>
            <a:spLocks noChangeShapeType="1"/>
          </p:cNvSpPr>
          <p:nvPr/>
        </p:nvSpPr>
        <p:spPr bwMode="auto">
          <a:xfrm>
            <a:off x="5105400" y="1627762"/>
            <a:ext cx="457200" cy="6858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71" name="Line 39">
            <a:extLst>
              <a:ext uri="{FF2B5EF4-FFF2-40B4-BE49-F238E27FC236}">
                <a16:creationId xmlns:a16="http://schemas.microsoft.com/office/drawing/2014/main" id="{412B034F-CAA9-4380-AD2A-D3FB6AD79FE7}"/>
              </a:ext>
            </a:extLst>
          </p:cNvPr>
          <p:cNvSpPr>
            <a:spLocks noChangeShapeType="1"/>
          </p:cNvSpPr>
          <p:nvPr/>
        </p:nvSpPr>
        <p:spPr bwMode="auto">
          <a:xfrm>
            <a:off x="5638800" y="1627762"/>
            <a:ext cx="0" cy="609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72" name="Line 40">
            <a:extLst>
              <a:ext uri="{FF2B5EF4-FFF2-40B4-BE49-F238E27FC236}">
                <a16:creationId xmlns:a16="http://schemas.microsoft.com/office/drawing/2014/main" id="{93C20D3F-A418-4985-A95A-326F4C614331}"/>
              </a:ext>
            </a:extLst>
          </p:cNvPr>
          <p:cNvSpPr>
            <a:spLocks noChangeShapeType="1"/>
          </p:cNvSpPr>
          <p:nvPr/>
        </p:nvSpPr>
        <p:spPr bwMode="auto">
          <a:xfrm flipV="1">
            <a:off x="5791200" y="1627762"/>
            <a:ext cx="381000" cy="609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73" name="Text Box 41">
            <a:extLst>
              <a:ext uri="{FF2B5EF4-FFF2-40B4-BE49-F238E27FC236}">
                <a16:creationId xmlns:a16="http://schemas.microsoft.com/office/drawing/2014/main" id="{1CE54CBB-8B9E-479E-9655-0E717DBEEDC8}"/>
              </a:ext>
            </a:extLst>
          </p:cNvPr>
          <p:cNvSpPr txBox="1">
            <a:spLocks noChangeArrowheads="1"/>
          </p:cNvSpPr>
          <p:nvPr/>
        </p:nvSpPr>
        <p:spPr bwMode="auto">
          <a:xfrm>
            <a:off x="4904502" y="3309480"/>
            <a:ext cx="1600199" cy="7566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None/>
            </a:pPr>
            <a:r>
              <a:rPr lang="en-US" altLang="zh-CN" sz="1800" dirty="0">
                <a:latin typeface="Microsoft YaHei" panose="020B0503020204020204" pitchFamily="34" charset="-122"/>
                <a:ea typeface="Microsoft YaHei" panose="020B0503020204020204" pitchFamily="34" charset="-122"/>
              </a:rPr>
              <a:t>IBGP</a:t>
            </a:r>
            <a:r>
              <a:rPr lang="zh-CN" altLang="en-US" sz="1800" dirty="0">
                <a:latin typeface="Microsoft YaHei" panose="020B0503020204020204" pitchFamily="34" charset="-122"/>
                <a:ea typeface="Microsoft YaHei" panose="020B0503020204020204" pitchFamily="34" charset="-122"/>
              </a:rPr>
              <a:t>全连接</a:t>
            </a:r>
          </a:p>
          <a:p>
            <a:pPr algn="ctr" eaLnBrk="1" hangingPunct="1">
              <a:lnSpc>
                <a:spcPct val="120000"/>
              </a:lnSpc>
              <a:spcBef>
                <a:spcPct val="10000"/>
              </a:spcBef>
              <a:buClr>
                <a:schemeClr val="tx1"/>
              </a:buClr>
              <a:buFont typeface="Symbol" panose="05050102010706020507" pitchFamily="18" charset="2"/>
              <a:buNone/>
            </a:pPr>
            <a:r>
              <a:rPr lang="zh-CN" altLang="en-US" sz="1800" dirty="0">
                <a:latin typeface="Microsoft YaHei" panose="020B0503020204020204" pitchFamily="34" charset="-122"/>
                <a:ea typeface="Microsoft YaHei" panose="020B0503020204020204" pitchFamily="34" charset="-122"/>
              </a:rPr>
              <a:t>八大地区中心</a:t>
            </a:r>
          </a:p>
        </p:txBody>
      </p:sp>
      <p:pic>
        <p:nvPicPr>
          <p:cNvPr id="18474" name="Picture 47">
            <a:extLst>
              <a:ext uri="{FF2B5EF4-FFF2-40B4-BE49-F238E27FC236}">
                <a16:creationId xmlns:a16="http://schemas.microsoft.com/office/drawing/2014/main" id="{F04A3601-DB1B-4203-A0A8-755C67ACB07B}"/>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2542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5" name="Picture 48">
            <a:extLst>
              <a:ext uri="{FF2B5EF4-FFF2-40B4-BE49-F238E27FC236}">
                <a16:creationId xmlns:a16="http://schemas.microsoft.com/office/drawing/2014/main" id="{C9402A9A-2E82-4B9B-B36B-6A8D3EB191BB}"/>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2999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6" name="Picture 49">
            <a:extLst>
              <a:ext uri="{FF2B5EF4-FFF2-40B4-BE49-F238E27FC236}">
                <a16:creationId xmlns:a16="http://schemas.microsoft.com/office/drawing/2014/main" id="{A73ACBBA-5745-4F72-ABC2-D0E0CBCA2DB8}"/>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620000" y="3304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7" name="Picture 50">
            <a:extLst>
              <a:ext uri="{FF2B5EF4-FFF2-40B4-BE49-F238E27FC236}">
                <a16:creationId xmlns:a16="http://schemas.microsoft.com/office/drawing/2014/main" id="{554374C1-6FB3-4726-A808-4F6614F5FA58}"/>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3685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8" name="Picture 51">
            <a:extLst>
              <a:ext uri="{FF2B5EF4-FFF2-40B4-BE49-F238E27FC236}">
                <a16:creationId xmlns:a16="http://schemas.microsoft.com/office/drawing/2014/main" id="{47871CFC-E455-497E-A7EF-840D0BFF19D3}"/>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4066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9" name="Picture 52">
            <a:extLst>
              <a:ext uri="{FF2B5EF4-FFF2-40B4-BE49-F238E27FC236}">
                <a16:creationId xmlns:a16="http://schemas.microsoft.com/office/drawing/2014/main" id="{891F1C31-1872-44D2-8302-17D37B68B690}"/>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43709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0" name="Picture 53">
            <a:extLst>
              <a:ext uri="{FF2B5EF4-FFF2-40B4-BE49-F238E27FC236}">
                <a16:creationId xmlns:a16="http://schemas.microsoft.com/office/drawing/2014/main" id="{9627851E-482E-403C-9E18-DB594FF8B0B0}"/>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76800" y="5590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1" name="Picture 54">
            <a:extLst>
              <a:ext uri="{FF2B5EF4-FFF2-40B4-BE49-F238E27FC236}">
                <a16:creationId xmlns:a16="http://schemas.microsoft.com/office/drawing/2014/main" id="{15AF5F41-76B3-487D-A55A-A5FE17EB5953}"/>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486400" y="5590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2" name="Picture 55">
            <a:extLst>
              <a:ext uri="{FF2B5EF4-FFF2-40B4-BE49-F238E27FC236}">
                <a16:creationId xmlns:a16="http://schemas.microsoft.com/office/drawing/2014/main" id="{581E8F37-06D5-48D4-8547-D367290B7D22}"/>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19800" y="5590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3" name="Picture 56">
            <a:extLst>
              <a:ext uri="{FF2B5EF4-FFF2-40B4-BE49-F238E27FC236}">
                <a16:creationId xmlns:a16="http://schemas.microsoft.com/office/drawing/2014/main" id="{91866F1B-E6DB-4A1D-8B23-ACF1B8EB1A70}"/>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53000" y="1475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4" name="Picture 57">
            <a:extLst>
              <a:ext uri="{FF2B5EF4-FFF2-40B4-BE49-F238E27FC236}">
                <a16:creationId xmlns:a16="http://schemas.microsoft.com/office/drawing/2014/main" id="{8BACB1D3-8979-4264-9220-6C3DD2EDC2C0}"/>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486400" y="1475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5" name="Picture 58">
            <a:extLst>
              <a:ext uri="{FF2B5EF4-FFF2-40B4-BE49-F238E27FC236}">
                <a16:creationId xmlns:a16="http://schemas.microsoft.com/office/drawing/2014/main" id="{C1807E02-DE98-479D-A363-B8631DCF91B6}"/>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19800" y="1475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6" name="Picture 59">
            <a:extLst>
              <a:ext uri="{FF2B5EF4-FFF2-40B4-BE49-F238E27FC236}">
                <a16:creationId xmlns:a16="http://schemas.microsoft.com/office/drawing/2014/main" id="{5B4E81E6-3FF4-4CFC-8FEB-D4AD48ED3CFF}"/>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2618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7" name="Picture 60">
            <a:extLst>
              <a:ext uri="{FF2B5EF4-FFF2-40B4-BE49-F238E27FC236}">
                <a16:creationId xmlns:a16="http://schemas.microsoft.com/office/drawing/2014/main" id="{F4B247F4-F4B5-4575-9606-427AB9C69F63}"/>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30755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8" name="Picture 61">
            <a:extLst>
              <a:ext uri="{FF2B5EF4-FFF2-40B4-BE49-F238E27FC236}">
                <a16:creationId xmlns:a16="http://schemas.microsoft.com/office/drawing/2014/main" id="{B7CADADD-A8F0-4098-BF67-96DE47E4A5C6}"/>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3380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9" name="Picture 62">
            <a:extLst>
              <a:ext uri="{FF2B5EF4-FFF2-40B4-BE49-F238E27FC236}">
                <a16:creationId xmlns:a16="http://schemas.microsoft.com/office/drawing/2014/main" id="{D2D9AB53-30AB-408F-BF07-F89A0D1316A6}"/>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3761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90" name="Picture 63">
            <a:extLst>
              <a:ext uri="{FF2B5EF4-FFF2-40B4-BE49-F238E27FC236}">
                <a16:creationId xmlns:a16="http://schemas.microsoft.com/office/drawing/2014/main" id="{C2EFE85A-B601-4B50-83F6-823C5715D8B8}"/>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4142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91" name="Picture 64">
            <a:extLst>
              <a:ext uri="{FF2B5EF4-FFF2-40B4-BE49-F238E27FC236}">
                <a16:creationId xmlns:a16="http://schemas.microsoft.com/office/drawing/2014/main" id="{170AA3E8-8D4A-472C-B57F-F44B3200EECD}"/>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4447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92" name="Line 65">
            <a:extLst>
              <a:ext uri="{FF2B5EF4-FFF2-40B4-BE49-F238E27FC236}">
                <a16:creationId xmlns:a16="http://schemas.microsoft.com/office/drawing/2014/main" id="{9822D7DB-C80B-438E-94AA-22C90CA6644D}"/>
              </a:ext>
            </a:extLst>
          </p:cNvPr>
          <p:cNvSpPr>
            <a:spLocks noChangeShapeType="1"/>
          </p:cNvSpPr>
          <p:nvPr/>
        </p:nvSpPr>
        <p:spPr bwMode="auto">
          <a:xfrm flipV="1">
            <a:off x="8001000" y="3685162"/>
            <a:ext cx="1066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93" name="Line 66">
            <a:extLst>
              <a:ext uri="{FF2B5EF4-FFF2-40B4-BE49-F238E27FC236}">
                <a16:creationId xmlns:a16="http://schemas.microsoft.com/office/drawing/2014/main" id="{65E3723E-973D-4F9D-91C7-A5C0E66D5E40}"/>
              </a:ext>
            </a:extLst>
          </p:cNvPr>
          <p:cNvSpPr>
            <a:spLocks noChangeShapeType="1"/>
          </p:cNvSpPr>
          <p:nvPr/>
        </p:nvSpPr>
        <p:spPr bwMode="auto">
          <a:xfrm>
            <a:off x="8001000" y="4142362"/>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94" name="Line 67">
            <a:extLst>
              <a:ext uri="{FF2B5EF4-FFF2-40B4-BE49-F238E27FC236}">
                <a16:creationId xmlns:a16="http://schemas.microsoft.com/office/drawing/2014/main" id="{CB15C520-20C8-4819-9B09-84CEC6398A11}"/>
              </a:ext>
            </a:extLst>
          </p:cNvPr>
          <p:cNvSpPr>
            <a:spLocks noChangeShapeType="1"/>
          </p:cNvSpPr>
          <p:nvPr/>
        </p:nvSpPr>
        <p:spPr bwMode="auto">
          <a:xfrm>
            <a:off x="8001000" y="4218562"/>
            <a:ext cx="990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95" name="Text Box 68">
            <a:extLst>
              <a:ext uri="{FF2B5EF4-FFF2-40B4-BE49-F238E27FC236}">
                <a16:creationId xmlns:a16="http://schemas.microsoft.com/office/drawing/2014/main" id="{2A4F8281-B432-4D6C-AF72-FC877EEAC3D6}"/>
              </a:ext>
            </a:extLst>
          </p:cNvPr>
          <p:cNvSpPr txBox="1">
            <a:spLocks noChangeArrowheads="1"/>
          </p:cNvSpPr>
          <p:nvPr/>
        </p:nvSpPr>
        <p:spPr bwMode="auto">
          <a:xfrm>
            <a:off x="9296401" y="4828163"/>
            <a:ext cx="1107996" cy="3965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a:latin typeface="Microsoft YaHei" panose="020B0503020204020204" pitchFamily="34" charset="-122"/>
                <a:ea typeface="Microsoft YaHei" panose="020B0503020204020204" pitchFamily="34" charset="-122"/>
              </a:rPr>
              <a:t>接入学校</a:t>
            </a:r>
          </a:p>
        </p:txBody>
      </p:sp>
      <p:pic>
        <p:nvPicPr>
          <p:cNvPr id="18496" name="Picture 69">
            <a:extLst>
              <a:ext uri="{FF2B5EF4-FFF2-40B4-BE49-F238E27FC236}">
                <a16:creationId xmlns:a16="http://schemas.microsoft.com/office/drawing/2014/main" id="{A648B350-D63C-4222-AEE3-B897C3A57747}"/>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67800" y="35327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97" name="Picture 70">
            <a:extLst>
              <a:ext uri="{FF2B5EF4-FFF2-40B4-BE49-F238E27FC236}">
                <a16:creationId xmlns:a16="http://schemas.microsoft.com/office/drawing/2014/main" id="{94127DED-6713-4460-A171-A425D95A78C8}"/>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144000" y="40661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98" name="Picture 71">
            <a:extLst>
              <a:ext uri="{FF2B5EF4-FFF2-40B4-BE49-F238E27FC236}">
                <a16:creationId xmlns:a16="http://schemas.microsoft.com/office/drawing/2014/main" id="{A2AECC51-AF86-454E-8884-CEC95F422011}"/>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67800" y="44471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99" name="Line 72">
            <a:extLst>
              <a:ext uri="{FF2B5EF4-FFF2-40B4-BE49-F238E27FC236}">
                <a16:creationId xmlns:a16="http://schemas.microsoft.com/office/drawing/2014/main" id="{05E3F7F3-C46F-4717-B376-18034E22CC96}"/>
              </a:ext>
            </a:extLst>
          </p:cNvPr>
          <p:cNvSpPr>
            <a:spLocks noChangeShapeType="1"/>
          </p:cNvSpPr>
          <p:nvPr/>
        </p:nvSpPr>
        <p:spPr bwMode="auto">
          <a:xfrm flipH="1" flipV="1">
            <a:off x="2590800" y="2770762"/>
            <a:ext cx="838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00" name="Line 73">
            <a:extLst>
              <a:ext uri="{FF2B5EF4-FFF2-40B4-BE49-F238E27FC236}">
                <a16:creationId xmlns:a16="http://schemas.microsoft.com/office/drawing/2014/main" id="{F9C9BE75-8123-4AFE-B17B-77AABC6AB686}"/>
              </a:ext>
            </a:extLst>
          </p:cNvPr>
          <p:cNvSpPr>
            <a:spLocks noChangeShapeType="1"/>
          </p:cNvSpPr>
          <p:nvPr/>
        </p:nvSpPr>
        <p:spPr bwMode="auto">
          <a:xfrm flipH="1">
            <a:off x="2438400" y="3151762"/>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01" name="Line 74">
            <a:extLst>
              <a:ext uri="{FF2B5EF4-FFF2-40B4-BE49-F238E27FC236}">
                <a16:creationId xmlns:a16="http://schemas.microsoft.com/office/drawing/2014/main" id="{93247655-21C1-44E8-901D-E7F0510F0714}"/>
              </a:ext>
            </a:extLst>
          </p:cNvPr>
          <p:cNvSpPr>
            <a:spLocks noChangeShapeType="1"/>
          </p:cNvSpPr>
          <p:nvPr/>
        </p:nvSpPr>
        <p:spPr bwMode="auto">
          <a:xfrm flipH="1">
            <a:off x="2667000" y="3227962"/>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pic>
        <p:nvPicPr>
          <p:cNvPr id="18502" name="Picture 75">
            <a:extLst>
              <a:ext uri="{FF2B5EF4-FFF2-40B4-BE49-F238E27FC236}">
                <a16:creationId xmlns:a16="http://schemas.microsoft.com/office/drawing/2014/main" id="{0641E67A-6B13-4AA8-BF13-861CC571B25C}"/>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86000" y="26183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03" name="Picture 76">
            <a:extLst>
              <a:ext uri="{FF2B5EF4-FFF2-40B4-BE49-F238E27FC236}">
                <a16:creationId xmlns:a16="http://schemas.microsoft.com/office/drawing/2014/main" id="{4617038A-5581-465F-A466-8B15E273680A}"/>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09800" y="30755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04" name="Picture 77">
            <a:extLst>
              <a:ext uri="{FF2B5EF4-FFF2-40B4-BE49-F238E27FC236}">
                <a16:creationId xmlns:a16="http://schemas.microsoft.com/office/drawing/2014/main" id="{01B6B7D4-F7F4-46EA-94C0-7CC628B9A04D}"/>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362200" y="34565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05" name="Line 78">
            <a:extLst>
              <a:ext uri="{FF2B5EF4-FFF2-40B4-BE49-F238E27FC236}">
                <a16:creationId xmlns:a16="http://schemas.microsoft.com/office/drawing/2014/main" id="{C8BCD7E9-AC5C-444C-9824-6D05AA27B347}"/>
              </a:ext>
            </a:extLst>
          </p:cNvPr>
          <p:cNvSpPr>
            <a:spLocks noChangeShapeType="1"/>
          </p:cNvSpPr>
          <p:nvPr/>
        </p:nvSpPr>
        <p:spPr bwMode="auto">
          <a:xfrm flipH="1" flipV="1">
            <a:off x="2590800" y="3907412"/>
            <a:ext cx="838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06" name="Line 79">
            <a:extLst>
              <a:ext uri="{FF2B5EF4-FFF2-40B4-BE49-F238E27FC236}">
                <a16:creationId xmlns:a16="http://schemas.microsoft.com/office/drawing/2014/main" id="{019DEBF0-791F-4112-8959-0F962C733397}"/>
              </a:ext>
            </a:extLst>
          </p:cNvPr>
          <p:cNvSpPr>
            <a:spLocks noChangeShapeType="1"/>
          </p:cNvSpPr>
          <p:nvPr/>
        </p:nvSpPr>
        <p:spPr bwMode="auto">
          <a:xfrm flipH="1">
            <a:off x="2438400" y="4288412"/>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07" name="Line 80">
            <a:extLst>
              <a:ext uri="{FF2B5EF4-FFF2-40B4-BE49-F238E27FC236}">
                <a16:creationId xmlns:a16="http://schemas.microsoft.com/office/drawing/2014/main" id="{668D149B-FBD4-4C05-9A17-6157A1809B82}"/>
              </a:ext>
            </a:extLst>
          </p:cNvPr>
          <p:cNvSpPr>
            <a:spLocks noChangeShapeType="1"/>
          </p:cNvSpPr>
          <p:nvPr/>
        </p:nvSpPr>
        <p:spPr bwMode="auto">
          <a:xfrm flipH="1">
            <a:off x="2667000" y="4364612"/>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pic>
        <p:nvPicPr>
          <p:cNvPr id="18508" name="Picture 81">
            <a:extLst>
              <a:ext uri="{FF2B5EF4-FFF2-40B4-BE49-F238E27FC236}">
                <a16:creationId xmlns:a16="http://schemas.microsoft.com/office/drawing/2014/main" id="{722B12D0-B2DE-4981-8FF9-46117CB9440B}"/>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86000" y="37550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09" name="Picture 82">
            <a:extLst>
              <a:ext uri="{FF2B5EF4-FFF2-40B4-BE49-F238E27FC236}">
                <a16:creationId xmlns:a16="http://schemas.microsoft.com/office/drawing/2014/main" id="{1EE8AB88-16F2-4419-982A-4A49C1F5A2E2}"/>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09800" y="42122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10" name="Picture 83">
            <a:extLst>
              <a:ext uri="{FF2B5EF4-FFF2-40B4-BE49-F238E27FC236}">
                <a16:creationId xmlns:a16="http://schemas.microsoft.com/office/drawing/2014/main" id="{1327AF7C-6AFE-4C07-A1A7-31BCCF7F79A7}"/>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362200" y="45932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11" name="Line 84">
            <a:extLst>
              <a:ext uri="{FF2B5EF4-FFF2-40B4-BE49-F238E27FC236}">
                <a16:creationId xmlns:a16="http://schemas.microsoft.com/office/drawing/2014/main" id="{EC11603C-332D-4F2F-9D7E-77B02FBBD8D2}"/>
              </a:ext>
            </a:extLst>
          </p:cNvPr>
          <p:cNvSpPr>
            <a:spLocks noChangeShapeType="1"/>
          </p:cNvSpPr>
          <p:nvPr/>
        </p:nvSpPr>
        <p:spPr bwMode="auto">
          <a:xfrm flipV="1">
            <a:off x="7924800" y="2612012"/>
            <a:ext cx="1066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12" name="Line 85">
            <a:extLst>
              <a:ext uri="{FF2B5EF4-FFF2-40B4-BE49-F238E27FC236}">
                <a16:creationId xmlns:a16="http://schemas.microsoft.com/office/drawing/2014/main" id="{B8AB9022-0B3F-43C8-8E95-9EF2530D94E1}"/>
              </a:ext>
            </a:extLst>
          </p:cNvPr>
          <p:cNvSpPr>
            <a:spLocks noChangeShapeType="1"/>
          </p:cNvSpPr>
          <p:nvPr/>
        </p:nvSpPr>
        <p:spPr bwMode="auto">
          <a:xfrm>
            <a:off x="7924800" y="3069212"/>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pic>
        <p:nvPicPr>
          <p:cNvPr id="18513" name="Picture 86">
            <a:extLst>
              <a:ext uri="{FF2B5EF4-FFF2-40B4-BE49-F238E27FC236}">
                <a16:creationId xmlns:a16="http://schemas.microsoft.com/office/drawing/2014/main" id="{0136DFF8-E5B3-4296-9BA1-A1C24CFDF0E8}"/>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991600" y="24596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14" name="Picture 87">
            <a:extLst>
              <a:ext uri="{FF2B5EF4-FFF2-40B4-BE49-F238E27FC236}">
                <a16:creationId xmlns:a16="http://schemas.microsoft.com/office/drawing/2014/main" id="{0360FE13-CFA9-441B-8BC8-F8E35BAE2830}"/>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67800" y="29930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15" name="Text Box 88">
            <a:extLst>
              <a:ext uri="{FF2B5EF4-FFF2-40B4-BE49-F238E27FC236}">
                <a16:creationId xmlns:a16="http://schemas.microsoft.com/office/drawing/2014/main" id="{3838E64C-FBE5-4F12-BA72-A69D33B1BEA0}"/>
              </a:ext>
            </a:extLst>
          </p:cNvPr>
          <p:cNvSpPr txBox="1">
            <a:spLocks noChangeArrowheads="1"/>
          </p:cNvSpPr>
          <p:nvPr/>
        </p:nvSpPr>
        <p:spPr bwMode="auto">
          <a:xfrm>
            <a:off x="5881688" y="4809112"/>
            <a:ext cx="923330" cy="30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a:latin typeface="Microsoft YaHei" panose="020B0503020204020204" pitchFamily="34" charset="-122"/>
                <a:ea typeface="Microsoft YaHei" panose="020B0503020204020204" pitchFamily="34" charset="-122"/>
              </a:rPr>
              <a:t>地区中心</a:t>
            </a:r>
          </a:p>
        </p:txBody>
      </p:sp>
      <p:sp>
        <p:nvSpPr>
          <p:cNvPr id="29781" name="Text Box 93">
            <a:extLst>
              <a:ext uri="{FF2B5EF4-FFF2-40B4-BE49-F238E27FC236}">
                <a16:creationId xmlns:a16="http://schemas.microsoft.com/office/drawing/2014/main" id="{D41E5168-152B-4A3F-85D3-FF9F53BBCE45}"/>
              </a:ext>
            </a:extLst>
          </p:cNvPr>
          <p:cNvSpPr txBox="1">
            <a:spLocks noChangeArrowheads="1"/>
          </p:cNvSpPr>
          <p:nvPr/>
        </p:nvSpPr>
        <p:spPr bwMode="auto">
          <a:xfrm>
            <a:off x="684815" y="1582960"/>
            <a:ext cx="3062288" cy="941155"/>
          </a:xfrm>
          <a:prstGeom prst="rect">
            <a:avLst/>
          </a:prstGeom>
          <a:noFill/>
          <a:ln>
            <a:noFill/>
          </a:ln>
        </p:spPr>
        <p:txBody>
          <a:bodyPr>
            <a:spAutoFit/>
          </a:bodyPr>
          <a:lstStyle>
            <a:lvl1pPr eaLnBrk="0" hangingPunct="0">
              <a:defRPr kumimoji="1">
                <a:solidFill>
                  <a:schemeClr val="tx1"/>
                </a:solidFill>
                <a:latin typeface="Comic Sans MS" pitchFamily="66" charset="0"/>
                <a:ea typeface="楷体_GB2312" pitchFamily="49" charset="-122"/>
              </a:defRPr>
            </a:lvl1pPr>
            <a:lvl2pPr marL="742950" indent="-285750" eaLnBrk="0" hangingPunct="0">
              <a:defRPr kumimoji="1">
                <a:solidFill>
                  <a:schemeClr val="tx1"/>
                </a:solidFill>
                <a:latin typeface="Comic Sans MS" pitchFamily="66" charset="0"/>
                <a:ea typeface="楷体_GB2312" pitchFamily="49" charset="-122"/>
              </a:defRPr>
            </a:lvl2pPr>
            <a:lvl3pPr marL="1143000" indent="-228600" eaLnBrk="0" hangingPunct="0">
              <a:defRPr kumimoji="1">
                <a:solidFill>
                  <a:schemeClr val="tx1"/>
                </a:solidFill>
                <a:latin typeface="Comic Sans MS" pitchFamily="66" charset="0"/>
                <a:ea typeface="楷体_GB2312" pitchFamily="49" charset="-122"/>
              </a:defRPr>
            </a:lvl3pPr>
            <a:lvl4pPr marL="1600200" indent="-228600" eaLnBrk="0" hangingPunct="0">
              <a:defRPr kumimoji="1">
                <a:solidFill>
                  <a:schemeClr val="tx1"/>
                </a:solidFill>
                <a:latin typeface="Comic Sans MS" pitchFamily="66" charset="0"/>
                <a:ea typeface="楷体_GB2312" pitchFamily="49" charset="-122"/>
              </a:defRPr>
            </a:lvl4pPr>
            <a:lvl5pPr marL="2057400" indent="-228600" eaLnBrk="0" hangingPunct="0">
              <a:defRPr kumimoji="1">
                <a:solidFill>
                  <a:schemeClr val="tx1"/>
                </a:solidFill>
                <a:latin typeface="Comic Sans MS" pitchFamily="66" charset="0"/>
                <a:ea typeface="楷体_GB2312" pitchFamily="49" charset="-122"/>
              </a:defRPr>
            </a:lvl5pPr>
            <a:lvl6pPr marL="2514600" indent="-228600" eaLnBrk="0" fontAlgn="base" hangingPunct="0">
              <a:lnSpc>
                <a:spcPct val="120000"/>
              </a:lnSpc>
              <a:spcBef>
                <a:spcPct val="10000"/>
              </a:spcBef>
              <a:spcAft>
                <a:spcPct val="0"/>
              </a:spcAft>
              <a:buClr>
                <a:schemeClr val="tx1"/>
              </a:buClr>
              <a:buFont typeface="Symbol" pitchFamily="18" charset="2"/>
              <a:defRPr kumimoji="1">
                <a:solidFill>
                  <a:schemeClr val="tx1"/>
                </a:solidFill>
                <a:latin typeface="Comic Sans MS" pitchFamily="66" charset="0"/>
                <a:ea typeface="楷体_GB2312" pitchFamily="49" charset="-122"/>
              </a:defRPr>
            </a:lvl6pPr>
            <a:lvl7pPr marL="2971800" indent="-228600" eaLnBrk="0" fontAlgn="base" hangingPunct="0">
              <a:lnSpc>
                <a:spcPct val="120000"/>
              </a:lnSpc>
              <a:spcBef>
                <a:spcPct val="10000"/>
              </a:spcBef>
              <a:spcAft>
                <a:spcPct val="0"/>
              </a:spcAft>
              <a:buClr>
                <a:schemeClr val="tx1"/>
              </a:buClr>
              <a:buFont typeface="Symbol" pitchFamily="18" charset="2"/>
              <a:defRPr kumimoji="1">
                <a:solidFill>
                  <a:schemeClr val="tx1"/>
                </a:solidFill>
                <a:latin typeface="Comic Sans MS" pitchFamily="66" charset="0"/>
                <a:ea typeface="楷体_GB2312" pitchFamily="49" charset="-122"/>
              </a:defRPr>
            </a:lvl7pPr>
            <a:lvl8pPr marL="3429000" indent="-228600" eaLnBrk="0" fontAlgn="base" hangingPunct="0">
              <a:lnSpc>
                <a:spcPct val="120000"/>
              </a:lnSpc>
              <a:spcBef>
                <a:spcPct val="10000"/>
              </a:spcBef>
              <a:spcAft>
                <a:spcPct val="0"/>
              </a:spcAft>
              <a:buClr>
                <a:schemeClr val="tx1"/>
              </a:buClr>
              <a:buFont typeface="Symbol" pitchFamily="18" charset="2"/>
              <a:defRPr kumimoji="1">
                <a:solidFill>
                  <a:schemeClr val="tx1"/>
                </a:solidFill>
                <a:latin typeface="Comic Sans MS" pitchFamily="66" charset="0"/>
                <a:ea typeface="楷体_GB2312" pitchFamily="49" charset="-122"/>
              </a:defRPr>
            </a:lvl8pPr>
            <a:lvl9pPr marL="3886200" indent="-228600" eaLnBrk="0" fontAlgn="base" hangingPunct="0">
              <a:lnSpc>
                <a:spcPct val="120000"/>
              </a:lnSpc>
              <a:spcBef>
                <a:spcPct val="10000"/>
              </a:spcBef>
              <a:spcAft>
                <a:spcPct val="0"/>
              </a:spcAft>
              <a:buClr>
                <a:schemeClr val="tx1"/>
              </a:buClr>
              <a:buFont typeface="Symbol" pitchFamily="18" charset="2"/>
              <a:defRPr kumimoji="1">
                <a:solidFill>
                  <a:schemeClr val="tx1"/>
                </a:solidFill>
                <a:latin typeface="Comic Sans MS" pitchFamily="66" charset="0"/>
                <a:ea typeface="楷体_GB2312" pitchFamily="49" charset="-122"/>
              </a:defRPr>
            </a:lvl9pPr>
          </a:lstStyle>
          <a:p>
            <a:pPr algn="ctr" eaLnBrk="1" hangingPunct="1">
              <a:lnSpc>
                <a:spcPct val="120000"/>
              </a:lnSpc>
              <a:spcBef>
                <a:spcPct val="10000"/>
              </a:spcBef>
              <a:buClr>
                <a:schemeClr val="tx1"/>
              </a:buClr>
              <a:buFont typeface="Symbol" panose="05050102010706020507" pitchFamily="18" charset="2"/>
              <a:buNone/>
              <a:defRPr/>
            </a:pPr>
            <a:r>
              <a:rPr lang="zh-CN" altLang="en-US" sz="2400" dirty="0">
                <a:latin typeface="Microsoft YaHei" panose="020B0503020204020204" pitchFamily="34" charset="-122"/>
                <a:ea typeface="Microsoft YaHei" panose="020B0503020204020204" pitchFamily="34" charset="-122"/>
              </a:rPr>
              <a:t>全球唯一自治系统号</a:t>
            </a:r>
            <a:r>
              <a:rPr lang="en-US" altLang="zh-CN" sz="2400" dirty="0">
                <a:latin typeface="Microsoft YaHei" panose="020B0503020204020204" pitchFamily="34" charset="-122"/>
                <a:ea typeface="Microsoft YaHei" panose="020B0503020204020204" pitchFamily="34" charset="-122"/>
              </a:rPr>
              <a:t>AS: 4538</a:t>
            </a:r>
          </a:p>
        </p:txBody>
      </p:sp>
      <p:pic>
        <p:nvPicPr>
          <p:cNvPr id="18517" name="Picture 94">
            <a:extLst>
              <a:ext uri="{FF2B5EF4-FFF2-40B4-BE49-F238E27FC236}">
                <a16:creationId xmlns:a16="http://schemas.microsoft.com/office/drawing/2014/main" id="{26957329-8BBB-4DF8-A1B9-24A2AB6CDDDB}"/>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90800" y="6279137"/>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18" name="Text Box 95">
            <a:extLst>
              <a:ext uri="{FF2B5EF4-FFF2-40B4-BE49-F238E27FC236}">
                <a16:creationId xmlns:a16="http://schemas.microsoft.com/office/drawing/2014/main" id="{A6298BF4-C52C-4939-A830-622BBAFFC163}"/>
              </a:ext>
            </a:extLst>
          </p:cNvPr>
          <p:cNvSpPr txBox="1">
            <a:spLocks noChangeArrowheads="1"/>
          </p:cNvSpPr>
          <p:nvPr/>
        </p:nvSpPr>
        <p:spPr bwMode="auto">
          <a:xfrm>
            <a:off x="3200400" y="6260087"/>
            <a:ext cx="1671638" cy="30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dirty="0">
                <a:latin typeface="Microsoft YaHei" panose="020B0503020204020204" pitchFamily="34" charset="-122"/>
                <a:ea typeface="Microsoft YaHei" panose="020B0503020204020204" pitchFamily="34" charset="-122"/>
              </a:rPr>
              <a:t>地区级</a:t>
            </a:r>
            <a:endParaRPr lang="en-US" altLang="zh-CN" sz="1800" dirty="0">
              <a:latin typeface="Microsoft YaHei" panose="020B0503020204020204" pitchFamily="34" charset="-122"/>
              <a:ea typeface="Microsoft YaHei" panose="020B0503020204020204" pitchFamily="34" charset="-122"/>
            </a:endParaRPr>
          </a:p>
        </p:txBody>
      </p:sp>
      <p:pic>
        <p:nvPicPr>
          <p:cNvPr id="18519" name="Picture 96">
            <a:extLst>
              <a:ext uri="{FF2B5EF4-FFF2-40B4-BE49-F238E27FC236}">
                <a16:creationId xmlns:a16="http://schemas.microsoft.com/office/drawing/2014/main" id="{26267265-A813-4E56-ACE8-9BDDB5FBF475}"/>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167188" y="6309299"/>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20" name="Text Box 97">
            <a:extLst>
              <a:ext uri="{FF2B5EF4-FFF2-40B4-BE49-F238E27FC236}">
                <a16:creationId xmlns:a16="http://schemas.microsoft.com/office/drawing/2014/main" id="{D2D57A1E-8A6A-4BA9-B7CA-48DC10F1F8D3}"/>
              </a:ext>
            </a:extLst>
          </p:cNvPr>
          <p:cNvSpPr txBox="1">
            <a:spLocks noChangeArrowheads="1"/>
          </p:cNvSpPr>
          <p:nvPr/>
        </p:nvSpPr>
        <p:spPr bwMode="auto">
          <a:xfrm>
            <a:off x="4738688" y="6252149"/>
            <a:ext cx="1384300" cy="30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dirty="0">
                <a:latin typeface="Microsoft YaHei" panose="020B0503020204020204" pitchFamily="34" charset="-122"/>
                <a:ea typeface="Microsoft YaHei" panose="020B0503020204020204" pitchFamily="34" charset="-122"/>
              </a:rPr>
              <a:t>省级</a:t>
            </a:r>
            <a:endParaRPr lang="en-US" altLang="zh-CN" sz="1800" dirty="0">
              <a:latin typeface="Microsoft YaHei" panose="020B0503020204020204" pitchFamily="34" charset="-122"/>
              <a:ea typeface="Microsoft YaHei" panose="020B0503020204020204" pitchFamily="34" charset="-122"/>
            </a:endParaRPr>
          </a:p>
        </p:txBody>
      </p:sp>
      <p:pic>
        <p:nvPicPr>
          <p:cNvPr id="18521" name="Picture 98">
            <a:extLst>
              <a:ext uri="{FF2B5EF4-FFF2-40B4-BE49-F238E27FC236}">
                <a16:creationId xmlns:a16="http://schemas.microsoft.com/office/drawing/2014/main" id="{4F8A9314-6031-42D9-B2B8-F23A0FCE3D7B}"/>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595938" y="62886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22" name="Text Box 99">
            <a:extLst>
              <a:ext uri="{FF2B5EF4-FFF2-40B4-BE49-F238E27FC236}">
                <a16:creationId xmlns:a16="http://schemas.microsoft.com/office/drawing/2014/main" id="{A50F97F7-B1C9-4625-B9D4-41277E45F32E}"/>
              </a:ext>
            </a:extLst>
          </p:cNvPr>
          <p:cNvSpPr txBox="1">
            <a:spLocks noChangeArrowheads="1"/>
          </p:cNvSpPr>
          <p:nvPr/>
        </p:nvSpPr>
        <p:spPr bwMode="auto">
          <a:xfrm>
            <a:off x="6092826" y="6237862"/>
            <a:ext cx="2055751" cy="30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dirty="0">
                <a:latin typeface="Microsoft YaHei" panose="020B0503020204020204" pitchFamily="34" charset="-122"/>
                <a:ea typeface="Microsoft YaHei" panose="020B0503020204020204" pitchFamily="34" charset="-122"/>
              </a:rPr>
              <a:t>接入用户</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互联单位</a:t>
            </a:r>
          </a:p>
        </p:txBody>
      </p:sp>
      <p:sp>
        <p:nvSpPr>
          <p:cNvPr id="18523" name="Oval 100">
            <a:extLst>
              <a:ext uri="{FF2B5EF4-FFF2-40B4-BE49-F238E27FC236}">
                <a16:creationId xmlns:a16="http://schemas.microsoft.com/office/drawing/2014/main" id="{C726E292-7B91-45A2-A2F3-0F0395F1D578}"/>
              </a:ext>
            </a:extLst>
          </p:cNvPr>
          <p:cNvSpPr>
            <a:spLocks noChangeArrowheads="1"/>
          </p:cNvSpPr>
          <p:nvPr/>
        </p:nvSpPr>
        <p:spPr bwMode="auto">
          <a:xfrm>
            <a:off x="4343400" y="2237362"/>
            <a:ext cx="2514600" cy="2895600"/>
          </a:xfrm>
          <a:prstGeom prst="ellipse">
            <a:avLst/>
          </a:prstGeom>
          <a:noFill/>
          <a:ln w="9525">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2000">
              <a:latin typeface="Microsoft YaHei" panose="020B0503020204020204" pitchFamily="34" charset="-122"/>
              <a:ea typeface="Microsoft YaHei" panose="020B0503020204020204" pitchFamily="34" charset="-122"/>
            </a:endParaRPr>
          </a:p>
        </p:txBody>
      </p:sp>
      <p:sp>
        <p:nvSpPr>
          <p:cNvPr id="18524" name="Oval 101">
            <a:extLst>
              <a:ext uri="{FF2B5EF4-FFF2-40B4-BE49-F238E27FC236}">
                <a16:creationId xmlns:a16="http://schemas.microsoft.com/office/drawing/2014/main" id="{A443A221-817B-4EA0-9C7A-E523294AD591}"/>
              </a:ext>
            </a:extLst>
          </p:cNvPr>
          <p:cNvSpPr>
            <a:spLocks noChangeArrowheads="1"/>
          </p:cNvSpPr>
          <p:nvPr/>
        </p:nvSpPr>
        <p:spPr bwMode="auto">
          <a:xfrm>
            <a:off x="3429000" y="1475362"/>
            <a:ext cx="4495800" cy="4343400"/>
          </a:xfrm>
          <a:prstGeom prst="ellipse">
            <a:avLst/>
          </a:prstGeom>
          <a:noFill/>
          <a:ln w="9525">
            <a:solidFill>
              <a:srgbClr val="0000FF"/>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2000">
              <a:latin typeface="Microsoft YaHei" panose="020B0503020204020204" pitchFamily="34" charset="-122"/>
              <a:ea typeface="Microsoft YaHei" panose="020B0503020204020204" pitchFamily="34" charset="-122"/>
            </a:endParaRPr>
          </a:p>
        </p:txBody>
      </p:sp>
      <p:sp>
        <p:nvSpPr>
          <p:cNvPr id="18525" name="Text Box 102">
            <a:extLst>
              <a:ext uri="{FF2B5EF4-FFF2-40B4-BE49-F238E27FC236}">
                <a16:creationId xmlns:a16="http://schemas.microsoft.com/office/drawing/2014/main" id="{AB5748B9-6EE9-4D7E-BA6B-8827A454E271}"/>
              </a:ext>
            </a:extLst>
          </p:cNvPr>
          <p:cNvSpPr txBox="1">
            <a:spLocks noChangeArrowheads="1"/>
          </p:cNvSpPr>
          <p:nvPr/>
        </p:nvSpPr>
        <p:spPr bwMode="auto">
          <a:xfrm>
            <a:off x="4079876" y="1989712"/>
            <a:ext cx="883575"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en-US" altLang="zh-CN" sz="2400">
                <a:latin typeface="Microsoft YaHei" panose="020B0503020204020204" pitchFamily="34" charset="-122"/>
                <a:ea typeface="Microsoft YaHei" panose="020B0503020204020204" pitchFamily="34" charset="-122"/>
              </a:rPr>
              <a:t>IBGP</a:t>
            </a:r>
          </a:p>
        </p:txBody>
      </p:sp>
      <p:sp>
        <p:nvSpPr>
          <p:cNvPr id="18526" name="Line 103">
            <a:extLst>
              <a:ext uri="{FF2B5EF4-FFF2-40B4-BE49-F238E27FC236}">
                <a16:creationId xmlns:a16="http://schemas.microsoft.com/office/drawing/2014/main" id="{DDA9EB37-B716-49B7-8D0C-206AB3AA0FFD}"/>
              </a:ext>
            </a:extLst>
          </p:cNvPr>
          <p:cNvSpPr>
            <a:spLocks noChangeShapeType="1"/>
          </p:cNvSpPr>
          <p:nvPr/>
        </p:nvSpPr>
        <p:spPr bwMode="auto">
          <a:xfrm flipV="1">
            <a:off x="7896226" y="1940499"/>
            <a:ext cx="936625" cy="64770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27" name="Text Box 104">
            <a:extLst>
              <a:ext uri="{FF2B5EF4-FFF2-40B4-BE49-F238E27FC236}">
                <a16:creationId xmlns:a16="http://schemas.microsoft.com/office/drawing/2014/main" id="{803EE9F6-4F59-4ACC-BB02-F987C6F7AE37}"/>
              </a:ext>
            </a:extLst>
          </p:cNvPr>
          <p:cNvSpPr txBox="1">
            <a:spLocks noChangeArrowheads="1"/>
          </p:cNvSpPr>
          <p:nvPr/>
        </p:nvSpPr>
        <p:spPr bwMode="auto">
          <a:xfrm>
            <a:off x="7824788" y="1867475"/>
            <a:ext cx="968535"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en-US" altLang="zh-CN" sz="2400">
                <a:latin typeface="Microsoft YaHei" panose="020B0503020204020204" pitchFamily="34" charset="-122"/>
                <a:ea typeface="Microsoft YaHei" panose="020B0503020204020204" pitchFamily="34" charset="-122"/>
              </a:rPr>
              <a:t>eBGP</a:t>
            </a:r>
          </a:p>
        </p:txBody>
      </p:sp>
      <p:pic>
        <p:nvPicPr>
          <p:cNvPr id="18528" name="Picture 105">
            <a:extLst>
              <a:ext uri="{FF2B5EF4-FFF2-40B4-BE49-F238E27FC236}">
                <a16:creationId xmlns:a16="http://schemas.microsoft.com/office/drawing/2014/main" id="{C5F6B4BD-EB46-4478-8414-7A9FE0DF4364}"/>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832850" y="1724599"/>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29" name="Text Box 106">
            <a:extLst>
              <a:ext uri="{FF2B5EF4-FFF2-40B4-BE49-F238E27FC236}">
                <a16:creationId xmlns:a16="http://schemas.microsoft.com/office/drawing/2014/main" id="{BBE9AB52-3623-412B-8CC6-9BA75C0F2BE1}"/>
              </a:ext>
            </a:extLst>
          </p:cNvPr>
          <p:cNvSpPr txBox="1">
            <a:spLocks noChangeArrowheads="1"/>
          </p:cNvSpPr>
          <p:nvPr/>
        </p:nvSpPr>
        <p:spPr bwMode="auto">
          <a:xfrm>
            <a:off x="9191626" y="1651575"/>
            <a:ext cx="1107996" cy="3965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a:latin typeface="Microsoft YaHei" panose="020B0503020204020204" pitchFamily="34" charset="-122"/>
                <a:ea typeface="Microsoft YaHei" panose="020B0503020204020204" pitchFamily="34" charset="-122"/>
              </a:rPr>
              <a:t>互联单位</a:t>
            </a:r>
          </a:p>
        </p:txBody>
      </p:sp>
      <p:sp>
        <p:nvSpPr>
          <p:cNvPr id="98" name="标题 1">
            <a:extLst>
              <a:ext uri="{FF2B5EF4-FFF2-40B4-BE49-F238E27FC236}">
                <a16:creationId xmlns:a16="http://schemas.microsoft.com/office/drawing/2014/main" id="{46B572C8-AE66-4977-B7AE-128550E678A2}"/>
              </a:ext>
            </a:extLst>
          </p:cNvPr>
          <p:cNvSpPr txBox="1">
            <a:spLocks/>
          </p:cNvSpPr>
          <p:nvPr/>
        </p:nvSpPr>
        <p:spPr>
          <a:xfrm>
            <a:off x="2139727" y="32661"/>
            <a:ext cx="7829837"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1.2 Internet</a:t>
            </a:r>
            <a:r>
              <a:rPr lang="zh-CN" altLang="en-US" sz="36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发展历程</a:t>
            </a:r>
          </a:p>
        </p:txBody>
      </p:sp>
      <p:sp>
        <p:nvSpPr>
          <p:cNvPr id="2" name="标题 1">
            <a:extLst>
              <a:ext uri="{FF2B5EF4-FFF2-40B4-BE49-F238E27FC236}">
                <a16:creationId xmlns:a16="http://schemas.microsoft.com/office/drawing/2014/main" id="{EECA89DD-CFEF-2646-8022-CDD3F5DBB49D}"/>
              </a:ext>
            </a:extLst>
          </p:cNvPr>
          <p:cNvSpPr>
            <a:spLocks noGrp="1"/>
          </p:cNvSpPr>
          <p:nvPr>
            <p:ph type="title"/>
          </p:nvPr>
        </p:nvSpPr>
        <p:spPr>
          <a:xfrm>
            <a:off x="1320432" y="354013"/>
            <a:ext cx="8220812" cy="879086"/>
          </a:xfrm>
        </p:spPr>
        <p:txBody>
          <a:bodyPr>
            <a:normAutofit/>
          </a:bodyPr>
          <a:lstStyle/>
          <a:p>
            <a:r>
              <a:rPr lang="en-US" altLang="zh-CN" dirty="0">
                <a:latin typeface="微软雅黑" panose="020B0503020204020204" pitchFamily="34" charset="-122"/>
                <a:ea typeface="微软雅黑" panose="020B0503020204020204" pitchFamily="34" charset="-122"/>
              </a:rPr>
              <a:t>CERNET</a:t>
            </a:r>
            <a:r>
              <a:rPr lang="zh-CN" altLang="en-US" dirty="0">
                <a:latin typeface="微软雅黑" panose="020B0503020204020204" pitchFamily="34" charset="-122"/>
                <a:ea typeface="微软雅黑" panose="020B0503020204020204" pitchFamily="34" charset="-122"/>
              </a:rPr>
              <a:t>网络结构</a:t>
            </a:r>
          </a:p>
        </p:txBody>
      </p:sp>
      <p:sp>
        <p:nvSpPr>
          <p:cNvPr id="3" name="灯片编号占位符 2">
            <a:extLst>
              <a:ext uri="{FF2B5EF4-FFF2-40B4-BE49-F238E27FC236}">
                <a16:creationId xmlns:a16="http://schemas.microsoft.com/office/drawing/2014/main" id="{295BAACF-A42C-F642-912F-88D772AC8DCA}"/>
              </a:ext>
            </a:extLst>
          </p:cNvPr>
          <p:cNvSpPr>
            <a:spLocks noGrp="1"/>
          </p:cNvSpPr>
          <p:nvPr>
            <p:ph type="sldNum" sz="quarter" idx="12"/>
          </p:nvPr>
        </p:nvSpPr>
        <p:spPr/>
        <p:txBody>
          <a:bodyPr/>
          <a:lstStyle/>
          <a:p>
            <a:fld id="{8D4D1E41-7A09-AB4A-A4E1-09765ADA2698}" type="slidenum">
              <a:rPr kumimoji="1" lang="zh-CN" altLang="en-US" smtClean="0"/>
              <a:t>106</a:t>
            </a:fld>
            <a:endParaRPr kumimoji="1" lang="zh-CN" altLang="en-US" dirty="0"/>
          </a:p>
        </p:txBody>
      </p:sp>
      <p:sp>
        <p:nvSpPr>
          <p:cNvPr id="101" name="文本框 100">
            <a:extLst>
              <a:ext uri="{FF2B5EF4-FFF2-40B4-BE49-F238E27FC236}">
                <a16:creationId xmlns:a16="http://schemas.microsoft.com/office/drawing/2014/main" id="{91D1A614-B371-0248-B320-B05CBA2A4B0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4230741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FC862-3E3E-4915-93F2-F4F7815BBE32}"/>
              </a:ext>
            </a:extLst>
          </p:cNvPr>
          <p:cNvSpPr>
            <a:spLocks noGrp="1"/>
          </p:cNvSpPr>
          <p:nvPr>
            <p:ph type="title"/>
          </p:nvPr>
        </p:nvSpPr>
        <p:spPr>
          <a:xfrm>
            <a:off x="1307507" y="365126"/>
            <a:ext cx="8576721" cy="879086"/>
          </a:xfrm>
        </p:spPr>
        <p:txBody>
          <a:bodyPr>
            <a:normAutofit/>
          </a:bodyPr>
          <a:lstStyle/>
          <a:p>
            <a:r>
              <a:rPr lang="zh-CN" altLang="en-US" dirty="0"/>
              <a:t>网络设备商华为</a:t>
            </a:r>
          </a:p>
        </p:txBody>
      </p:sp>
      <p:sp>
        <p:nvSpPr>
          <p:cNvPr id="3" name="内容占位符 2">
            <a:extLst>
              <a:ext uri="{FF2B5EF4-FFF2-40B4-BE49-F238E27FC236}">
                <a16:creationId xmlns:a16="http://schemas.microsoft.com/office/drawing/2014/main" id="{04FB5DCB-1587-4EC2-B0D6-18F0FA3E247B}"/>
              </a:ext>
            </a:extLst>
          </p:cNvPr>
          <p:cNvSpPr>
            <a:spLocks noGrp="1"/>
          </p:cNvSpPr>
          <p:nvPr>
            <p:ph idx="1"/>
          </p:nvPr>
        </p:nvSpPr>
        <p:spPr>
          <a:xfrm>
            <a:off x="613785" y="1311401"/>
            <a:ext cx="6802141" cy="5089019"/>
          </a:xfrm>
        </p:spPr>
        <p:txBody>
          <a:bodyPr>
            <a:noAutofit/>
          </a:bodyPr>
          <a:lstStyle/>
          <a:p>
            <a:r>
              <a:rPr lang="zh-CN" altLang="en-US" sz="2400" dirty="0">
                <a:latin typeface="微软雅黑" panose="020B0503020204020204" pitchFamily="34" charset="-122"/>
                <a:ea typeface="微软雅黑" panose="020B0503020204020204" pitchFamily="34" charset="-122"/>
              </a:rPr>
              <a:t>华为现状</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1987</a:t>
            </a:r>
            <a:r>
              <a:rPr lang="zh-CN" altLang="en-US" sz="2000" dirty="0">
                <a:latin typeface="微软雅黑" panose="020B0503020204020204" pitchFamily="34" charset="-122"/>
                <a:ea typeface="微软雅黑" panose="020B0503020204020204" pitchFamily="34" charset="-122"/>
              </a:rPr>
              <a:t>年成立，全球</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万人，多个产品线全球第一：</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宽带接入、光传输、移动接入网、移动核心网</a:t>
            </a:r>
            <a:endParaRPr lang="en-US" altLang="zh-CN" sz="20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居安思危</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solidFill>
                  <a:srgbClr val="000000"/>
                </a:solidFill>
                <a:latin typeface="微软雅黑" panose="020B0503020204020204" pitchFamily="34" charset="-122"/>
                <a:ea typeface="微软雅黑" panose="020B0503020204020204" pitchFamily="34" charset="-122"/>
              </a:rPr>
              <a:t>2000</a:t>
            </a:r>
            <a:r>
              <a:rPr lang="zh-CN" altLang="en-US" sz="2000" dirty="0">
                <a:solidFill>
                  <a:srgbClr val="000000"/>
                </a:solidFill>
                <a:latin typeface="微软雅黑" panose="020B0503020204020204" pitchFamily="34" charset="-122"/>
                <a:ea typeface="微软雅黑" panose="020B0503020204020204" pitchFamily="34" charset="-122"/>
              </a:rPr>
              <a:t>年全国电子百强首位，任正非：华为的冬天</a:t>
            </a:r>
            <a:br>
              <a:rPr lang="en-US" altLang="zh-CN" sz="2000" dirty="0">
                <a:solidFill>
                  <a:srgbClr val="000000"/>
                </a:solidFill>
                <a:latin typeface="微软雅黑" panose="020B0503020204020204" pitchFamily="34" charset="-122"/>
                <a:ea typeface="微软雅黑" panose="020B0503020204020204" pitchFamily="34" charset="-122"/>
              </a:rPr>
            </a:b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2000</a:t>
            </a:r>
            <a:r>
              <a:rPr lang="zh-CN" altLang="en-US" sz="2000" dirty="0">
                <a:solidFill>
                  <a:srgbClr val="000000"/>
                </a:solidFill>
                <a:latin typeface="微软雅黑" panose="020B0503020204020204" pitchFamily="34" charset="-122"/>
                <a:ea typeface="微软雅黑" panose="020B0503020204020204" pitchFamily="34" charset="-122"/>
              </a:rPr>
              <a:t>年互联网泡沫来临，设备商巨头朗讯倒下）</a:t>
            </a:r>
            <a:endParaRPr lang="en-US" altLang="zh-CN" sz="2000" dirty="0">
              <a:solidFill>
                <a:srgbClr val="000000"/>
              </a:solidFill>
              <a:latin typeface="微软雅黑" panose="020B0503020204020204" pitchFamily="34" charset="-122"/>
              <a:ea typeface="微软雅黑" panose="020B0503020204020204" pitchFamily="34" charset="-122"/>
            </a:endParaRPr>
          </a:p>
          <a:p>
            <a:pPr lvl="1"/>
            <a:r>
              <a:rPr lang="zh-CN" altLang="en-US" sz="2000" dirty="0">
                <a:solidFill>
                  <a:srgbClr val="000000"/>
                </a:solidFill>
                <a:latin typeface="微软雅黑" panose="020B0503020204020204" pitchFamily="34" charset="-122"/>
                <a:ea typeface="微软雅黑" panose="020B0503020204020204" pitchFamily="34" charset="-122"/>
              </a:rPr>
              <a:t>长期坚持超大研发投入，从幕后走到前台</a:t>
            </a:r>
            <a:endParaRPr lang="en-US" altLang="zh-CN" sz="2000" dirty="0">
              <a:solidFill>
                <a:srgbClr val="000000"/>
              </a:solidFill>
              <a:latin typeface="微软雅黑" panose="020B0503020204020204" pitchFamily="34" charset="-122"/>
              <a:ea typeface="微软雅黑" panose="020B0503020204020204" pitchFamily="34" charset="-122"/>
            </a:endParaRPr>
          </a:p>
          <a:p>
            <a:pPr lvl="1"/>
            <a:r>
              <a:rPr lang="zh-CN" altLang="en-US" sz="2000" dirty="0">
                <a:solidFill>
                  <a:srgbClr val="000000"/>
                </a:solidFill>
                <a:latin typeface="微软雅黑" panose="020B0503020204020204" pitchFamily="34" charset="-122"/>
                <a:ea typeface="微软雅黑" panose="020B0503020204020204" pitchFamily="34" charset="-122"/>
              </a:rPr>
              <a:t>长期受美国打压，难进全球最大市场美国</a:t>
            </a:r>
            <a:endParaRPr lang="en-US" altLang="zh-CN" sz="2000" b="0" i="0" dirty="0">
              <a:solidFill>
                <a:srgbClr val="000000"/>
              </a:solidFill>
              <a:effectLst/>
              <a:latin typeface="微软雅黑" panose="020B0503020204020204" pitchFamily="34" charset="-122"/>
              <a:ea typeface="微软雅黑" panose="020B0503020204020204" pitchFamily="34" charset="-122"/>
            </a:endParaRPr>
          </a:p>
          <a:p>
            <a:pPr lvl="1"/>
            <a:r>
              <a:rPr lang="zh-CN" altLang="en-US" sz="2000" dirty="0">
                <a:solidFill>
                  <a:srgbClr val="C00000"/>
                </a:solidFill>
                <a:latin typeface="微软雅黑" panose="020B0503020204020204" pitchFamily="34" charset="-122"/>
                <a:ea typeface="微软雅黑" panose="020B0503020204020204" pitchFamily="34" charset="-122"/>
              </a:rPr>
              <a:t>美国科技封锁，自研芯片等备胎转正，焉知非福？</a:t>
            </a:r>
            <a:endParaRPr lang="en-US" altLang="zh-CN" sz="2000" dirty="0">
              <a:solidFill>
                <a:srgbClr val="C000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技术领先、标准引领，秉持开放共赢</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学术：活跃于</a:t>
            </a:r>
            <a:r>
              <a:rPr lang="en-US" altLang="zh-CN" sz="2000" dirty="0" err="1">
                <a:latin typeface="微软雅黑" panose="020B0503020204020204" pitchFamily="34" charset="-122"/>
                <a:ea typeface="微软雅黑" panose="020B0503020204020204" pitchFamily="34" charset="-122"/>
              </a:rPr>
              <a:t>Sigcomm</a:t>
            </a:r>
            <a:r>
              <a:rPr lang="zh-CN" altLang="en-US" sz="2000" dirty="0">
                <a:latin typeface="微软雅黑" panose="020B0503020204020204" pitchFamily="34" charset="-122"/>
                <a:ea typeface="微软雅黑" panose="020B0503020204020204" pitchFamily="34" charset="-122"/>
              </a:rPr>
              <a:t>等顶级学术会议</a:t>
            </a:r>
            <a:endParaRPr lang="zh-CN" altLang="en-US" sz="2000" dirty="0"/>
          </a:p>
          <a:p>
            <a:pPr lvl="1"/>
            <a:r>
              <a:rPr lang="zh-CN" altLang="en-US" sz="2000" dirty="0">
                <a:latin typeface="微软雅黑" panose="020B0503020204020204" pitchFamily="34" charset="-122"/>
                <a:ea typeface="微软雅黑" panose="020B0503020204020204" pitchFamily="34" charset="-122"/>
              </a:rPr>
              <a:t>专利：专利申请全球第一，从数量到质量</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标准：</a:t>
            </a:r>
            <a:r>
              <a:rPr lang="en-US" altLang="zh-CN" sz="2000" dirty="0">
                <a:latin typeface="微软雅黑" panose="020B0503020204020204" pitchFamily="34" charset="-122"/>
                <a:ea typeface="微软雅黑" panose="020B0503020204020204" pitchFamily="34" charset="-122"/>
              </a:rPr>
              <a:t>3GPP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ITU-T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IETF</a:t>
            </a:r>
            <a:r>
              <a:rPr lang="zh-CN" altLang="en-US" sz="2000" dirty="0">
                <a:latin typeface="微软雅黑" panose="020B0503020204020204" pitchFamily="34" charset="-122"/>
                <a:ea typeface="微软雅黑" panose="020B0503020204020204" pitchFamily="34" charset="-122"/>
              </a:rPr>
              <a:t>等标准主要贡献者</a:t>
            </a:r>
            <a:endParaRPr lang="en-US" altLang="zh-CN" sz="2000"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D27CB475-D63D-478E-8879-E64CECF99BD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614"/>
          <a:stretch/>
        </p:blipFill>
        <p:spPr>
          <a:xfrm>
            <a:off x="7349298" y="1311401"/>
            <a:ext cx="4609532" cy="3056325"/>
          </a:xfrm>
          <a:prstGeom prst="rect">
            <a:avLst/>
          </a:prstGeom>
          <a:ln>
            <a:solidFill>
              <a:schemeClr val="tx1"/>
            </a:solidFill>
          </a:ln>
        </p:spPr>
      </p:pic>
      <p:grpSp>
        <p:nvGrpSpPr>
          <p:cNvPr id="25" name="组合 24">
            <a:extLst>
              <a:ext uri="{FF2B5EF4-FFF2-40B4-BE49-F238E27FC236}">
                <a16:creationId xmlns:a16="http://schemas.microsoft.com/office/drawing/2014/main" id="{FA7A43CF-BAD8-444E-B0A6-EEB648CB0698}"/>
              </a:ext>
            </a:extLst>
          </p:cNvPr>
          <p:cNvGrpSpPr/>
          <p:nvPr/>
        </p:nvGrpSpPr>
        <p:grpSpPr>
          <a:xfrm>
            <a:off x="7847792" y="4593022"/>
            <a:ext cx="3744006" cy="1797521"/>
            <a:chOff x="6865" y="1525"/>
            <a:chExt cx="5563" cy="2831"/>
          </a:xfrm>
        </p:grpSpPr>
        <p:pic>
          <p:nvPicPr>
            <p:cNvPr id="26" name="图片 25">
              <a:extLst>
                <a:ext uri="{FF2B5EF4-FFF2-40B4-BE49-F238E27FC236}">
                  <a16:creationId xmlns:a16="http://schemas.microsoft.com/office/drawing/2014/main" id="{9E2E61B7-F701-4B91-966D-5971C801148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556" y="1652"/>
              <a:ext cx="1696" cy="2432"/>
            </a:xfrm>
            <a:prstGeom prst="rect">
              <a:avLst/>
            </a:prstGeom>
          </p:spPr>
        </p:pic>
        <p:sp>
          <p:nvSpPr>
            <p:cNvPr id="27" name="文本框 26">
              <a:extLst>
                <a:ext uri="{FF2B5EF4-FFF2-40B4-BE49-F238E27FC236}">
                  <a16:creationId xmlns:a16="http://schemas.microsoft.com/office/drawing/2014/main" id="{B478D104-F879-45CA-BFBA-3F54AB804753}"/>
                </a:ext>
              </a:extLst>
            </p:cNvPr>
            <p:cNvSpPr txBox="1"/>
            <p:nvPr/>
          </p:nvSpPr>
          <p:spPr>
            <a:xfrm>
              <a:off x="6933" y="1525"/>
              <a:ext cx="3608" cy="2831"/>
            </a:xfrm>
            <a:prstGeom prst="rect">
              <a:avLst/>
            </a:prstGeom>
            <a:noFill/>
          </p:spPr>
          <p:txBody>
            <a:bodyPr wrap="square" rtlCol="0">
              <a:spAutoFit/>
            </a:bodyPr>
            <a:lstStyle/>
            <a:p>
              <a:pPr algn="ctr">
                <a:lnSpc>
                  <a:spcPct val="100000"/>
                </a:lnSpc>
                <a:spcAft>
                  <a:spcPts val="600"/>
                </a:spcAft>
              </a:pP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任正非</a:t>
              </a:r>
              <a:endParaRPr lang="en-US" altLang="zh-CN" sz="2400" dirty="0">
                <a:solidFill>
                  <a:srgbClr val="C00000"/>
                </a:solidFill>
                <a:latin typeface="微软雅黑" panose="020B0503020204020204" charset="-122"/>
                <a:ea typeface="微软雅黑" panose="020B0503020204020204" charset="-122"/>
                <a:cs typeface="微软雅黑" panose="020B0503020204020204" charset="-122"/>
              </a:endParaRPr>
            </a:p>
            <a:p>
              <a:pPr algn="just">
                <a:lnSpc>
                  <a:spcPct val="110000"/>
                </a:lnSpc>
              </a:pPr>
              <a:r>
                <a:rPr lang="zh-CN" altLang="en-US" dirty="0">
                  <a:latin typeface="微软雅黑" panose="020B0503020204020204" charset="-122"/>
                  <a:ea typeface="微软雅黑" panose="020B0503020204020204" charset="-122"/>
                  <a:cs typeface="微软雅黑" panose="020B0503020204020204" charset="-122"/>
                </a:rPr>
                <a:t>随着逐步逼近香农定理、摩尔定律的极限</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面对</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大流量、低延时</a:t>
              </a:r>
              <a:r>
                <a:rPr lang="zh-CN" altLang="en-US" dirty="0">
                  <a:latin typeface="微软雅黑" panose="020B0503020204020204" charset="-122"/>
                  <a:ea typeface="微软雅黑" panose="020B0503020204020204" charset="-122"/>
                  <a:cs typeface="微软雅黑" panose="020B0503020204020204" charset="-122"/>
                </a:rPr>
                <a:t>的理论还未创造出来</a:t>
              </a:r>
              <a:endParaRPr lang="zh-CN" altLang="en-US"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8" name="圆角矩形 9">
              <a:extLst>
                <a:ext uri="{FF2B5EF4-FFF2-40B4-BE49-F238E27FC236}">
                  <a16:creationId xmlns:a16="http://schemas.microsoft.com/office/drawing/2014/main" id="{81993B38-95C0-45E8-9A2B-75A6159C2E63}"/>
                </a:ext>
              </a:extLst>
            </p:cNvPr>
            <p:cNvSpPr/>
            <p:nvPr/>
          </p:nvSpPr>
          <p:spPr>
            <a:xfrm>
              <a:off x="6865" y="1541"/>
              <a:ext cx="5563" cy="2653"/>
            </a:xfrm>
            <a:prstGeom prst="roundRect">
              <a:avLst>
                <a:gd name="adj" fmla="val 10892"/>
              </a:avLst>
            </a:prstGeom>
            <a:noFill/>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350"/>
            </a:p>
          </p:txBody>
        </p:sp>
      </p:grpSp>
      <p:cxnSp>
        <p:nvCxnSpPr>
          <p:cNvPr id="15" name="直接箭头连接符 14">
            <a:extLst>
              <a:ext uri="{FF2B5EF4-FFF2-40B4-BE49-F238E27FC236}">
                <a16:creationId xmlns:a16="http://schemas.microsoft.com/office/drawing/2014/main" id="{5C733CEC-EB02-4F6C-9321-DB77ED470BAB}"/>
              </a:ext>
            </a:extLst>
          </p:cNvPr>
          <p:cNvCxnSpPr>
            <a:cxnSpLocks/>
          </p:cNvCxnSpPr>
          <p:nvPr/>
        </p:nvCxnSpPr>
        <p:spPr>
          <a:xfrm>
            <a:off x="9998650" y="1890108"/>
            <a:ext cx="180705" cy="2152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6EBFE02-945C-40EB-9480-64899C5264F6}"/>
              </a:ext>
            </a:extLst>
          </p:cNvPr>
          <p:cNvSpPr txBox="1"/>
          <p:nvPr/>
        </p:nvSpPr>
        <p:spPr>
          <a:xfrm>
            <a:off x="8173714" y="1496950"/>
            <a:ext cx="2656115" cy="707886"/>
          </a:xfrm>
          <a:prstGeom prst="rect">
            <a:avLst/>
          </a:prstGeom>
          <a:noFill/>
        </p:spPr>
        <p:txBody>
          <a:bodyPr wrap="square" rtlCol="0">
            <a:spAutoFit/>
          </a:bodyPr>
          <a:lstStyle/>
          <a:p>
            <a:r>
              <a:rPr lang="en-US" altLang="zh-CN" sz="2000" dirty="0">
                <a:solidFill>
                  <a:srgbClr val="C00000"/>
                </a:solidFill>
                <a:latin typeface="微软雅黑" panose="020B0503020204020204" pitchFamily="34" charset="-122"/>
                <a:ea typeface="微软雅黑" panose="020B0503020204020204" pitchFamily="34" charset="-122"/>
              </a:rPr>
              <a:t>2014</a:t>
            </a:r>
            <a:r>
              <a:rPr lang="zh-CN" altLang="en-US" sz="2000" dirty="0">
                <a:solidFill>
                  <a:srgbClr val="C00000"/>
                </a:solidFill>
                <a:latin typeface="微软雅黑" panose="020B0503020204020204" pitchFamily="34" charset="-122"/>
                <a:ea typeface="微软雅黑" panose="020B0503020204020204" pitchFamily="34" charset="-122"/>
              </a:rPr>
              <a:t>年以后华为开始甩开竞争对手</a:t>
            </a:r>
          </a:p>
        </p:txBody>
      </p:sp>
      <p:cxnSp>
        <p:nvCxnSpPr>
          <p:cNvPr id="37" name="直接箭头连接符 36">
            <a:extLst>
              <a:ext uri="{FF2B5EF4-FFF2-40B4-BE49-F238E27FC236}">
                <a16:creationId xmlns:a16="http://schemas.microsoft.com/office/drawing/2014/main" id="{E83D2C88-5F0E-4F1B-AAD3-AC6D66EF38D6}"/>
              </a:ext>
            </a:extLst>
          </p:cNvPr>
          <p:cNvCxnSpPr>
            <a:cxnSpLocks/>
          </p:cNvCxnSpPr>
          <p:nvPr/>
        </p:nvCxnSpPr>
        <p:spPr>
          <a:xfrm>
            <a:off x="10637630" y="2121068"/>
            <a:ext cx="0" cy="557348"/>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5B88E10-276D-4D9B-9261-C01F65C250CB}"/>
              </a:ext>
            </a:extLst>
          </p:cNvPr>
          <p:cNvSpPr txBox="1"/>
          <p:nvPr/>
        </p:nvSpPr>
        <p:spPr>
          <a:xfrm>
            <a:off x="10637630" y="2156113"/>
            <a:ext cx="1366102" cy="40011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遥遥领先</a:t>
            </a:r>
          </a:p>
        </p:txBody>
      </p:sp>
      <p:sp>
        <p:nvSpPr>
          <p:cNvPr id="14" name="文本框 13">
            <a:extLst>
              <a:ext uri="{FF2B5EF4-FFF2-40B4-BE49-F238E27FC236}">
                <a16:creationId xmlns:a16="http://schemas.microsoft.com/office/drawing/2014/main" id="{63F710F0-0B4B-6C4D-8291-1B95F51CCD67}"/>
              </a:ext>
            </a:extLst>
          </p:cNvPr>
          <p:cNvSpPr txBox="1"/>
          <p:nvPr/>
        </p:nvSpPr>
        <p:spPr>
          <a:xfrm>
            <a:off x="6038663" y="4751129"/>
            <a:ext cx="1679538" cy="1092607"/>
          </a:xfrm>
          <a:prstGeom prst="rect">
            <a:avLst/>
          </a:prstGeom>
          <a:noFill/>
          <a:ln>
            <a:solidFill>
              <a:srgbClr val="C00000"/>
            </a:solidFill>
          </a:ln>
        </p:spPr>
        <p:txBody>
          <a:bodyPr wrap="square" rtlCol="0">
            <a:spAutoFit/>
          </a:bodyPr>
          <a:lstStyle/>
          <a:p>
            <a:pPr algn="ctr">
              <a:lnSpc>
                <a:spcPct val="100000"/>
              </a:lnSpc>
              <a:spcAft>
                <a:spcPts val="600"/>
              </a:spcAft>
            </a:pP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不仅仅是</a:t>
            </a:r>
            <a:endParaRPr lang="en-US" altLang="zh-CN" sz="2000" dirty="0">
              <a:solidFill>
                <a:srgbClr val="C00000"/>
              </a:solidFill>
              <a:latin typeface="微软雅黑" panose="020B0503020204020204" charset="-122"/>
              <a:ea typeface="微软雅黑" panose="020B0503020204020204" charset="-122"/>
              <a:cs typeface="微软雅黑" panose="020B0503020204020204" charset="-122"/>
            </a:endParaRPr>
          </a:p>
          <a:p>
            <a:pPr algn="ctr">
              <a:lnSpc>
                <a:spcPct val="100000"/>
              </a:lnSpc>
              <a:spcAft>
                <a:spcPts val="600"/>
              </a:spcAft>
            </a:pPr>
            <a:r>
              <a:rPr lang="en-US" altLang="zh-CN" sz="2000" dirty="0">
                <a:solidFill>
                  <a:srgbClr val="C00000"/>
                </a:solidFill>
                <a:latin typeface="微软雅黑" panose="020B0503020204020204" charset="-122"/>
                <a:ea typeface="微软雅黑" panose="020B0503020204020204" charset="-122"/>
                <a:cs typeface="微软雅黑" panose="020B0503020204020204" charset="-122"/>
              </a:rPr>
              <a:t>200</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万年薪的</a:t>
            </a:r>
            <a:br>
              <a:rPr lang="en-US" altLang="zh-CN" sz="2000" dirty="0">
                <a:solidFill>
                  <a:srgbClr val="C00000"/>
                </a:solidFill>
                <a:latin typeface="微软雅黑" panose="020B0503020204020204" charset="-122"/>
                <a:ea typeface="微软雅黑" panose="020B0503020204020204" charset="-122"/>
                <a:cs typeface="微软雅黑" panose="020B0503020204020204" charset="-122"/>
              </a:rPr>
            </a:b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“天才少年”</a:t>
            </a:r>
            <a:endParaRPr lang="zh-CN" altLang="en-US" sz="16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灯片编号占位符 4">
            <a:extLst>
              <a:ext uri="{FF2B5EF4-FFF2-40B4-BE49-F238E27FC236}">
                <a16:creationId xmlns:a16="http://schemas.microsoft.com/office/drawing/2014/main" id="{AB3A39A3-F45D-7A43-9080-DC61AD044A21}"/>
              </a:ext>
            </a:extLst>
          </p:cNvPr>
          <p:cNvSpPr>
            <a:spLocks noGrp="1"/>
          </p:cNvSpPr>
          <p:nvPr>
            <p:ph type="sldNum" sz="quarter" idx="12"/>
          </p:nvPr>
        </p:nvSpPr>
        <p:spPr/>
        <p:txBody>
          <a:bodyPr/>
          <a:lstStyle/>
          <a:p>
            <a:fld id="{8D4D1E41-7A09-AB4A-A4E1-09765ADA2698}" type="slidenum">
              <a:rPr kumimoji="1" lang="zh-CN" altLang="en-US" smtClean="0"/>
              <a:t>107</a:t>
            </a:fld>
            <a:endParaRPr kumimoji="1" lang="zh-CN" altLang="en-US" dirty="0"/>
          </a:p>
        </p:txBody>
      </p:sp>
      <p:sp>
        <p:nvSpPr>
          <p:cNvPr id="17" name="文本框 16">
            <a:extLst>
              <a:ext uri="{FF2B5EF4-FFF2-40B4-BE49-F238E27FC236}">
                <a16:creationId xmlns:a16="http://schemas.microsoft.com/office/drawing/2014/main" id="{6B2B629A-416B-CC4C-A18B-BD1CB4DC706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2844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EFC88-15A8-8F47-A008-BBB6B0BEC7A2}"/>
              </a:ext>
            </a:extLst>
          </p:cNvPr>
          <p:cNvSpPr>
            <a:spLocks noGrp="1"/>
          </p:cNvSpPr>
          <p:nvPr>
            <p:ph type="title"/>
          </p:nvPr>
        </p:nvSpPr>
        <p:spPr/>
        <p:txBody>
          <a:bodyPr/>
          <a:lstStyle/>
          <a:p>
            <a:r>
              <a:rPr kumimoji="1" lang="zh-CN" altLang="en-US" dirty="0"/>
              <a:t>本章总结</a:t>
            </a:r>
          </a:p>
        </p:txBody>
      </p:sp>
      <p:sp>
        <p:nvSpPr>
          <p:cNvPr id="3" name="内容占位符 2">
            <a:extLst>
              <a:ext uri="{FF2B5EF4-FFF2-40B4-BE49-F238E27FC236}">
                <a16:creationId xmlns:a16="http://schemas.microsoft.com/office/drawing/2014/main" id="{8D01C0D4-2EC3-7D4D-AAC5-3C4CCB3DBC8F}"/>
              </a:ext>
            </a:extLst>
          </p:cNvPr>
          <p:cNvSpPr>
            <a:spLocks noGrp="1"/>
          </p:cNvSpPr>
          <p:nvPr>
            <p:ph idx="1"/>
          </p:nvPr>
        </p:nvSpPr>
        <p:spPr/>
        <p:txBody>
          <a:bodyPr>
            <a:normAutofit lnSpcReduction="10000"/>
          </a:bodyPr>
          <a:lstStyle/>
          <a:p>
            <a:pPr>
              <a:lnSpc>
                <a:spcPct val="120000"/>
              </a:lnSpc>
            </a:pPr>
            <a:r>
              <a:rPr kumimoji="1" lang="zh-CN" altLang="en-US" dirty="0"/>
              <a:t>计算机网络的重要性</a:t>
            </a:r>
          </a:p>
          <a:p>
            <a:pPr>
              <a:lnSpc>
                <a:spcPct val="120000"/>
              </a:lnSpc>
            </a:pPr>
            <a:r>
              <a:rPr kumimoji="1" lang="zh-CN" altLang="en-US" dirty="0"/>
              <a:t>了解网络中的基本概念和术语，</a:t>
            </a:r>
            <a:r>
              <a:rPr kumimoji="1" lang="zh-CN" altLang="en-US" dirty="0">
                <a:solidFill>
                  <a:srgbClr val="C00000"/>
                </a:solidFill>
              </a:rPr>
              <a:t>理解分组交换的优缺点</a:t>
            </a:r>
          </a:p>
          <a:p>
            <a:pPr>
              <a:lnSpc>
                <a:spcPct val="120000"/>
              </a:lnSpc>
            </a:pPr>
            <a:r>
              <a:rPr kumimoji="1" lang="zh-CN" altLang="en-US" dirty="0"/>
              <a:t>分层结构：</a:t>
            </a:r>
            <a:r>
              <a:rPr kumimoji="1" lang="zh-CN" altLang="en-US" dirty="0">
                <a:solidFill>
                  <a:srgbClr val="C00000"/>
                </a:solidFill>
              </a:rPr>
              <a:t>上下层之间的服务和接口，对等的协议</a:t>
            </a:r>
          </a:p>
          <a:p>
            <a:pPr>
              <a:lnSpc>
                <a:spcPct val="120000"/>
              </a:lnSpc>
            </a:pPr>
            <a:r>
              <a:rPr kumimoji="1" lang="zh-CN" altLang="en-US" dirty="0"/>
              <a:t>网络</a:t>
            </a:r>
            <a:r>
              <a:rPr kumimoji="1" lang="zh-CN" altLang="en-US" dirty="0">
                <a:solidFill>
                  <a:srgbClr val="C00000"/>
                </a:solidFill>
              </a:rPr>
              <a:t>参考模型</a:t>
            </a:r>
            <a:r>
              <a:rPr kumimoji="1" lang="zh-CN" altLang="en-US" dirty="0"/>
              <a:t>：理想的</a:t>
            </a:r>
            <a:r>
              <a:rPr kumimoji="1" lang="en-US" altLang="zh-CN" dirty="0"/>
              <a:t>7</a:t>
            </a:r>
            <a:r>
              <a:rPr kumimoji="1" lang="zh-CN" altLang="en-US" dirty="0"/>
              <a:t>层</a:t>
            </a:r>
            <a:r>
              <a:rPr kumimoji="1" lang="en-US" altLang="zh-CN" dirty="0"/>
              <a:t>OSI</a:t>
            </a:r>
            <a:r>
              <a:rPr kumimoji="1" lang="zh-CN" altLang="en-US" dirty="0"/>
              <a:t>，现实的</a:t>
            </a:r>
            <a:r>
              <a:rPr kumimoji="1" lang="en-US" altLang="zh-CN" dirty="0"/>
              <a:t>4</a:t>
            </a:r>
            <a:r>
              <a:rPr kumimoji="1" lang="zh-CN" altLang="en-US" dirty="0"/>
              <a:t>层</a:t>
            </a:r>
            <a:r>
              <a:rPr kumimoji="1" lang="en-US" altLang="zh-CN" dirty="0"/>
              <a:t>TCP/IP</a:t>
            </a:r>
            <a:endParaRPr kumimoji="1" lang="zh-CN" altLang="en-US" dirty="0"/>
          </a:p>
          <a:p>
            <a:pPr>
              <a:lnSpc>
                <a:spcPct val="120000"/>
              </a:lnSpc>
            </a:pPr>
            <a:r>
              <a:rPr kumimoji="1" lang="zh-CN" altLang="en-US" dirty="0">
                <a:solidFill>
                  <a:srgbClr val="C00000"/>
                </a:solidFill>
              </a:rPr>
              <a:t>网络度量单位</a:t>
            </a:r>
            <a:r>
              <a:rPr kumimoji="1" lang="zh-CN" altLang="en-US" dirty="0"/>
              <a:t>：带宽、时延和丢失率</a:t>
            </a:r>
          </a:p>
          <a:p>
            <a:pPr>
              <a:lnSpc>
                <a:spcPct val="120000"/>
              </a:lnSpc>
            </a:pPr>
            <a:r>
              <a:rPr kumimoji="1" lang="zh-CN" altLang="en-US" dirty="0"/>
              <a:t>网络威胁：无所不在</a:t>
            </a:r>
          </a:p>
          <a:p>
            <a:pPr>
              <a:lnSpc>
                <a:spcPct val="120000"/>
              </a:lnSpc>
            </a:pPr>
            <a:r>
              <a:rPr kumimoji="1" lang="zh-CN" altLang="en-US" dirty="0"/>
              <a:t>标准化组织：官方的</a:t>
            </a:r>
            <a:r>
              <a:rPr kumimoji="1" lang="en-US" altLang="zh-CN" dirty="0"/>
              <a:t>ITU</a:t>
            </a:r>
            <a:r>
              <a:rPr kumimoji="1" lang="zh-CN" altLang="en-US" dirty="0"/>
              <a:t>、</a:t>
            </a:r>
            <a:r>
              <a:rPr kumimoji="1" lang="en-US" altLang="zh-CN" dirty="0"/>
              <a:t>ISO</a:t>
            </a:r>
            <a:r>
              <a:rPr kumimoji="1" lang="zh-CN" altLang="en-US" dirty="0"/>
              <a:t>，发挥核心作用的</a:t>
            </a:r>
            <a:r>
              <a:rPr kumimoji="1" lang="en-US" altLang="zh-CN" dirty="0"/>
              <a:t>IETF</a:t>
            </a:r>
            <a:r>
              <a:rPr kumimoji="1" lang="zh-CN" altLang="en-US" dirty="0"/>
              <a:t>和</a:t>
            </a:r>
            <a:r>
              <a:rPr kumimoji="1" lang="en-US" altLang="zh-CN" dirty="0"/>
              <a:t>IEEE</a:t>
            </a:r>
            <a:endParaRPr kumimoji="1" lang="zh-CN" altLang="en-US" dirty="0"/>
          </a:p>
          <a:p>
            <a:pPr>
              <a:lnSpc>
                <a:spcPct val="120000"/>
              </a:lnSpc>
            </a:pPr>
            <a:r>
              <a:rPr kumimoji="1" lang="zh-CN" altLang="en-US" dirty="0"/>
              <a:t>互联网发展史与</a:t>
            </a:r>
            <a:r>
              <a:rPr kumimoji="1" lang="zh-CN" altLang="en-US" dirty="0">
                <a:solidFill>
                  <a:srgbClr val="C00000"/>
                </a:solidFill>
              </a:rPr>
              <a:t>启示</a:t>
            </a:r>
          </a:p>
        </p:txBody>
      </p:sp>
      <p:sp>
        <p:nvSpPr>
          <p:cNvPr id="5" name="灯片编号占位符 4">
            <a:extLst>
              <a:ext uri="{FF2B5EF4-FFF2-40B4-BE49-F238E27FC236}">
                <a16:creationId xmlns:a16="http://schemas.microsoft.com/office/drawing/2014/main" id="{8FE33C2B-DFEA-AB45-B09F-58B1C2A169C6}"/>
              </a:ext>
            </a:extLst>
          </p:cNvPr>
          <p:cNvSpPr>
            <a:spLocks noGrp="1"/>
          </p:cNvSpPr>
          <p:nvPr>
            <p:ph type="sldNum" sz="quarter" idx="12"/>
          </p:nvPr>
        </p:nvSpPr>
        <p:spPr/>
        <p:txBody>
          <a:bodyPr/>
          <a:lstStyle/>
          <a:p>
            <a:fld id="{8D4D1E41-7A09-AB4A-A4E1-09765ADA2698}" type="slidenum">
              <a:rPr kumimoji="1" lang="zh-CN" altLang="en-US" smtClean="0"/>
              <a:t>108</a:t>
            </a:fld>
            <a:endParaRPr kumimoji="1" lang="zh-CN" altLang="en-US" dirty="0"/>
          </a:p>
        </p:txBody>
      </p:sp>
    </p:spTree>
    <p:extLst>
      <p:ext uri="{BB962C8B-B14F-4D97-AF65-F5344CB8AC3E}">
        <p14:creationId xmlns:p14="http://schemas.microsoft.com/office/powerpoint/2010/main" val="1697461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sz="half" idx="1"/>
          </p:nvPr>
        </p:nvSpPr>
        <p:spPr>
          <a:xfrm>
            <a:off x="1203960" y="1825625"/>
            <a:ext cx="5181600" cy="4351338"/>
          </a:xfrm>
        </p:spPr>
        <p:txBody>
          <a:bodyPr>
            <a:normAutofit/>
          </a:bodyPr>
          <a:lstStyle/>
          <a:p>
            <a:pPr marL="0" indent="0">
              <a:lnSpc>
                <a:spcPct val="150000"/>
              </a:lnSpc>
              <a:buNone/>
            </a:pPr>
            <a:r>
              <a:rPr kumimoji="1" lang="en-US" altLang="zh-CN" dirty="0">
                <a:solidFill>
                  <a:srgbClr val="C00000"/>
                </a:solidFill>
              </a:rPr>
              <a:t>1.1 </a:t>
            </a:r>
            <a:r>
              <a:rPr kumimoji="1" lang="zh-CN" altLang="en-US" dirty="0">
                <a:solidFill>
                  <a:srgbClr val="C00000"/>
                </a:solidFill>
              </a:rPr>
              <a:t>初识互联网</a:t>
            </a:r>
            <a:endParaRPr kumimoji="1" lang="en-US" altLang="zh-CN" dirty="0">
              <a:solidFill>
                <a:srgbClr val="C00000"/>
              </a:solidFill>
            </a:endParaRPr>
          </a:p>
          <a:p>
            <a:pPr marL="0" indent="0">
              <a:lnSpc>
                <a:spcPct val="150000"/>
              </a:lnSpc>
              <a:buNone/>
            </a:pPr>
            <a:r>
              <a:rPr kumimoji="1" lang="en-US" altLang="zh-CN" dirty="0"/>
              <a:t>1.2 </a:t>
            </a:r>
            <a:r>
              <a:rPr kumimoji="1" lang="zh-CN" altLang="en-US" dirty="0"/>
              <a:t>网络实例</a:t>
            </a:r>
            <a:endParaRPr kumimoji="1" lang="en-US" altLang="zh-CN" dirty="0"/>
          </a:p>
          <a:p>
            <a:pPr marL="0" indent="0">
              <a:lnSpc>
                <a:spcPct val="150000"/>
              </a:lnSpc>
              <a:buNone/>
            </a:pPr>
            <a:r>
              <a:rPr kumimoji="1" lang="en-US" altLang="zh-CN" dirty="0"/>
              <a:t>1.3 </a:t>
            </a:r>
            <a:r>
              <a:rPr kumimoji="1" lang="zh-CN" altLang="en-US" dirty="0"/>
              <a:t>协议与分层结构</a:t>
            </a:r>
            <a:endParaRPr kumimoji="1" lang="en-US" altLang="zh-CN" dirty="0"/>
          </a:p>
          <a:p>
            <a:pPr marL="0" indent="0">
              <a:lnSpc>
                <a:spcPct val="150000"/>
              </a:lnSpc>
              <a:buNone/>
            </a:pPr>
            <a:r>
              <a:rPr kumimoji="1" lang="en-US" altLang="zh-CN" dirty="0"/>
              <a:t>1.4 </a:t>
            </a:r>
            <a:r>
              <a:rPr kumimoji="1" lang="zh-CN" altLang="en-US" dirty="0"/>
              <a:t>参考模型</a:t>
            </a:r>
            <a:endParaRPr kumimoji="1" lang="en-US" altLang="zh-CN" dirty="0"/>
          </a:p>
        </p:txBody>
      </p:sp>
      <p:sp>
        <p:nvSpPr>
          <p:cNvPr id="5" name="内容占位符 4">
            <a:extLst>
              <a:ext uri="{FF2B5EF4-FFF2-40B4-BE49-F238E27FC236}">
                <a16:creationId xmlns:a16="http://schemas.microsoft.com/office/drawing/2014/main" id="{EAE97F77-16B3-2043-B14E-0B774467C142}"/>
              </a:ext>
            </a:extLst>
          </p:cNvPr>
          <p:cNvSpPr>
            <a:spLocks noGrp="1"/>
          </p:cNvSpPr>
          <p:nvPr>
            <p:ph sz="half" idx="2"/>
          </p:nvPr>
        </p:nvSpPr>
        <p:spPr>
          <a:xfrm>
            <a:off x="6096000" y="1825625"/>
            <a:ext cx="5181600" cy="4351338"/>
          </a:xfrm>
        </p:spPr>
        <p:txBody>
          <a:bodyPr/>
          <a:lstStyle/>
          <a:p>
            <a:pPr marL="0" indent="0">
              <a:lnSpc>
                <a:spcPct val="150000"/>
              </a:lnSpc>
              <a:buNone/>
            </a:pPr>
            <a:r>
              <a:rPr kumimoji="1" lang="en-US" altLang="zh-CN" dirty="0"/>
              <a:t>1.5 </a:t>
            </a:r>
            <a:r>
              <a:rPr kumimoji="1" lang="zh-CN" altLang="en-US" dirty="0"/>
              <a:t>计算机网络度量单位</a:t>
            </a:r>
            <a:endParaRPr kumimoji="1" lang="en-US" altLang="zh-CN" dirty="0"/>
          </a:p>
          <a:p>
            <a:pPr marL="0" indent="0">
              <a:lnSpc>
                <a:spcPct val="150000"/>
              </a:lnSpc>
              <a:buNone/>
            </a:pPr>
            <a:r>
              <a:rPr kumimoji="1" lang="en-US" altLang="zh-CN" dirty="0"/>
              <a:t>1.6 </a:t>
            </a:r>
            <a:r>
              <a:rPr kumimoji="1" lang="zh-CN" altLang="en-US" dirty="0"/>
              <a:t>网络安全与威胁</a:t>
            </a:r>
          </a:p>
          <a:p>
            <a:pPr marL="0" indent="0">
              <a:lnSpc>
                <a:spcPct val="150000"/>
              </a:lnSpc>
              <a:buNone/>
            </a:pPr>
            <a:r>
              <a:rPr kumimoji="1" lang="en-US" altLang="zh-CN" dirty="0"/>
              <a:t>1.7 </a:t>
            </a:r>
            <a:r>
              <a:rPr kumimoji="1" lang="zh-CN" altLang="en-US" dirty="0"/>
              <a:t>标准化组织</a:t>
            </a:r>
            <a:endParaRPr kumimoji="1" lang="en-US" altLang="zh-CN" dirty="0"/>
          </a:p>
          <a:p>
            <a:pPr marL="0" indent="0">
              <a:lnSpc>
                <a:spcPct val="150000"/>
              </a:lnSpc>
              <a:buNone/>
            </a:pPr>
            <a:r>
              <a:rPr kumimoji="1" lang="en-US" altLang="zh-CN" dirty="0"/>
              <a:t>1.8 </a:t>
            </a:r>
            <a:r>
              <a:rPr kumimoji="1" lang="zh-CN" altLang="en-US" dirty="0"/>
              <a:t>互联网发展史与启示</a:t>
            </a:r>
            <a:endParaRPr kumimoji="1" lang="en-US" altLang="zh-CN" dirty="0"/>
          </a:p>
        </p:txBody>
      </p:sp>
      <p:sp>
        <p:nvSpPr>
          <p:cNvPr id="6" name="灯片编号占位符 5">
            <a:extLst>
              <a:ext uri="{FF2B5EF4-FFF2-40B4-BE49-F238E27FC236}">
                <a16:creationId xmlns:a16="http://schemas.microsoft.com/office/drawing/2014/main" id="{24CD85B4-968A-C44A-A494-417815D6DAA7}"/>
              </a:ext>
            </a:extLst>
          </p:cNvPr>
          <p:cNvSpPr>
            <a:spLocks noGrp="1"/>
          </p:cNvSpPr>
          <p:nvPr>
            <p:ph type="sldNum" sz="quarter" idx="12"/>
          </p:nvPr>
        </p:nvSpPr>
        <p:spPr/>
        <p:txBody>
          <a:bodyPr/>
          <a:lstStyle/>
          <a:p>
            <a:fld id="{8D4D1E41-7A09-AB4A-A4E1-09765ADA2698}" type="slidenum">
              <a:rPr kumimoji="1" lang="zh-CN" altLang="en-US" smtClean="0"/>
              <a:t>10</a:t>
            </a:fld>
            <a:endParaRPr kumimoji="1" lang="zh-CN" altLang="en-US"/>
          </a:p>
        </p:txBody>
      </p:sp>
    </p:spTree>
    <p:extLst>
      <p:ext uri="{BB962C8B-B14F-4D97-AF65-F5344CB8AC3E}">
        <p14:creationId xmlns:p14="http://schemas.microsoft.com/office/powerpoint/2010/main" val="31005134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2CA5CD2C-7713-D94F-9C1D-BFA2CBA4E738}"/>
              </a:ext>
            </a:extLst>
          </p:cNvPr>
          <p:cNvSpPr/>
          <p:nvPr/>
        </p:nvSpPr>
        <p:spPr>
          <a:xfrm>
            <a:off x="529460" y="3670455"/>
            <a:ext cx="11245814" cy="1769975"/>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500E9E17-6C1F-6542-9F91-9D253C1DF1C9}"/>
              </a:ext>
            </a:extLst>
          </p:cNvPr>
          <p:cNvSpPr>
            <a:spLocks noGrp="1"/>
          </p:cNvSpPr>
          <p:nvPr>
            <p:ph type="title"/>
          </p:nvPr>
        </p:nvSpPr>
        <p:spPr/>
        <p:txBody>
          <a:bodyPr/>
          <a:lstStyle/>
          <a:p>
            <a:r>
              <a:rPr kumimoji="1" lang="zh-CN" altLang="en-US" dirty="0"/>
              <a:t>致谢社区本章贡献者</a:t>
            </a:r>
          </a:p>
        </p:txBody>
      </p:sp>
      <p:sp>
        <p:nvSpPr>
          <p:cNvPr id="25" name="圆角矩形 24">
            <a:extLst>
              <a:ext uri="{FF2B5EF4-FFF2-40B4-BE49-F238E27FC236}">
                <a16:creationId xmlns:a16="http://schemas.microsoft.com/office/drawing/2014/main" id="{8A5D21B5-70BD-474B-B7A8-8CE03409AEDA}"/>
              </a:ext>
            </a:extLst>
          </p:cNvPr>
          <p:cNvSpPr/>
          <p:nvPr/>
        </p:nvSpPr>
        <p:spPr>
          <a:xfrm>
            <a:off x="599381" y="3224167"/>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崔 勇</a:t>
            </a:r>
          </a:p>
        </p:txBody>
      </p:sp>
      <p:sp>
        <p:nvSpPr>
          <p:cNvPr id="26" name="圆角矩形 25">
            <a:extLst>
              <a:ext uri="{FF2B5EF4-FFF2-40B4-BE49-F238E27FC236}">
                <a16:creationId xmlns:a16="http://schemas.microsoft.com/office/drawing/2014/main" id="{E46A0393-11FC-A244-9001-D62C815FB696}"/>
              </a:ext>
            </a:extLst>
          </p:cNvPr>
          <p:cNvSpPr/>
          <p:nvPr/>
        </p:nvSpPr>
        <p:spPr>
          <a:xfrm>
            <a:off x="2523487" y="3258218"/>
            <a:ext cx="1432332" cy="40862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王 嫣</a:t>
            </a:r>
          </a:p>
        </p:txBody>
      </p:sp>
      <p:sp>
        <p:nvSpPr>
          <p:cNvPr id="29" name="圆角矩形 28">
            <a:extLst>
              <a:ext uri="{FF2B5EF4-FFF2-40B4-BE49-F238E27FC236}">
                <a16:creationId xmlns:a16="http://schemas.microsoft.com/office/drawing/2014/main" id="{5980BB32-BF93-D741-8ACC-B9746419B95C}"/>
              </a:ext>
            </a:extLst>
          </p:cNvPr>
          <p:cNvSpPr/>
          <p:nvPr/>
        </p:nvSpPr>
        <p:spPr>
          <a:xfrm>
            <a:off x="6371699" y="3224167"/>
            <a:ext cx="1432332"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王昊翔</a:t>
            </a:r>
          </a:p>
        </p:txBody>
      </p:sp>
      <p:sp>
        <p:nvSpPr>
          <p:cNvPr id="30" name="圆角矩形 29">
            <a:extLst>
              <a:ext uri="{FF2B5EF4-FFF2-40B4-BE49-F238E27FC236}">
                <a16:creationId xmlns:a16="http://schemas.microsoft.com/office/drawing/2014/main" id="{422BAEC8-6F50-4F48-BCC4-5A031EDDFFC2}"/>
              </a:ext>
            </a:extLst>
          </p:cNvPr>
          <p:cNvSpPr/>
          <p:nvPr/>
        </p:nvSpPr>
        <p:spPr>
          <a:xfrm>
            <a:off x="10219913" y="3235311"/>
            <a:ext cx="1432332" cy="43153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田 亮</a:t>
            </a:r>
          </a:p>
        </p:txBody>
      </p:sp>
      <p:sp>
        <p:nvSpPr>
          <p:cNvPr id="32" name="圆角矩形 31">
            <a:extLst>
              <a:ext uri="{FF2B5EF4-FFF2-40B4-BE49-F238E27FC236}">
                <a16:creationId xmlns:a16="http://schemas.microsoft.com/office/drawing/2014/main" id="{A9EB4872-7F00-A848-AE63-D7D3AC4F6CD8}"/>
              </a:ext>
            </a:extLst>
          </p:cNvPr>
          <p:cNvSpPr/>
          <p:nvPr/>
        </p:nvSpPr>
        <p:spPr>
          <a:xfrm>
            <a:off x="4447593" y="3224167"/>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严 楠</a:t>
            </a:r>
          </a:p>
        </p:txBody>
      </p:sp>
      <p:sp>
        <p:nvSpPr>
          <p:cNvPr id="33" name="圆角矩形 32">
            <a:extLst>
              <a:ext uri="{FF2B5EF4-FFF2-40B4-BE49-F238E27FC236}">
                <a16:creationId xmlns:a16="http://schemas.microsoft.com/office/drawing/2014/main" id="{16BDE6D4-9CBC-8F46-B4FE-901E3B02504A}"/>
              </a:ext>
            </a:extLst>
          </p:cNvPr>
          <p:cNvSpPr/>
          <p:nvPr/>
        </p:nvSpPr>
        <p:spPr>
          <a:xfrm>
            <a:off x="8295805" y="3224167"/>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李军怀</a:t>
            </a:r>
          </a:p>
        </p:txBody>
      </p:sp>
      <p:sp>
        <p:nvSpPr>
          <p:cNvPr id="31" name="文本框 30">
            <a:extLst>
              <a:ext uri="{FF2B5EF4-FFF2-40B4-BE49-F238E27FC236}">
                <a16:creationId xmlns:a16="http://schemas.microsoft.com/office/drawing/2014/main" id="{06D8B391-BD12-5748-980B-DF48C333F5E5}"/>
              </a:ext>
            </a:extLst>
          </p:cNvPr>
          <p:cNvSpPr txBox="1"/>
          <p:nvPr/>
        </p:nvSpPr>
        <p:spPr>
          <a:xfrm>
            <a:off x="365970" y="3814279"/>
            <a:ext cx="1782454" cy="369332"/>
          </a:xfrm>
          <a:prstGeom prst="rect">
            <a:avLst/>
          </a:prstGeom>
          <a:noFill/>
        </p:spPr>
        <p:txBody>
          <a:bodyPr wrap="square" rtlCol="0">
            <a:spAutoFit/>
          </a:bodyPr>
          <a:lstStyle/>
          <a:p>
            <a:pPr algn="ctr">
              <a:spcAft>
                <a:spcPts val="300"/>
              </a:spcAft>
            </a:pPr>
            <a:r>
              <a:rPr lang="zh-CN" altLang="en-US" dirty="0">
                <a:solidFill>
                  <a:schemeClr val="tx1">
                    <a:lumMod val="95000"/>
                    <a:lumOff val="5000"/>
                  </a:schemeClr>
                </a:solidFill>
                <a:latin typeface="Microsoft YaHei" panose="020B0503020204020204" pitchFamily="34" charset="-122"/>
                <a:ea typeface="Microsoft YaHei" panose="020B0503020204020204" pitchFamily="34" charset="-122"/>
              </a:rPr>
              <a:t>清华大学</a:t>
            </a:r>
          </a:p>
        </p:txBody>
      </p:sp>
      <p:sp>
        <p:nvSpPr>
          <p:cNvPr id="34" name="文本框 33">
            <a:extLst>
              <a:ext uri="{FF2B5EF4-FFF2-40B4-BE49-F238E27FC236}">
                <a16:creationId xmlns:a16="http://schemas.microsoft.com/office/drawing/2014/main" id="{AA6CC591-261A-C94A-86C1-4CFC85BCC321}"/>
              </a:ext>
            </a:extLst>
          </p:cNvPr>
          <p:cNvSpPr txBox="1"/>
          <p:nvPr/>
        </p:nvSpPr>
        <p:spPr>
          <a:xfrm>
            <a:off x="2132605" y="3675780"/>
            <a:ext cx="2216487" cy="646331"/>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郑州工程</a:t>
            </a:r>
            <a:br>
              <a:rPr lang="en-US" altLang="zh-CN" sz="1800" dirty="0"/>
            </a:br>
            <a:r>
              <a:rPr lang="zh-CN" altLang="en-US" sz="1800" dirty="0"/>
              <a:t>技术学院</a:t>
            </a:r>
          </a:p>
        </p:txBody>
      </p:sp>
      <p:sp>
        <p:nvSpPr>
          <p:cNvPr id="35" name="文本框 34">
            <a:extLst>
              <a:ext uri="{FF2B5EF4-FFF2-40B4-BE49-F238E27FC236}">
                <a16:creationId xmlns:a16="http://schemas.microsoft.com/office/drawing/2014/main" id="{40B34EC9-0C72-5349-A262-BB452EE3E81A}"/>
              </a:ext>
            </a:extLst>
          </p:cNvPr>
          <p:cNvSpPr txBox="1"/>
          <p:nvPr/>
        </p:nvSpPr>
        <p:spPr>
          <a:xfrm>
            <a:off x="4252356" y="3814279"/>
            <a:ext cx="1799999"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安徽工程大学</a:t>
            </a:r>
          </a:p>
        </p:txBody>
      </p:sp>
      <p:sp>
        <p:nvSpPr>
          <p:cNvPr id="36" name="文本框 35">
            <a:extLst>
              <a:ext uri="{FF2B5EF4-FFF2-40B4-BE49-F238E27FC236}">
                <a16:creationId xmlns:a16="http://schemas.microsoft.com/office/drawing/2014/main" id="{CBCD6AC4-1C82-E242-857E-ED35535271A6}"/>
              </a:ext>
            </a:extLst>
          </p:cNvPr>
          <p:cNvSpPr txBox="1"/>
          <p:nvPr/>
        </p:nvSpPr>
        <p:spPr>
          <a:xfrm>
            <a:off x="6092340" y="3814279"/>
            <a:ext cx="183744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华南理工大学</a:t>
            </a:r>
          </a:p>
        </p:txBody>
      </p:sp>
      <p:sp>
        <p:nvSpPr>
          <p:cNvPr id="37" name="文本框 36">
            <a:extLst>
              <a:ext uri="{FF2B5EF4-FFF2-40B4-BE49-F238E27FC236}">
                <a16:creationId xmlns:a16="http://schemas.microsoft.com/office/drawing/2014/main" id="{27E31D70-5AAD-DF4C-975F-DE147C2DF20A}"/>
              </a:ext>
            </a:extLst>
          </p:cNvPr>
          <p:cNvSpPr txBox="1"/>
          <p:nvPr/>
        </p:nvSpPr>
        <p:spPr>
          <a:xfrm>
            <a:off x="8137888" y="3814279"/>
            <a:ext cx="1786642"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西安理工大学</a:t>
            </a:r>
          </a:p>
        </p:txBody>
      </p:sp>
      <p:sp>
        <p:nvSpPr>
          <p:cNvPr id="38" name="文本框 37">
            <a:extLst>
              <a:ext uri="{FF2B5EF4-FFF2-40B4-BE49-F238E27FC236}">
                <a16:creationId xmlns:a16="http://schemas.microsoft.com/office/drawing/2014/main" id="{C8B306CB-5C41-CB4A-8A4B-2537C5B7C042}"/>
              </a:ext>
            </a:extLst>
          </p:cNvPr>
          <p:cNvSpPr txBox="1"/>
          <p:nvPr/>
        </p:nvSpPr>
        <p:spPr>
          <a:xfrm>
            <a:off x="10035025" y="3814279"/>
            <a:ext cx="180000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新乡学院</a:t>
            </a:r>
          </a:p>
        </p:txBody>
      </p:sp>
      <p:sp>
        <p:nvSpPr>
          <p:cNvPr id="39" name="文本框 38">
            <a:extLst>
              <a:ext uri="{FF2B5EF4-FFF2-40B4-BE49-F238E27FC236}">
                <a16:creationId xmlns:a16="http://schemas.microsoft.com/office/drawing/2014/main" id="{3DAB9AE5-EA9A-FD44-9511-3F2919C85196}"/>
              </a:ext>
            </a:extLst>
          </p:cNvPr>
          <p:cNvSpPr txBox="1"/>
          <p:nvPr/>
        </p:nvSpPr>
        <p:spPr>
          <a:xfrm>
            <a:off x="529460" y="4296460"/>
            <a:ext cx="2024745" cy="1115690"/>
          </a:xfrm>
          <a:prstGeom prst="rect">
            <a:avLst/>
          </a:prstGeom>
        </p:spPr>
        <p:txBody>
          <a:bodyPr vert="horz" lIns="91440" tIns="45720" rIns="91440" bIns="45720" rtlCol="0" anchor="t"/>
          <a:lstStyle>
            <a:defPPr>
              <a:defRPr lang="zh-CN"/>
            </a:defPPr>
            <a:lvl1pPr algn="ctr">
              <a:spcAft>
                <a:spcPts val="300"/>
              </a:spcAft>
              <a:defRPr sz="1600">
                <a:solidFill>
                  <a:srgbClr val="5B307E"/>
                </a:solidFill>
                <a:latin typeface="Microsoft YaHei" panose="020B0503020204020204" pitchFamily="34" charset="-122"/>
                <a:ea typeface="Microsoft YaHei" panose="020B0503020204020204" pitchFamily="34" charset="-122"/>
              </a:defRPr>
            </a:lvl1pPr>
          </a:lstStyle>
          <a:p>
            <a:pPr algn="l"/>
            <a:r>
              <a:rPr lang="en-US" altLang="zh-CN" sz="1800" dirty="0">
                <a:solidFill>
                  <a:schemeClr val="bg1">
                    <a:lumMod val="50000"/>
                  </a:schemeClr>
                </a:solidFill>
              </a:rPr>
              <a:t>1</a:t>
            </a:r>
            <a:r>
              <a:rPr lang="zh-CN" altLang="en-US" sz="1800" dirty="0">
                <a:solidFill>
                  <a:schemeClr val="bg1">
                    <a:lumMod val="50000"/>
                  </a:schemeClr>
                </a:solidFill>
              </a:rPr>
              <a:t>、初识互联网</a:t>
            </a:r>
            <a:endParaRPr lang="en-US" altLang="zh-CN" sz="1800" dirty="0">
              <a:solidFill>
                <a:schemeClr val="bg1">
                  <a:lumMod val="50000"/>
                </a:schemeClr>
              </a:solidFill>
            </a:endParaRPr>
          </a:p>
          <a:p>
            <a:pPr algn="l"/>
            <a:r>
              <a:rPr lang="en-US" altLang="zh-CN" sz="1800" dirty="0">
                <a:solidFill>
                  <a:schemeClr val="bg1">
                    <a:lumMod val="50000"/>
                  </a:schemeClr>
                </a:solidFill>
              </a:rPr>
              <a:t>2</a:t>
            </a:r>
            <a:r>
              <a:rPr lang="zh-CN" altLang="en-US" sz="1800" dirty="0">
                <a:solidFill>
                  <a:schemeClr val="bg1">
                    <a:lumMod val="50000"/>
                  </a:schemeClr>
                </a:solidFill>
              </a:rPr>
              <a:t>、网络实例</a:t>
            </a:r>
            <a:endParaRPr lang="en-US" altLang="zh-CN" sz="1800" dirty="0">
              <a:solidFill>
                <a:schemeClr val="bg1">
                  <a:lumMod val="50000"/>
                </a:schemeClr>
              </a:solidFill>
            </a:endParaRPr>
          </a:p>
          <a:p>
            <a:pPr algn="l"/>
            <a:r>
              <a:rPr lang="en-US" altLang="zh-CN" sz="1800" dirty="0">
                <a:solidFill>
                  <a:schemeClr val="bg1">
                    <a:lumMod val="50000"/>
                  </a:schemeClr>
                </a:solidFill>
              </a:rPr>
              <a:t>8</a:t>
            </a:r>
            <a:r>
              <a:rPr lang="zh-CN" altLang="en-US" sz="1800" dirty="0">
                <a:solidFill>
                  <a:schemeClr val="bg1">
                    <a:lumMod val="50000"/>
                  </a:schemeClr>
                </a:solidFill>
              </a:rPr>
              <a:t>、发展史</a:t>
            </a:r>
          </a:p>
        </p:txBody>
      </p:sp>
      <p:sp>
        <p:nvSpPr>
          <p:cNvPr id="40" name="文本框 39">
            <a:extLst>
              <a:ext uri="{FF2B5EF4-FFF2-40B4-BE49-F238E27FC236}">
                <a16:creationId xmlns:a16="http://schemas.microsoft.com/office/drawing/2014/main" id="{E3FE86CC-9B2E-7348-BF14-9ADDB65F47DF}"/>
              </a:ext>
            </a:extLst>
          </p:cNvPr>
          <p:cNvSpPr txBox="1"/>
          <p:nvPr/>
        </p:nvSpPr>
        <p:spPr>
          <a:xfrm>
            <a:off x="2489942" y="4296460"/>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2</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、网络实例</a:t>
            </a:r>
          </a:p>
        </p:txBody>
      </p:sp>
      <p:sp>
        <p:nvSpPr>
          <p:cNvPr id="41" name="文本框 40">
            <a:extLst>
              <a:ext uri="{FF2B5EF4-FFF2-40B4-BE49-F238E27FC236}">
                <a16:creationId xmlns:a16="http://schemas.microsoft.com/office/drawing/2014/main" id="{BD5D7B5E-71A9-1D45-975B-FEDD963A1D17}"/>
              </a:ext>
            </a:extLst>
          </p:cNvPr>
          <p:cNvSpPr txBox="1"/>
          <p:nvPr/>
        </p:nvSpPr>
        <p:spPr>
          <a:xfrm>
            <a:off x="4360921" y="4296460"/>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、网络协议</a:t>
            </a:r>
          </a:p>
        </p:txBody>
      </p:sp>
      <p:sp>
        <p:nvSpPr>
          <p:cNvPr id="42" name="文本框 41">
            <a:extLst>
              <a:ext uri="{FF2B5EF4-FFF2-40B4-BE49-F238E27FC236}">
                <a16:creationId xmlns:a16="http://schemas.microsoft.com/office/drawing/2014/main" id="{B989E7EB-6C1F-754A-BA5C-5CB82DA955C4}"/>
              </a:ext>
            </a:extLst>
          </p:cNvPr>
          <p:cNvSpPr txBox="1"/>
          <p:nvPr/>
        </p:nvSpPr>
        <p:spPr>
          <a:xfrm>
            <a:off x="6256714" y="4296460"/>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4</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、参考模型</a:t>
            </a:r>
          </a:p>
        </p:txBody>
      </p:sp>
      <p:sp>
        <p:nvSpPr>
          <p:cNvPr id="43" name="文本框 42">
            <a:extLst>
              <a:ext uri="{FF2B5EF4-FFF2-40B4-BE49-F238E27FC236}">
                <a16:creationId xmlns:a16="http://schemas.microsoft.com/office/drawing/2014/main" id="{225DC439-5D68-C744-93DB-6C55457D5924}"/>
              </a:ext>
            </a:extLst>
          </p:cNvPr>
          <p:cNvSpPr txBox="1"/>
          <p:nvPr/>
        </p:nvSpPr>
        <p:spPr>
          <a:xfrm>
            <a:off x="8188415" y="4296460"/>
            <a:ext cx="1782454" cy="684803"/>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5</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、标准组织</a:t>
            </a:r>
            <a:endParaRPr lang="en-US" altLang="zh-CN" dirty="0">
              <a:solidFill>
                <a:schemeClr val="bg1">
                  <a:lumMod val="50000"/>
                </a:schemeClr>
              </a:solidFill>
              <a:latin typeface="Microsoft YaHei" panose="020B0503020204020204" pitchFamily="34" charset="-122"/>
              <a:ea typeface="Microsoft YaHei" panose="020B0503020204020204" pitchFamily="34" charset="-122"/>
            </a:endParaRPr>
          </a:p>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、度量单位</a:t>
            </a:r>
          </a:p>
        </p:txBody>
      </p:sp>
      <p:sp>
        <p:nvSpPr>
          <p:cNvPr id="44" name="文本框 43">
            <a:extLst>
              <a:ext uri="{FF2B5EF4-FFF2-40B4-BE49-F238E27FC236}">
                <a16:creationId xmlns:a16="http://schemas.microsoft.com/office/drawing/2014/main" id="{EEE6B37D-6322-2B4E-AFCC-092AE9D9F910}"/>
              </a:ext>
            </a:extLst>
          </p:cNvPr>
          <p:cNvSpPr txBox="1"/>
          <p:nvPr/>
        </p:nvSpPr>
        <p:spPr>
          <a:xfrm>
            <a:off x="10035026" y="4296460"/>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、安全与威胁</a:t>
            </a:r>
          </a:p>
        </p:txBody>
      </p:sp>
      <p:sp>
        <p:nvSpPr>
          <p:cNvPr id="45" name="矩形 44">
            <a:extLst>
              <a:ext uri="{FF2B5EF4-FFF2-40B4-BE49-F238E27FC236}">
                <a16:creationId xmlns:a16="http://schemas.microsoft.com/office/drawing/2014/main" id="{23688F64-2832-BF42-96B1-7D425CAB1882}"/>
              </a:ext>
            </a:extLst>
          </p:cNvPr>
          <p:cNvSpPr/>
          <p:nvPr/>
        </p:nvSpPr>
        <p:spPr>
          <a:xfrm>
            <a:off x="529460" y="5417554"/>
            <a:ext cx="11245813" cy="1374735"/>
          </a:xfrm>
          <a:prstGeom prst="rect">
            <a:avLst/>
          </a:prstGeom>
          <a:ln>
            <a:solidFill>
              <a:srgbClr val="5B307E"/>
            </a:solidFill>
          </a:ln>
        </p:spPr>
        <p:txBody>
          <a:bodyPr wrap="square">
            <a:spAutoFit/>
          </a:bodyPr>
          <a:lstStyle/>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计算机网络：自顶向下方法</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原书第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，库罗斯 罗斯，机械工业出版社，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5</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Tanenbaum</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&amp;</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err="1">
                <a:solidFill>
                  <a:schemeClr val="bg1">
                    <a:lumMod val="50000"/>
                  </a:schemeClr>
                </a:solidFill>
                <a:latin typeface="Microsoft YaHei" panose="020B0503020204020204" pitchFamily="34" charset="-122"/>
                <a:ea typeface="Microsoft YaHei" panose="020B0503020204020204" pitchFamily="34" charset="-122"/>
              </a:rPr>
              <a:t>Wetherall</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2012</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，谢希仁，电子工业出版社，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计算机网络教程（第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，吴功宜，电子工业出版社，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，徐敬东、张建忠，清华大学出版社，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日</a:t>
            </a:r>
          </a:p>
        </p:txBody>
      </p:sp>
      <p:sp>
        <p:nvSpPr>
          <p:cNvPr id="8" name="灯片编号占位符 7">
            <a:extLst>
              <a:ext uri="{FF2B5EF4-FFF2-40B4-BE49-F238E27FC236}">
                <a16:creationId xmlns:a16="http://schemas.microsoft.com/office/drawing/2014/main" id="{EE727949-8FDA-884E-B029-45F5E44C4EEB}"/>
              </a:ext>
            </a:extLst>
          </p:cNvPr>
          <p:cNvSpPr>
            <a:spLocks noGrp="1"/>
          </p:cNvSpPr>
          <p:nvPr>
            <p:ph type="sldNum" sz="quarter" idx="12"/>
          </p:nvPr>
        </p:nvSpPr>
        <p:spPr>
          <a:xfrm>
            <a:off x="8686810" y="6489303"/>
            <a:ext cx="3505190" cy="365125"/>
          </a:xfrm>
        </p:spPr>
        <p:txBody>
          <a:bodyPr/>
          <a:lstStyle/>
          <a:p>
            <a:fld id="{8D4D1E41-7A09-AB4A-A4E1-09765ADA2698}" type="slidenum">
              <a:rPr kumimoji="1" lang="zh-CN" altLang="en-US" smtClean="0"/>
              <a:t>109</a:t>
            </a:fld>
            <a:endParaRPr kumimoji="1" lang="zh-CN" altLang="en-US" dirty="0"/>
          </a:p>
        </p:txBody>
      </p:sp>
      <p:pic>
        <p:nvPicPr>
          <p:cNvPr id="46" name="图片 45">
            <a:extLst>
              <a:ext uri="{FF2B5EF4-FFF2-40B4-BE49-F238E27FC236}">
                <a16:creationId xmlns:a16="http://schemas.microsoft.com/office/drawing/2014/main" id="{8A547974-9BE6-034B-B7AE-A53A95F75C95}"/>
              </a:ext>
            </a:extLst>
          </p:cNvPr>
          <p:cNvPicPr preferRelativeResize="0">
            <a:picLocks/>
          </p:cNvPicPr>
          <p:nvPr/>
        </p:nvPicPr>
        <p:blipFill rotWithShape="1">
          <a:blip r:embed="rId3" cstate="print">
            <a:extLst>
              <a:ext uri="{28A0092B-C50C-407E-A947-70E740481C1C}">
                <a14:useLocalDpi xmlns:a14="http://schemas.microsoft.com/office/drawing/2010/main"/>
              </a:ext>
            </a:extLst>
          </a:blip>
          <a:srcRect l="-1829" r="-1829"/>
          <a:stretch/>
        </p:blipFill>
        <p:spPr>
          <a:xfrm>
            <a:off x="631547" y="1387545"/>
            <a:ext cx="1368000" cy="1800000"/>
          </a:xfrm>
          <a:prstGeom prst="ellipse">
            <a:avLst/>
          </a:prstGeom>
          <a:noFill/>
          <a:ln>
            <a:solidFill>
              <a:schemeClr val="bg1">
                <a:lumMod val="85000"/>
              </a:schemeClr>
            </a:solidFill>
          </a:ln>
        </p:spPr>
      </p:pic>
      <p:pic>
        <p:nvPicPr>
          <p:cNvPr id="48" name="图片 47">
            <a:extLst>
              <a:ext uri="{FF2B5EF4-FFF2-40B4-BE49-F238E27FC236}">
                <a16:creationId xmlns:a16="http://schemas.microsoft.com/office/drawing/2014/main" id="{B7D776DA-9BFF-954F-B44F-1CD03BD3434E}"/>
              </a:ext>
            </a:extLst>
          </p:cNvPr>
          <p:cNvPicPr>
            <a:picLocks/>
          </p:cNvPicPr>
          <p:nvPr/>
        </p:nvPicPr>
        <p:blipFill>
          <a:blip r:embed="rId4" cstate="print">
            <a:extLst>
              <a:ext uri="{28A0092B-C50C-407E-A947-70E740481C1C}">
                <a14:useLocalDpi xmlns:a14="http://schemas.microsoft.com/office/drawing/2010/main"/>
              </a:ext>
            </a:extLst>
          </a:blip>
          <a:stretch/>
        </p:blipFill>
        <p:spPr>
          <a:xfrm>
            <a:off x="2553413" y="1371600"/>
            <a:ext cx="1368000" cy="1800000"/>
          </a:xfrm>
          <a:prstGeom prst="ellipse">
            <a:avLst/>
          </a:prstGeom>
          <a:solidFill>
            <a:schemeClr val="bg1">
              <a:lumMod val="85000"/>
            </a:schemeClr>
          </a:solidFill>
          <a:ln>
            <a:solidFill>
              <a:schemeClr val="bg1">
                <a:lumMod val="85000"/>
              </a:schemeClr>
            </a:solidFill>
          </a:ln>
        </p:spPr>
      </p:pic>
      <p:pic>
        <p:nvPicPr>
          <p:cNvPr id="49" name="图片 48">
            <a:extLst>
              <a:ext uri="{FF2B5EF4-FFF2-40B4-BE49-F238E27FC236}">
                <a16:creationId xmlns:a16="http://schemas.microsoft.com/office/drawing/2014/main" id="{C73C244F-8C19-1C4A-8D89-BD5404E5063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75279" y="1371600"/>
            <a:ext cx="1368000" cy="1800000"/>
          </a:xfrm>
          <a:prstGeom prst="ellipse">
            <a:avLst/>
          </a:prstGeom>
          <a:solidFill>
            <a:schemeClr val="bg1">
              <a:lumMod val="85000"/>
            </a:schemeClr>
          </a:solidFill>
          <a:ln>
            <a:solidFill>
              <a:schemeClr val="bg1">
                <a:lumMod val="85000"/>
              </a:schemeClr>
            </a:solidFill>
          </a:ln>
        </p:spPr>
      </p:pic>
      <p:pic>
        <p:nvPicPr>
          <p:cNvPr id="50" name="图片 49">
            <a:extLst>
              <a:ext uri="{FF2B5EF4-FFF2-40B4-BE49-F238E27FC236}">
                <a16:creationId xmlns:a16="http://schemas.microsoft.com/office/drawing/2014/main" id="{A1738A7C-1E52-1A49-B468-BB17CA543760}"/>
              </a:ext>
            </a:extLst>
          </p:cNvPr>
          <p:cNvPicPr>
            <a:picLocks/>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t="-1687" r="-6289"/>
          <a:stretch/>
        </p:blipFill>
        <p:spPr>
          <a:xfrm>
            <a:off x="6397145" y="1371600"/>
            <a:ext cx="1368000" cy="1800000"/>
          </a:xfrm>
          <a:prstGeom prst="ellipse">
            <a:avLst/>
          </a:prstGeom>
          <a:solidFill>
            <a:schemeClr val="bg1">
              <a:lumMod val="85000"/>
            </a:schemeClr>
          </a:solidFill>
          <a:ln>
            <a:solidFill>
              <a:schemeClr val="bg1">
                <a:lumMod val="85000"/>
              </a:schemeClr>
            </a:solidFill>
          </a:ln>
        </p:spPr>
      </p:pic>
      <p:pic>
        <p:nvPicPr>
          <p:cNvPr id="51" name="图片 50">
            <a:extLst>
              <a:ext uri="{FF2B5EF4-FFF2-40B4-BE49-F238E27FC236}">
                <a16:creationId xmlns:a16="http://schemas.microsoft.com/office/drawing/2014/main" id="{56F8D71D-D6FB-BA49-8151-D83A9628D174}"/>
              </a:ext>
            </a:extLst>
          </p:cNvPr>
          <p:cNvPicPr>
            <a:picLocks/>
          </p:cNvPicPr>
          <p:nvPr/>
        </p:nvPicPr>
        <p:blipFill rotWithShape="1">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rcRect/>
          <a:stretch/>
        </p:blipFill>
        <p:spPr>
          <a:xfrm>
            <a:off x="8319011" y="1371600"/>
            <a:ext cx="1369378" cy="1800000"/>
          </a:xfrm>
          <a:prstGeom prst="ellipse">
            <a:avLst/>
          </a:prstGeom>
          <a:solidFill>
            <a:schemeClr val="bg1">
              <a:lumMod val="85000"/>
            </a:schemeClr>
          </a:solidFill>
          <a:ln>
            <a:solidFill>
              <a:schemeClr val="bg1">
                <a:lumMod val="85000"/>
              </a:schemeClr>
            </a:solidFill>
          </a:ln>
        </p:spPr>
      </p:pic>
      <p:pic>
        <p:nvPicPr>
          <p:cNvPr id="52" name="图片 51">
            <a:extLst>
              <a:ext uri="{FF2B5EF4-FFF2-40B4-BE49-F238E27FC236}">
                <a16:creationId xmlns:a16="http://schemas.microsoft.com/office/drawing/2014/main" id="{A9557787-EF4E-6E44-9700-719E827476AE}"/>
              </a:ext>
            </a:extLst>
          </p:cNvPr>
          <p:cNvPicPr>
            <a:picLocks/>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rcRect/>
          <a:stretch/>
        </p:blipFill>
        <p:spPr>
          <a:xfrm>
            <a:off x="10242253" y="1371600"/>
            <a:ext cx="1368000" cy="1800000"/>
          </a:xfrm>
          <a:prstGeom prst="ellipse">
            <a:avLst/>
          </a:prstGeom>
          <a:solidFill>
            <a:schemeClr val="bg1">
              <a:lumMod val="85000"/>
            </a:schemeClr>
          </a:solidFill>
          <a:ln>
            <a:solidFill>
              <a:schemeClr val="bg1">
                <a:lumMod val="85000"/>
              </a:schemeClr>
            </a:solidFill>
          </a:ln>
        </p:spPr>
      </p:pic>
    </p:spTree>
    <p:extLst>
      <p:ext uri="{BB962C8B-B14F-4D97-AF65-F5344CB8AC3E}">
        <p14:creationId xmlns:p14="http://schemas.microsoft.com/office/powerpoint/2010/main" val="143874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0ACADC7-2230-864C-A77A-DA0BF8437D52}"/>
              </a:ext>
            </a:extLst>
          </p:cNvPr>
          <p:cNvSpPr>
            <a:spLocks noGrp="1" noChangeArrowheads="1"/>
          </p:cNvSpPr>
          <p:nvPr>
            <p:ph type="title"/>
          </p:nvPr>
        </p:nvSpPr>
        <p:spPr>
          <a:xfrm>
            <a:off x="1307508" y="352769"/>
            <a:ext cx="8220812" cy="879086"/>
          </a:xfrm>
        </p:spPr>
        <p:txBody>
          <a:bodyPr/>
          <a:lstStyle/>
          <a:p>
            <a:pPr eaLnBrk="1" hangingPunct="1"/>
            <a:r>
              <a:rPr lang="zh-CN" altLang="en-US" dirty="0"/>
              <a:t>网络的基本功能</a:t>
            </a:r>
            <a:endParaRPr lang="zh-CN" altLang="en-US" sz="2800" dirty="0"/>
          </a:p>
        </p:txBody>
      </p:sp>
      <p:sp>
        <p:nvSpPr>
          <p:cNvPr id="9219" name="Rectangle 3">
            <a:extLst>
              <a:ext uri="{FF2B5EF4-FFF2-40B4-BE49-F238E27FC236}">
                <a16:creationId xmlns:a16="http://schemas.microsoft.com/office/drawing/2014/main" id="{CF4110DD-B710-B748-88DE-CD75D504A00C}"/>
              </a:ext>
            </a:extLst>
          </p:cNvPr>
          <p:cNvSpPr>
            <a:spLocks noGrp="1" noChangeArrowheads="1"/>
          </p:cNvSpPr>
          <p:nvPr>
            <p:ph idx="1"/>
          </p:nvPr>
        </p:nvSpPr>
        <p:spPr>
          <a:xfrm>
            <a:off x="838200" y="1498401"/>
            <a:ext cx="10515600" cy="5006830"/>
          </a:xfrm>
        </p:spPr>
        <p:txBody>
          <a:bodyPr>
            <a:normAutofit/>
          </a:bodyPr>
          <a:lstStyle/>
          <a:p>
            <a:pPr eaLnBrk="1" hangingPunct="1"/>
            <a:r>
              <a:rPr lang="zh-CN" altLang="en-US" dirty="0"/>
              <a:t>网络提供的最基本服务</a:t>
            </a:r>
            <a:r>
              <a:rPr lang="en-US" altLang="zh-CN" dirty="0"/>
              <a:t>: </a:t>
            </a:r>
            <a:r>
              <a:rPr lang="zh-CN" altLang="en-US" dirty="0"/>
              <a:t>信息传递</a:t>
            </a:r>
          </a:p>
          <a:p>
            <a:pPr lvl="1" eaLnBrk="1" hangingPunct="1"/>
            <a:r>
              <a:rPr lang="zh-CN" altLang="en-US" dirty="0"/>
              <a:t>信鸽、烽火、信使、卡车、电报、</a:t>
            </a:r>
            <a:br>
              <a:rPr lang="en-US" altLang="zh-CN" dirty="0"/>
            </a:br>
            <a:r>
              <a:rPr lang="zh-CN" altLang="en-US" dirty="0"/>
              <a:t>电话、互联网</a:t>
            </a:r>
            <a:r>
              <a:rPr lang="en-US" altLang="zh-CN" dirty="0"/>
              <a:t>…</a:t>
            </a:r>
          </a:p>
          <a:p>
            <a:pPr lvl="1"/>
            <a:r>
              <a:rPr lang="zh-CN" altLang="en-US" dirty="0"/>
              <a:t>类比运输服务：物体的传递</a:t>
            </a:r>
          </a:p>
          <a:p>
            <a:pPr lvl="2" eaLnBrk="1" hangingPunct="1"/>
            <a:r>
              <a:rPr lang="zh-CN" altLang="en-US" dirty="0"/>
              <a:t>马车、火车、卡车和飞机</a:t>
            </a:r>
          </a:p>
          <a:p>
            <a:pPr eaLnBrk="1" hangingPunct="1"/>
            <a:r>
              <a:rPr lang="zh-CN" altLang="en-US" dirty="0"/>
              <a:t>不同的网络用什么区分？</a:t>
            </a:r>
          </a:p>
          <a:p>
            <a:pPr lvl="1" eaLnBrk="1" hangingPunct="1"/>
            <a:r>
              <a:rPr lang="zh-CN" altLang="en-US" dirty="0"/>
              <a:t>所提供的服务</a:t>
            </a:r>
          </a:p>
          <a:p>
            <a:pPr eaLnBrk="1" hangingPunct="1"/>
            <a:r>
              <a:rPr lang="zh-CN" altLang="en-US" dirty="0"/>
              <a:t>服务用什么区分？</a:t>
            </a:r>
          </a:p>
          <a:p>
            <a:pPr lvl="1" eaLnBrk="1" hangingPunct="1"/>
            <a:r>
              <a:rPr lang="zh-CN" altLang="en-US" dirty="0"/>
              <a:t>功能、延迟、带宽、丢失率</a:t>
            </a:r>
            <a:endParaRPr lang="en-US" altLang="zh-CN" dirty="0"/>
          </a:p>
          <a:p>
            <a:pPr lvl="1" eaLnBrk="1" hangingPunct="1"/>
            <a:r>
              <a:rPr lang="zh-CN" altLang="en-US" dirty="0"/>
              <a:t>端节点数目、服务接口</a:t>
            </a:r>
            <a:endParaRPr lang="en-US" altLang="zh-CN" dirty="0"/>
          </a:p>
          <a:p>
            <a:pPr lvl="1" eaLnBrk="1" hangingPunct="1"/>
            <a:r>
              <a:rPr lang="zh-CN" altLang="en-US" dirty="0"/>
              <a:t>可靠性、实时</a:t>
            </a:r>
            <a:r>
              <a:rPr lang="en-US" altLang="zh-CN" dirty="0"/>
              <a:t>/</a:t>
            </a:r>
            <a:r>
              <a:rPr lang="zh-CN" altLang="en-US" dirty="0"/>
              <a:t>非实时等外特性</a:t>
            </a:r>
          </a:p>
        </p:txBody>
      </p:sp>
      <p:sp>
        <p:nvSpPr>
          <p:cNvPr id="2" name="矩形 1">
            <a:extLst>
              <a:ext uri="{FF2B5EF4-FFF2-40B4-BE49-F238E27FC236}">
                <a16:creationId xmlns:a16="http://schemas.microsoft.com/office/drawing/2014/main" id="{919A3B2D-1C08-8148-9579-84BAD5F2D7AD}"/>
              </a:ext>
            </a:extLst>
          </p:cNvPr>
          <p:cNvSpPr/>
          <p:nvPr/>
        </p:nvSpPr>
        <p:spPr>
          <a:xfrm>
            <a:off x="6749143" y="3757725"/>
            <a:ext cx="4768187" cy="1844789"/>
          </a:xfrm>
          <a:prstGeom prst="rect">
            <a:avLst/>
          </a:prstGeom>
          <a:ln>
            <a:solidFill>
              <a:srgbClr val="C00000"/>
            </a:solidFill>
          </a:ln>
        </p:spPr>
        <p:txBody>
          <a:bodyPr wrap="square">
            <a:noAutofit/>
          </a:bodyPr>
          <a:lstStyle/>
          <a:p>
            <a:pPr algn="ctr">
              <a:lnSpc>
                <a:spcPct val="130000"/>
              </a:lnSpc>
            </a:pPr>
            <a:r>
              <a:rPr lang="zh-CN" altLang="en-US" sz="2800" dirty="0">
                <a:solidFill>
                  <a:prstClr val="black"/>
                </a:solidFill>
                <a:latin typeface="Microsoft YaHei" panose="020B0503020204020204" pitchFamily="34" charset="-122"/>
                <a:ea typeface="Microsoft YaHei" panose="020B0503020204020204" pitchFamily="34" charset="-122"/>
              </a:rPr>
              <a:t>在烽火戏诸侯的年代，</a:t>
            </a:r>
            <a:br>
              <a:rPr lang="en-US" altLang="zh-CN" sz="2800" dirty="0">
                <a:solidFill>
                  <a:prstClr val="black"/>
                </a:solidFill>
                <a:latin typeface="Microsoft YaHei" panose="020B0503020204020204" pitchFamily="34" charset="-122"/>
                <a:ea typeface="Microsoft YaHei" panose="020B0503020204020204" pitchFamily="34" charset="-122"/>
              </a:rPr>
            </a:br>
            <a:r>
              <a:rPr lang="zh-CN" altLang="en-US" sz="2800" dirty="0">
                <a:solidFill>
                  <a:prstClr val="black"/>
                </a:solidFill>
                <a:latin typeface="Microsoft YaHei" panose="020B0503020204020204" pitchFamily="34" charset="-122"/>
                <a:ea typeface="Microsoft YaHei" panose="020B0503020204020204" pitchFamily="34" charset="-122"/>
              </a:rPr>
              <a:t>可否想到今天多种多样的</a:t>
            </a:r>
            <a:br>
              <a:rPr lang="en-US" altLang="zh-CN" sz="2800" dirty="0">
                <a:solidFill>
                  <a:prstClr val="black"/>
                </a:solidFill>
                <a:latin typeface="Microsoft YaHei" panose="020B0503020204020204" pitchFamily="34" charset="-122"/>
                <a:ea typeface="Microsoft YaHei" panose="020B0503020204020204" pitchFamily="34" charset="-122"/>
              </a:rPr>
            </a:br>
            <a:r>
              <a:rPr lang="zh-CN" altLang="en-US" sz="2800" dirty="0">
                <a:solidFill>
                  <a:prstClr val="black"/>
                </a:solidFill>
                <a:latin typeface="Microsoft YaHei" panose="020B0503020204020204" pitchFamily="34" charset="-122"/>
                <a:ea typeface="Microsoft YaHei" panose="020B0503020204020204" pitchFamily="34" charset="-122"/>
              </a:rPr>
              <a:t>网络服务？</a:t>
            </a:r>
            <a:endParaRPr lang="zh-CN" altLang="en-US" dirty="0"/>
          </a:p>
        </p:txBody>
      </p:sp>
      <p:sp>
        <p:nvSpPr>
          <p:cNvPr id="5" name="矩形 4">
            <a:extLst>
              <a:ext uri="{FF2B5EF4-FFF2-40B4-BE49-F238E27FC236}">
                <a16:creationId xmlns:a16="http://schemas.microsoft.com/office/drawing/2014/main" id="{7B318550-197F-A748-A9AF-012C6A1AF731}"/>
              </a:ext>
            </a:extLst>
          </p:cNvPr>
          <p:cNvSpPr/>
          <p:nvPr/>
        </p:nvSpPr>
        <p:spPr>
          <a:xfrm>
            <a:off x="6749143" y="1600397"/>
            <a:ext cx="4768187" cy="1499879"/>
          </a:xfrm>
          <a:prstGeom prst="rect">
            <a:avLst/>
          </a:prstGeom>
          <a:ln>
            <a:solidFill>
              <a:srgbClr val="C00000"/>
            </a:solidFill>
          </a:ln>
        </p:spPr>
        <p:txBody>
          <a:bodyPr wrap="square">
            <a:noAutofit/>
          </a:bodyPr>
          <a:lstStyle/>
          <a:p>
            <a:pPr algn="ctr">
              <a:lnSpc>
                <a:spcPct val="150000"/>
              </a:lnSpc>
            </a:pPr>
            <a:r>
              <a:rPr lang="zh-CN" altLang="en-US" sz="2800" dirty="0">
                <a:solidFill>
                  <a:prstClr val="black"/>
                </a:solidFill>
                <a:latin typeface="Microsoft YaHei" panose="020B0503020204020204" pitchFamily="34" charset="-122"/>
                <a:ea typeface="Microsoft YaHei" panose="020B0503020204020204" pitchFamily="34" charset="-122"/>
              </a:rPr>
              <a:t>请思考</a:t>
            </a:r>
            <a:br>
              <a:rPr lang="en-US" altLang="zh-CN" sz="2800" dirty="0">
                <a:solidFill>
                  <a:prstClr val="black"/>
                </a:solidFill>
                <a:latin typeface="Microsoft YaHei" panose="020B0503020204020204" pitchFamily="34" charset="-122"/>
                <a:ea typeface="Microsoft YaHei" panose="020B0503020204020204" pitchFamily="34" charset="-122"/>
              </a:rPr>
            </a:br>
            <a:r>
              <a:rPr lang="zh-CN" altLang="en-US" sz="2800" dirty="0">
                <a:solidFill>
                  <a:prstClr val="black"/>
                </a:solidFill>
                <a:latin typeface="Microsoft YaHei" panose="020B0503020204020204" pitchFamily="34" charset="-122"/>
                <a:ea typeface="Microsoft YaHei" panose="020B0503020204020204" pitchFamily="34" charset="-122"/>
              </a:rPr>
              <a:t>最早的信息传递方式有什么？</a:t>
            </a:r>
            <a:endParaRPr lang="zh-CN" altLang="en-US" dirty="0"/>
          </a:p>
        </p:txBody>
      </p:sp>
      <p:sp>
        <p:nvSpPr>
          <p:cNvPr id="3" name="灯片编号占位符 2">
            <a:extLst>
              <a:ext uri="{FF2B5EF4-FFF2-40B4-BE49-F238E27FC236}">
                <a16:creationId xmlns:a16="http://schemas.microsoft.com/office/drawing/2014/main" id="{6C755278-7C6D-194D-B9C6-F3E13F17B6FB}"/>
              </a:ext>
            </a:extLst>
          </p:cNvPr>
          <p:cNvSpPr>
            <a:spLocks noGrp="1"/>
          </p:cNvSpPr>
          <p:nvPr>
            <p:ph type="sldNum" sz="quarter" idx="12"/>
          </p:nvPr>
        </p:nvSpPr>
        <p:spPr/>
        <p:txBody>
          <a:bodyPr/>
          <a:lstStyle/>
          <a:p>
            <a:fld id="{8D4D1E41-7A09-AB4A-A4E1-09765ADA2698}" type="slidenum">
              <a:rPr kumimoji="1" lang="zh-CN" altLang="en-US" smtClean="0"/>
              <a:t>11</a:t>
            </a:fld>
            <a:endParaRPr kumimoji="1" lang="zh-CN" altLang="en-US" dirty="0"/>
          </a:p>
        </p:txBody>
      </p:sp>
    </p:spTree>
    <p:extLst>
      <p:ext uri="{BB962C8B-B14F-4D97-AF65-F5344CB8AC3E}">
        <p14:creationId xmlns:p14="http://schemas.microsoft.com/office/powerpoint/2010/main" val="5337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linds(horizontal)">
                                      <p:cBhvr>
                                        <p:cTn id="7" dur="500"/>
                                        <p:tgtEl>
                                          <p:spTgt spid="921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0" dur="500"/>
                                        <p:tgtEl>
                                          <p:spTgt spid="921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animEffect transition="in" filter="blinds(horizontal)">
                                      <p:cBhvr>
                                        <p:cTn id="13" dur="500"/>
                                        <p:tgtEl>
                                          <p:spTgt spid="9219">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219">
                                            <p:txEl>
                                              <p:pRg st="4" end="4"/>
                                            </p:txEl>
                                          </p:spTgt>
                                        </p:tgtEl>
                                        <p:attrNameLst>
                                          <p:attrName>style.visibility</p:attrName>
                                        </p:attrNameLst>
                                      </p:cBhvr>
                                      <p:to>
                                        <p:strVal val="visible"/>
                                      </p:to>
                                    </p:set>
                                    <p:animEffect transition="in" filter="blinds(horizontal)">
                                      <p:cBhvr>
                                        <p:cTn id="16" dur="500"/>
                                        <p:tgtEl>
                                          <p:spTgt spid="9219">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animEffect transition="in" filter="blinds(horizontal)">
                                      <p:cBhvr>
                                        <p:cTn id="19" dur="500"/>
                                        <p:tgtEl>
                                          <p:spTgt spid="9219">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9219">
                                            <p:txEl>
                                              <p:pRg st="6" end="6"/>
                                            </p:txEl>
                                          </p:spTgt>
                                        </p:tgtEl>
                                        <p:attrNameLst>
                                          <p:attrName>style.visibility</p:attrName>
                                        </p:attrNameLst>
                                      </p:cBhvr>
                                      <p:to>
                                        <p:strVal val="visible"/>
                                      </p:to>
                                    </p:set>
                                    <p:animEffect transition="in" filter="blinds(horizontal)">
                                      <p:cBhvr>
                                        <p:cTn id="22" dur="500"/>
                                        <p:tgtEl>
                                          <p:spTgt spid="9219">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9219">
                                            <p:txEl>
                                              <p:pRg st="7" end="7"/>
                                            </p:txEl>
                                          </p:spTgt>
                                        </p:tgtEl>
                                        <p:attrNameLst>
                                          <p:attrName>style.visibility</p:attrName>
                                        </p:attrNameLst>
                                      </p:cBhvr>
                                      <p:to>
                                        <p:strVal val="visible"/>
                                      </p:to>
                                    </p:set>
                                    <p:animEffect transition="in" filter="blinds(horizontal)">
                                      <p:cBhvr>
                                        <p:cTn id="25" dur="500"/>
                                        <p:tgtEl>
                                          <p:spTgt spid="9219">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9219">
                                            <p:txEl>
                                              <p:pRg st="8" end="8"/>
                                            </p:txEl>
                                          </p:spTgt>
                                        </p:tgtEl>
                                        <p:attrNameLst>
                                          <p:attrName>style.visibility</p:attrName>
                                        </p:attrNameLst>
                                      </p:cBhvr>
                                      <p:to>
                                        <p:strVal val="visible"/>
                                      </p:to>
                                    </p:set>
                                    <p:animEffect transition="in" filter="blinds(horizontal)">
                                      <p:cBhvr>
                                        <p:cTn id="28" dur="500"/>
                                        <p:tgtEl>
                                          <p:spTgt spid="9219">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9219">
                                            <p:txEl>
                                              <p:pRg st="9" end="9"/>
                                            </p:txEl>
                                          </p:spTgt>
                                        </p:tgtEl>
                                        <p:attrNameLst>
                                          <p:attrName>style.visibility</p:attrName>
                                        </p:attrNameLst>
                                      </p:cBhvr>
                                      <p:to>
                                        <p:strVal val="visible"/>
                                      </p:to>
                                    </p:set>
                                    <p:animEffect transition="in" filter="blinds(horizontal)">
                                      <p:cBhvr>
                                        <p:cTn id="31" dur="500"/>
                                        <p:tgtEl>
                                          <p:spTgt spid="9219">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2AC8C-FD44-467C-9E6E-60EBFBE3F36F}"/>
              </a:ext>
            </a:extLst>
          </p:cNvPr>
          <p:cNvSpPr>
            <a:spLocks noGrp="1"/>
          </p:cNvSpPr>
          <p:nvPr>
            <p:ph type="title"/>
          </p:nvPr>
        </p:nvSpPr>
        <p:spPr>
          <a:xfrm>
            <a:off x="1313411" y="329655"/>
            <a:ext cx="8214909" cy="969656"/>
          </a:xfrm>
        </p:spPr>
        <p:txBody>
          <a:bodyPr>
            <a:normAutofit/>
          </a:bodyPr>
          <a:lstStyle/>
          <a:p>
            <a:r>
              <a:rPr lang="zh-CN" altLang="en-US" dirty="0"/>
              <a:t>多种多样的网络服务</a:t>
            </a:r>
          </a:p>
        </p:txBody>
      </p:sp>
      <p:grpSp>
        <p:nvGrpSpPr>
          <p:cNvPr id="5" name="组合 4">
            <a:extLst>
              <a:ext uri="{FF2B5EF4-FFF2-40B4-BE49-F238E27FC236}">
                <a16:creationId xmlns:a16="http://schemas.microsoft.com/office/drawing/2014/main" id="{BF10B9B0-A9F0-E943-B3F5-74AA2B9FAF0D}"/>
              </a:ext>
            </a:extLst>
          </p:cNvPr>
          <p:cNvGrpSpPr/>
          <p:nvPr/>
        </p:nvGrpSpPr>
        <p:grpSpPr>
          <a:xfrm>
            <a:off x="838200" y="1473632"/>
            <a:ext cx="10678734" cy="4907347"/>
            <a:chOff x="846656" y="1379903"/>
            <a:chExt cx="10678734" cy="4907347"/>
          </a:xfrm>
        </p:grpSpPr>
        <p:pic>
          <p:nvPicPr>
            <p:cNvPr id="2050" name="Picture 2" descr="世界最大单体智能码头开港无人码头中国造">
              <a:extLst>
                <a:ext uri="{FF2B5EF4-FFF2-40B4-BE49-F238E27FC236}">
                  <a16:creationId xmlns:a16="http://schemas.microsoft.com/office/drawing/2014/main" id="{A381F9C8-09F5-4F88-985A-C019EF84BC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25644" y="1379903"/>
              <a:ext cx="3624590"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7" name="内容占位符 2">
              <a:extLst>
                <a:ext uri="{FF2B5EF4-FFF2-40B4-BE49-F238E27FC236}">
                  <a16:creationId xmlns:a16="http://schemas.microsoft.com/office/drawing/2014/main" id="{FD085CEB-668F-46BF-983A-B939A1EA50C9}"/>
                </a:ext>
              </a:extLst>
            </p:cNvPr>
            <p:cNvSpPr txBox="1">
              <a:spLocks/>
            </p:cNvSpPr>
            <p:nvPr/>
          </p:nvSpPr>
          <p:spPr>
            <a:xfrm>
              <a:off x="4844031" y="3235940"/>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2400" dirty="0"/>
                <a:t>无人码头的远程操控</a:t>
              </a:r>
            </a:p>
          </p:txBody>
        </p:sp>
        <p:pic>
          <p:nvPicPr>
            <p:cNvPr id="10" name="图片 9">
              <a:extLst>
                <a:ext uri="{FF2B5EF4-FFF2-40B4-BE49-F238E27FC236}">
                  <a16:creationId xmlns:a16="http://schemas.microsoft.com/office/drawing/2014/main" id="{88BA2893-9BF9-4C43-9010-AA988A3CEAD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95228" y="1379903"/>
              <a:ext cx="4160882" cy="1894311"/>
            </a:xfrm>
            <a:prstGeom prst="rect">
              <a:avLst/>
            </a:prstGeom>
            <a:ln>
              <a:solidFill>
                <a:schemeClr val="bg2">
                  <a:lumMod val="75000"/>
                </a:schemeClr>
              </a:solidFill>
            </a:ln>
          </p:spPr>
        </p:pic>
        <p:sp>
          <p:nvSpPr>
            <p:cNvPr id="11" name="内容占位符 2">
              <a:extLst>
                <a:ext uri="{FF2B5EF4-FFF2-40B4-BE49-F238E27FC236}">
                  <a16:creationId xmlns:a16="http://schemas.microsoft.com/office/drawing/2014/main" id="{569C2D0A-900E-9C49-B3B6-24DFB63C1634}"/>
                </a:ext>
              </a:extLst>
            </p:cNvPr>
            <p:cNvSpPr txBox="1">
              <a:spLocks/>
            </p:cNvSpPr>
            <p:nvPr/>
          </p:nvSpPr>
          <p:spPr>
            <a:xfrm>
              <a:off x="846656" y="3274214"/>
              <a:ext cx="4258026" cy="4209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2400" dirty="0">
                  <a:solidFill>
                    <a:srgbClr val="000000"/>
                  </a:solidFill>
                  <a:latin typeface="微软雅黑" panose="020B0503020204020204" pitchFamily="34" charset="-122"/>
                  <a:ea typeface="微软雅黑" panose="020B0503020204020204" pitchFamily="34" charset="-122"/>
                </a:rPr>
                <a:t>远程医疗</a:t>
              </a:r>
              <a:endParaRPr lang="zh-CN" altLang="en-US" sz="24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24564776-C113-9C4D-8E98-4FB446EDC29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95228" y="3802092"/>
              <a:ext cx="4160882"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6" name="内容占位符 2">
              <a:extLst>
                <a:ext uri="{FF2B5EF4-FFF2-40B4-BE49-F238E27FC236}">
                  <a16:creationId xmlns:a16="http://schemas.microsoft.com/office/drawing/2014/main" id="{19B261BC-7DD9-6441-881D-4482BA41AD14}"/>
                </a:ext>
              </a:extLst>
            </p:cNvPr>
            <p:cNvSpPr txBox="1">
              <a:spLocks/>
            </p:cNvSpPr>
            <p:nvPr/>
          </p:nvSpPr>
          <p:spPr>
            <a:xfrm>
              <a:off x="893922" y="5717906"/>
              <a:ext cx="4164174" cy="5693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dirty="0">
                  <a:latin typeface="微软雅黑" panose="020B0503020204020204" pitchFamily="34" charset="-122"/>
                  <a:ea typeface="微软雅黑" panose="020B0503020204020204" pitchFamily="34" charset="-122"/>
                </a:rPr>
                <a:t>矿井下网络监控与通信</a:t>
              </a:r>
            </a:p>
          </p:txBody>
        </p:sp>
        <p:sp>
          <p:nvSpPr>
            <p:cNvPr id="17" name="内容占位符 2">
              <a:extLst>
                <a:ext uri="{FF2B5EF4-FFF2-40B4-BE49-F238E27FC236}">
                  <a16:creationId xmlns:a16="http://schemas.microsoft.com/office/drawing/2014/main" id="{D8A61B52-C410-2445-8582-0B6D946CB867}"/>
                </a:ext>
              </a:extLst>
            </p:cNvPr>
            <p:cNvSpPr txBox="1">
              <a:spLocks/>
            </p:cNvSpPr>
            <p:nvPr/>
          </p:nvSpPr>
          <p:spPr>
            <a:xfrm>
              <a:off x="9179738" y="3799795"/>
              <a:ext cx="2345651" cy="1065325"/>
            </a:xfrm>
            <a:prstGeom prst="rect">
              <a:avLst/>
            </a:prstGeom>
            <a:ln>
              <a:solidFill>
                <a:srgbClr val="5B307E"/>
              </a:solidFill>
            </a:ln>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Wingdings" pitchFamily="2" charset="2"/>
                <a:buNone/>
              </a:pPr>
              <a:r>
                <a:rPr lang="zh-CN" altLang="en-US" sz="2400" dirty="0"/>
                <a:t>异构网络环境</a:t>
              </a:r>
              <a:endParaRPr lang="en-US" altLang="zh-CN" sz="2400" dirty="0"/>
            </a:p>
            <a:p>
              <a:pPr marL="0" indent="0" algn="ctr">
                <a:lnSpc>
                  <a:spcPct val="120000"/>
                </a:lnSpc>
                <a:buFont typeface="Wingdings" pitchFamily="2" charset="2"/>
                <a:buNone/>
              </a:pPr>
              <a:r>
                <a:rPr lang="zh-CN" altLang="en-US" sz="2400" dirty="0"/>
                <a:t>有线、无线；距离远近；干扰各异</a:t>
              </a:r>
              <a:endParaRPr lang="en-US" altLang="zh-CN" sz="2400" dirty="0"/>
            </a:p>
          </p:txBody>
        </p:sp>
        <p:pic>
          <p:nvPicPr>
            <p:cNvPr id="1028" name="Picture 4">
              <a:extLst>
                <a:ext uri="{FF2B5EF4-FFF2-40B4-BE49-F238E27FC236}">
                  <a16:creationId xmlns:a16="http://schemas.microsoft.com/office/drawing/2014/main" id="{960E52C1-84BB-EC44-9CCD-2713FB4F644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25644" y="3806014"/>
              <a:ext cx="3624590" cy="1890389"/>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9" name="内容占位符 2">
              <a:extLst>
                <a:ext uri="{FF2B5EF4-FFF2-40B4-BE49-F238E27FC236}">
                  <a16:creationId xmlns:a16="http://schemas.microsoft.com/office/drawing/2014/main" id="{49262460-28F7-474F-8F4C-5334831186D6}"/>
                </a:ext>
              </a:extLst>
            </p:cNvPr>
            <p:cNvSpPr txBox="1">
              <a:spLocks/>
            </p:cNvSpPr>
            <p:nvPr/>
          </p:nvSpPr>
          <p:spPr>
            <a:xfrm>
              <a:off x="4940505" y="5706909"/>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2400" dirty="0"/>
                <a:t>马斯克的星链计划</a:t>
              </a:r>
              <a:r>
                <a:rPr lang="en-US" altLang="zh-CN" sz="2400" dirty="0" err="1"/>
                <a:t>StarLink</a:t>
              </a:r>
              <a:endParaRPr lang="zh-CN" altLang="en-US" sz="2400" dirty="0"/>
            </a:p>
          </p:txBody>
        </p:sp>
        <p:pic>
          <p:nvPicPr>
            <p:cNvPr id="3" name="Picture 2">
              <a:extLst>
                <a:ext uri="{FF2B5EF4-FFF2-40B4-BE49-F238E27FC236}">
                  <a16:creationId xmlns:a16="http://schemas.microsoft.com/office/drawing/2014/main" id="{B30CE0E0-2C69-0B44-8728-DB490CE5003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269529" y="1379903"/>
              <a:ext cx="2166070" cy="1890388"/>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5" name="内容占位符 2">
              <a:extLst>
                <a:ext uri="{FF2B5EF4-FFF2-40B4-BE49-F238E27FC236}">
                  <a16:creationId xmlns:a16="http://schemas.microsoft.com/office/drawing/2014/main" id="{8188B130-D466-194D-A527-C6802A6FB8A2}"/>
                </a:ext>
              </a:extLst>
            </p:cNvPr>
            <p:cNvSpPr txBox="1">
              <a:spLocks/>
            </p:cNvSpPr>
            <p:nvPr/>
          </p:nvSpPr>
          <p:spPr>
            <a:xfrm>
              <a:off x="9179738" y="3268001"/>
              <a:ext cx="2345652" cy="42096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dirty="0"/>
                <a:t>通信大数据行程卡</a:t>
              </a:r>
              <a:endParaRPr lang="en-US" altLang="zh-CN" sz="2400" dirty="0"/>
            </a:p>
          </p:txBody>
        </p:sp>
      </p:grpSp>
      <p:sp>
        <p:nvSpPr>
          <p:cNvPr id="6" name="灯片编号占位符 5">
            <a:extLst>
              <a:ext uri="{FF2B5EF4-FFF2-40B4-BE49-F238E27FC236}">
                <a16:creationId xmlns:a16="http://schemas.microsoft.com/office/drawing/2014/main" id="{7B9D1532-BDAD-964A-8B0B-208C1949D4E0}"/>
              </a:ext>
            </a:extLst>
          </p:cNvPr>
          <p:cNvSpPr>
            <a:spLocks noGrp="1"/>
          </p:cNvSpPr>
          <p:nvPr>
            <p:ph type="sldNum" sz="quarter" idx="12"/>
          </p:nvPr>
        </p:nvSpPr>
        <p:spPr/>
        <p:txBody>
          <a:bodyPr/>
          <a:lstStyle/>
          <a:p>
            <a:fld id="{8D4D1E41-7A09-AB4A-A4E1-09765ADA2698}" type="slidenum">
              <a:rPr kumimoji="1" lang="zh-CN" altLang="en-US" smtClean="0"/>
              <a:t>12</a:t>
            </a:fld>
            <a:endParaRPr kumimoji="1" lang="zh-CN" altLang="en-US" dirty="0"/>
          </a:p>
        </p:txBody>
      </p:sp>
      <p:sp>
        <p:nvSpPr>
          <p:cNvPr id="21" name="文本框 20">
            <a:extLst>
              <a:ext uri="{FF2B5EF4-FFF2-40B4-BE49-F238E27FC236}">
                <a16:creationId xmlns:a16="http://schemas.microsoft.com/office/drawing/2014/main" id="{C7A8F28E-40C4-3245-A41C-EBFADA4C27F6}"/>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
        <p:nvSpPr>
          <p:cNvPr id="18" name="内容占位符 2">
            <a:extLst>
              <a:ext uri="{FF2B5EF4-FFF2-40B4-BE49-F238E27FC236}">
                <a16:creationId xmlns:a16="http://schemas.microsoft.com/office/drawing/2014/main" id="{77AD6BDC-B5C2-7B42-A86D-70C57D7EA5C0}"/>
              </a:ext>
            </a:extLst>
          </p:cNvPr>
          <p:cNvSpPr txBox="1">
            <a:spLocks/>
          </p:cNvSpPr>
          <p:nvPr/>
        </p:nvSpPr>
        <p:spPr>
          <a:xfrm>
            <a:off x="9171282" y="5110419"/>
            <a:ext cx="2345651" cy="1065325"/>
          </a:xfrm>
          <a:prstGeom prst="rect">
            <a:avLst/>
          </a:prstGeom>
          <a:ln>
            <a:solidFill>
              <a:srgbClr val="5B307E"/>
            </a:solidFill>
          </a:ln>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Wingdings" pitchFamily="2" charset="2"/>
              <a:buNone/>
            </a:pPr>
            <a:r>
              <a:rPr lang="zh-CN" altLang="en-US" sz="2400" dirty="0"/>
              <a:t>业务需求各异</a:t>
            </a:r>
            <a:endParaRPr lang="en-US" altLang="zh-CN" sz="2400" dirty="0"/>
          </a:p>
          <a:p>
            <a:pPr marL="0" indent="0" algn="ctr">
              <a:lnSpc>
                <a:spcPct val="120000"/>
              </a:lnSpc>
              <a:buFont typeface="Wingdings" pitchFamily="2" charset="2"/>
              <a:buNone/>
            </a:pPr>
            <a:r>
              <a:rPr lang="zh-CN" altLang="en-US" sz="2400" dirty="0"/>
              <a:t>时延、带宽、可靠性、安全保密</a:t>
            </a:r>
            <a:r>
              <a:rPr lang="en-US" altLang="zh-CN" sz="2400" dirty="0"/>
              <a:t>……</a:t>
            </a:r>
          </a:p>
        </p:txBody>
      </p:sp>
    </p:spTree>
    <p:extLst>
      <p:ext uri="{BB962C8B-B14F-4D97-AF65-F5344CB8AC3E}">
        <p14:creationId xmlns:p14="http://schemas.microsoft.com/office/powerpoint/2010/main" val="272714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F2FDD-E41F-A443-9BB8-E9310606BF36}"/>
              </a:ext>
            </a:extLst>
          </p:cNvPr>
          <p:cNvSpPr>
            <a:spLocks noGrp="1"/>
          </p:cNvSpPr>
          <p:nvPr>
            <p:ph type="title"/>
          </p:nvPr>
        </p:nvSpPr>
        <p:spPr/>
        <p:txBody>
          <a:bodyPr/>
          <a:lstStyle/>
          <a:p>
            <a:r>
              <a:rPr lang="zh-CN" altLang="en-US" dirty="0"/>
              <a:t>网络改变生活</a:t>
            </a:r>
            <a:endParaRPr kumimoji="1" lang="zh-CN" altLang="en-US" dirty="0"/>
          </a:p>
        </p:txBody>
      </p:sp>
      <p:sp>
        <p:nvSpPr>
          <p:cNvPr id="3" name="内容占位符 2">
            <a:extLst>
              <a:ext uri="{FF2B5EF4-FFF2-40B4-BE49-F238E27FC236}">
                <a16:creationId xmlns:a16="http://schemas.microsoft.com/office/drawing/2014/main" id="{EF3F4F3D-A29F-C542-9C8A-E338A2E76276}"/>
              </a:ext>
            </a:extLst>
          </p:cNvPr>
          <p:cNvSpPr>
            <a:spLocks noGrp="1"/>
          </p:cNvSpPr>
          <p:nvPr>
            <p:ph idx="1"/>
          </p:nvPr>
        </p:nvSpPr>
        <p:spPr>
          <a:xfrm>
            <a:off x="811876" y="1427179"/>
            <a:ext cx="6421339" cy="3905109"/>
          </a:xfrm>
        </p:spPr>
        <p:txBody>
          <a:bodyPr>
            <a:normAutofit fontScale="92500" lnSpcReduction="10000"/>
          </a:bodyPr>
          <a:lstStyle/>
          <a:p>
            <a:pPr>
              <a:lnSpc>
                <a:spcPct val="120000"/>
              </a:lnSpc>
              <a:spcBef>
                <a:spcPts val="300"/>
              </a:spcBef>
            </a:pPr>
            <a:r>
              <a:rPr kumimoji="1" lang="zh-CN" altLang="en-US" dirty="0"/>
              <a:t>直播：春晚、游戏，还是带货？</a:t>
            </a:r>
            <a:endParaRPr kumimoji="1" lang="en-US" altLang="zh-CN" dirty="0"/>
          </a:p>
          <a:p>
            <a:pPr>
              <a:lnSpc>
                <a:spcPct val="120000"/>
              </a:lnSpc>
              <a:spcBef>
                <a:spcPts val="300"/>
              </a:spcBef>
            </a:pPr>
            <a:r>
              <a:rPr lang="zh-CN" altLang="en-US" dirty="0"/>
              <a:t>习总书记在陕西柞水县金米村考察</a:t>
            </a:r>
            <a:endParaRPr lang="en-US" altLang="zh-CN" dirty="0"/>
          </a:p>
          <a:p>
            <a:pPr lvl="1">
              <a:lnSpc>
                <a:spcPct val="120000"/>
              </a:lnSpc>
              <a:spcBef>
                <a:spcPts val="300"/>
              </a:spcBef>
            </a:pPr>
            <a:r>
              <a:rPr lang="zh-CN" altLang="en-US" dirty="0"/>
              <a:t>电商作为新兴业态，既可以推销农副产品、帮助群众脱贫致富，又可以推动乡村振兴，是大有可为的</a:t>
            </a:r>
            <a:endParaRPr lang="en-US" altLang="zh-CN" dirty="0"/>
          </a:p>
          <a:p>
            <a:pPr>
              <a:lnSpc>
                <a:spcPct val="120000"/>
              </a:lnSpc>
              <a:spcBef>
                <a:spcPts val="300"/>
              </a:spcBef>
            </a:pPr>
            <a:r>
              <a:rPr lang="zh-CN" altLang="en-US" dirty="0"/>
              <a:t>女副县长雪地策马奔腾</a:t>
            </a:r>
          </a:p>
          <a:p>
            <a:pPr lvl="1">
              <a:lnSpc>
                <a:spcPct val="120000"/>
              </a:lnSpc>
              <a:spcBef>
                <a:spcPts val="300"/>
              </a:spcBef>
            </a:pPr>
            <a:r>
              <a:rPr lang="zh-CN" altLang="en-US" dirty="0"/>
              <a:t>新疆伊犁州昭苏县</a:t>
            </a:r>
            <a:r>
              <a:rPr lang="en-US" altLang="zh-CN" dirty="0"/>
              <a:t>@2020</a:t>
            </a:r>
            <a:r>
              <a:rPr lang="zh-CN" altLang="en-US" dirty="0"/>
              <a:t>年</a:t>
            </a:r>
            <a:r>
              <a:rPr lang="en-US" altLang="zh-CN" dirty="0"/>
              <a:t>11</a:t>
            </a:r>
            <a:r>
              <a:rPr lang="zh-CN" altLang="en-US" dirty="0"/>
              <a:t>月</a:t>
            </a:r>
            <a:endParaRPr lang="en-US" altLang="zh-CN" dirty="0"/>
          </a:p>
          <a:p>
            <a:pPr lvl="1">
              <a:lnSpc>
                <a:spcPct val="120000"/>
              </a:lnSpc>
              <a:spcBef>
                <a:spcPts val="300"/>
              </a:spcBef>
            </a:pPr>
            <a:r>
              <a:rPr lang="zh-CN" altLang="en-US" dirty="0"/>
              <a:t>在抖音上宣传旅游和推销农产品</a:t>
            </a:r>
            <a:endParaRPr lang="en-US" altLang="zh-CN" dirty="0"/>
          </a:p>
          <a:p>
            <a:pPr lvl="1">
              <a:lnSpc>
                <a:spcPct val="120000"/>
              </a:lnSpc>
              <a:spcBef>
                <a:spcPts val="300"/>
              </a:spcBef>
            </a:pPr>
            <a:r>
              <a:rPr lang="en-US" altLang="zh-CN" dirty="0"/>
              <a:t>18</a:t>
            </a:r>
            <a:r>
              <a:rPr lang="zh-CN" altLang="en-US" dirty="0"/>
              <a:t>场次直播带货，销售</a:t>
            </a:r>
            <a:r>
              <a:rPr lang="en-US" altLang="zh-CN" dirty="0"/>
              <a:t>97</a:t>
            </a:r>
            <a:r>
              <a:rPr lang="zh-CN" altLang="en-US" dirty="0"/>
              <a:t>万元农副产品</a:t>
            </a:r>
            <a:endParaRPr lang="en-US" altLang="zh-CN" dirty="0"/>
          </a:p>
          <a:p>
            <a:pPr lvl="1">
              <a:lnSpc>
                <a:spcPct val="120000"/>
              </a:lnSpc>
              <a:spcBef>
                <a:spcPts val="300"/>
              </a:spcBef>
            </a:pPr>
            <a:endParaRPr kumimoji="1" lang="zh-CN" altLang="en-US" dirty="0"/>
          </a:p>
        </p:txBody>
      </p:sp>
      <p:pic>
        <p:nvPicPr>
          <p:cNvPr id="5" name="Picture 2">
            <a:extLst>
              <a:ext uri="{FF2B5EF4-FFF2-40B4-BE49-F238E27FC236}">
                <a16:creationId xmlns:a16="http://schemas.microsoft.com/office/drawing/2014/main" id="{32760C0B-B48B-1145-9382-FE1493130D2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559038" y="1517159"/>
            <a:ext cx="3794762" cy="233022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6" name="十二角星 5">
            <a:extLst>
              <a:ext uri="{FF2B5EF4-FFF2-40B4-BE49-F238E27FC236}">
                <a16:creationId xmlns:a16="http://schemas.microsoft.com/office/drawing/2014/main" id="{AE91434E-81C3-7F44-8944-7818060480B9}"/>
              </a:ext>
            </a:extLst>
          </p:cNvPr>
          <p:cNvSpPr/>
          <p:nvPr/>
        </p:nvSpPr>
        <p:spPr>
          <a:xfrm>
            <a:off x="6508531" y="1354132"/>
            <a:ext cx="2102069" cy="1051035"/>
          </a:xfrm>
          <a:prstGeom prst="star12">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C00000"/>
                </a:solidFill>
              </a:rPr>
              <a:t>直播</a:t>
            </a:r>
            <a:endParaRPr kumimoji="1" lang="zh-CN" altLang="en-US" dirty="0">
              <a:solidFill>
                <a:srgbClr val="C00000"/>
              </a:solidFill>
            </a:endParaRPr>
          </a:p>
        </p:txBody>
      </p:sp>
      <p:pic>
        <p:nvPicPr>
          <p:cNvPr id="7" name="videolib_repo_2011_29_1wzvl34a9bg_SD_1wzvl34a9bg-mobile.mp4" descr="videolib_repo_2011_29_1wzvl34a9bg_SD_1wzvl34a9bg-mobile.mp4">
            <a:hlinkClick r:id="" action="ppaction://media"/>
            <a:extLst>
              <a:ext uri="{FF2B5EF4-FFF2-40B4-BE49-F238E27FC236}">
                <a16:creationId xmlns:a16="http://schemas.microsoft.com/office/drawing/2014/main" id="{4E0B3A4A-5C57-5E44-B0C0-1BCB92D55FC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59036" y="4098812"/>
            <a:ext cx="3794764" cy="2134555"/>
          </a:xfrm>
          <a:prstGeom prst="rect">
            <a:avLst/>
          </a:prstGeom>
        </p:spPr>
      </p:pic>
      <p:pic>
        <p:nvPicPr>
          <p:cNvPr id="2050" name="Picture 2">
            <a:extLst>
              <a:ext uri="{FF2B5EF4-FFF2-40B4-BE49-F238E27FC236}">
                <a16:creationId xmlns:a16="http://schemas.microsoft.com/office/drawing/2014/main" id="{008E1AB0-6E4A-744E-8289-4337FF5B01D6}"/>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46819" y="3938356"/>
            <a:ext cx="1432802" cy="879086"/>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638699FC-C239-C04A-9935-52F8817F2E52}"/>
              </a:ext>
            </a:extLst>
          </p:cNvPr>
          <p:cNvSpPr/>
          <p:nvPr/>
        </p:nvSpPr>
        <p:spPr>
          <a:xfrm>
            <a:off x="7445827" y="2455305"/>
            <a:ext cx="938151" cy="11991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8">
            <a:extLst>
              <a:ext uri="{FF2B5EF4-FFF2-40B4-BE49-F238E27FC236}">
                <a16:creationId xmlns:a16="http://schemas.microsoft.com/office/drawing/2014/main" id="{5378C993-09C4-3C41-99E2-D2368FB51669}"/>
              </a:ext>
            </a:extLst>
          </p:cNvPr>
          <p:cNvSpPr>
            <a:spLocks noGrp="1"/>
          </p:cNvSpPr>
          <p:nvPr>
            <p:ph type="sldNum" sz="quarter" idx="12"/>
          </p:nvPr>
        </p:nvSpPr>
        <p:spPr/>
        <p:txBody>
          <a:bodyPr/>
          <a:lstStyle/>
          <a:p>
            <a:fld id="{8D4D1E41-7A09-AB4A-A4E1-09765ADA2698}" type="slidenum">
              <a:rPr kumimoji="1" lang="zh-CN" altLang="en-US" smtClean="0"/>
              <a:t>13</a:t>
            </a:fld>
            <a:endParaRPr kumimoji="1" lang="zh-CN" altLang="en-US" dirty="0"/>
          </a:p>
        </p:txBody>
      </p:sp>
      <p:sp>
        <p:nvSpPr>
          <p:cNvPr id="11" name="文本框 10">
            <a:extLst>
              <a:ext uri="{FF2B5EF4-FFF2-40B4-BE49-F238E27FC236}">
                <a16:creationId xmlns:a16="http://schemas.microsoft.com/office/drawing/2014/main" id="{F32DFCDC-AFBF-744B-AF14-A76410CB157B}"/>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
        <p:nvSpPr>
          <p:cNvPr id="4" name="矩形 3">
            <a:extLst>
              <a:ext uri="{FF2B5EF4-FFF2-40B4-BE49-F238E27FC236}">
                <a16:creationId xmlns:a16="http://schemas.microsoft.com/office/drawing/2014/main" id="{F0CA31C1-BA6C-AF43-BEB3-20927A357048}"/>
              </a:ext>
            </a:extLst>
          </p:cNvPr>
          <p:cNvSpPr/>
          <p:nvPr/>
        </p:nvSpPr>
        <p:spPr>
          <a:xfrm>
            <a:off x="1006793" y="5321386"/>
            <a:ext cx="5989908" cy="911981"/>
          </a:xfrm>
          <a:prstGeom prst="rect">
            <a:avLst/>
          </a:prstGeom>
          <a:ln>
            <a:solidFill>
              <a:srgbClr val="C00000"/>
            </a:solidFill>
          </a:ln>
        </p:spPr>
        <p:txBody>
          <a:bodyPr wrap="square">
            <a:spAutoFit/>
          </a:bodyPr>
          <a:lstStyle/>
          <a:p>
            <a:pPr lvl="0" algn="ctr">
              <a:lnSpc>
                <a:spcPct val="120000"/>
              </a:lnSpc>
              <a:spcBef>
                <a:spcPts val="300"/>
              </a:spcBef>
            </a:pPr>
            <a:r>
              <a:rPr kumimoji="1" lang="zh-CN" altLang="en-US" sz="2400" dirty="0">
                <a:solidFill>
                  <a:prstClr val="black"/>
                </a:solidFill>
                <a:latin typeface="Microsoft YaHei" panose="020B0503020204020204" pitchFamily="34" charset="-122"/>
                <a:ea typeface="Microsoft YaHei" panose="020B0503020204020204" pitchFamily="34" charset="-122"/>
              </a:rPr>
              <a:t>新时代的“新农业”</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algn="ctr">
              <a:lnSpc>
                <a:spcPct val="120000"/>
              </a:lnSpc>
              <a:spcBef>
                <a:spcPts val="300"/>
              </a:spcBef>
            </a:pPr>
            <a:r>
              <a:rPr kumimoji="1" lang="zh-CN" altLang="en-US" sz="2000" dirty="0">
                <a:solidFill>
                  <a:prstClr val="black"/>
                </a:solidFill>
                <a:latin typeface="Microsoft YaHei" panose="020B0503020204020204" pitchFamily="34" charset="-122"/>
                <a:ea typeface="Microsoft YaHei" panose="020B0503020204020204" pitchFamily="34" charset="-122"/>
              </a:rPr>
              <a:t>直播成为新农活  手机成为新农具  数据成为新资产</a:t>
            </a:r>
            <a:endParaRPr kumimoji="1"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837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F313E-6F1F-4C0B-BE00-C0A6CD69CAA6}"/>
              </a:ext>
            </a:extLst>
          </p:cNvPr>
          <p:cNvSpPr>
            <a:spLocks noGrp="1"/>
          </p:cNvSpPr>
          <p:nvPr>
            <p:ph type="title"/>
          </p:nvPr>
        </p:nvSpPr>
        <p:spPr/>
        <p:txBody>
          <a:bodyPr>
            <a:normAutofit/>
          </a:bodyPr>
          <a:lstStyle/>
          <a:p>
            <a:r>
              <a:rPr lang="zh-CN" altLang="en-US" dirty="0"/>
              <a:t>网络在军事领域的应用</a:t>
            </a:r>
          </a:p>
        </p:txBody>
      </p:sp>
      <p:pic>
        <p:nvPicPr>
          <p:cNvPr id="5" name="图片 4">
            <a:extLst>
              <a:ext uri="{FF2B5EF4-FFF2-40B4-BE49-F238E27FC236}">
                <a16:creationId xmlns:a16="http://schemas.microsoft.com/office/drawing/2014/main" id="{CE56C999-E05E-4994-A2EB-110153D511EE}"/>
              </a:ext>
            </a:extLst>
          </p:cNvPr>
          <p:cNvPicPr>
            <a:picLocks noChangeAspect="1"/>
          </p:cNvPicPr>
          <p:nvPr/>
        </p:nvPicPr>
        <p:blipFill>
          <a:blip r:embed="rId3"/>
          <a:stretch>
            <a:fillRect/>
          </a:stretch>
        </p:blipFill>
        <p:spPr>
          <a:xfrm>
            <a:off x="7195879" y="1315637"/>
            <a:ext cx="4664881" cy="4879114"/>
          </a:xfrm>
          <a:prstGeom prst="rect">
            <a:avLst/>
          </a:prstGeom>
          <a:ln>
            <a:solidFill>
              <a:schemeClr val="bg2">
                <a:lumMod val="75000"/>
              </a:schemeClr>
            </a:solidFill>
          </a:ln>
        </p:spPr>
      </p:pic>
      <p:pic>
        <p:nvPicPr>
          <p:cNvPr id="6" name="图片 5">
            <a:extLst>
              <a:ext uri="{FF2B5EF4-FFF2-40B4-BE49-F238E27FC236}">
                <a16:creationId xmlns:a16="http://schemas.microsoft.com/office/drawing/2014/main" id="{BE82D61A-A0D6-4C62-BD17-0F51CE788A7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954065" y="4889974"/>
            <a:ext cx="2927698" cy="1304777"/>
          </a:xfrm>
          <a:prstGeom prst="rect">
            <a:avLst/>
          </a:prstGeom>
          <a:ln>
            <a:solidFill>
              <a:schemeClr val="bg2">
                <a:lumMod val="75000"/>
              </a:schemeClr>
            </a:solidFill>
          </a:ln>
        </p:spPr>
      </p:pic>
      <p:pic>
        <p:nvPicPr>
          <p:cNvPr id="7" name="图片 6">
            <a:extLst>
              <a:ext uri="{FF2B5EF4-FFF2-40B4-BE49-F238E27FC236}">
                <a16:creationId xmlns:a16="http://schemas.microsoft.com/office/drawing/2014/main" id="{5FB79AF5-5DAB-40D9-B6F8-5C9AD80F64A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3180" y="4889974"/>
            <a:ext cx="2927698" cy="1304777"/>
          </a:xfrm>
          <a:prstGeom prst="rect">
            <a:avLst/>
          </a:prstGeom>
          <a:ln>
            <a:solidFill>
              <a:schemeClr val="bg2">
                <a:lumMod val="75000"/>
              </a:schemeClr>
            </a:solidFill>
          </a:ln>
        </p:spPr>
      </p:pic>
      <p:sp>
        <p:nvSpPr>
          <p:cNvPr id="10" name="内容占位符 9">
            <a:extLst>
              <a:ext uri="{FF2B5EF4-FFF2-40B4-BE49-F238E27FC236}">
                <a16:creationId xmlns:a16="http://schemas.microsoft.com/office/drawing/2014/main" id="{4BD38F89-7C87-434E-A399-675106F6DF42}"/>
              </a:ext>
            </a:extLst>
          </p:cNvPr>
          <p:cNvSpPr>
            <a:spLocks noGrp="1"/>
          </p:cNvSpPr>
          <p:nvPr>
            <p:ph idx="1"/>
          </p:nvPr>
        </p:nvSpPr>
        <p:spPr>
          <a:xfrm>
            <a:off x="859993" y="1415586"/>
            <a:ext cx="6559889" cy="3474388"/>
          </a:xfrm>
        </p:spPr>
        <p:txBody>
          <a:bodyPr>
            <a:normAutofit fontScale="92500" lnSpcReduction="10000"/>
          </a:bodyPr>
          <a:lstStyle/>
          <a:p>
            <a:pPr>
              <a:lnSpc>
                <a:spcPct val="110000"/>
              </a:lnSpc>
            </a:pPr>
            <a:r>
              <a:rPr lang="zh-CN" altLang="en-US" dirty="0"/>
              <a:t>你喜欢“玩”开飞机的游戏吗？</a:t>
            </a:r>
            <a:endParaRPr lang="en-US" altLang="zh-CN" dirty="0"/>
          </a:p>
          <a:p>
            <a:pPr lvl="1">
              <a:lnSpc>
                <a:spcPct val="110000"/>
              </a:lnSpc>
            </a:pPr>
            <a:r>
              <a:rPr lang="zh-CN" altLang="en-US" dirty="0"/>
              <a:t>无人机作战：卫星中继</a:t>
            </a:r>
            <a:endParaRPr lang="en-US" altLang="zh-CN" dirty="0"/>
          </a:p>
          <a:p>
            <a:pPr lvl="1">
              <a:lnSpc>
                <a:spcPct val="110000"/>
              </a:lnSpc>
            </a:pPr>
            <a:r>
              <a:rPr lang="zh-CN" altLang="en-US" dirty="0"/>
              <a:t>可靠且实时的控制（抗干扰</a:t>
            </a:r>
            <a:r>
              <a:rPr lang="en-US" altLang="zh-CN" dirty="0"/>
              <a:t>/</a:t>
            </a:r>
            <a:r>
              <a:rPr lang="zh-CN" altLang="en-US" dirty="0"/>
              <a:t>保密）</a:t>
            </a:r>
            <a:endParaRPr lang="en-US" altLang="zh-CN" dirty="0"/>
          </a:p>
          <a:p>
            <a:pPr lvl="1">
              <a:lnSpc>
                <a:spcPct val="110000"/>
              </a:lnSpc>
            </a:pPr>
            <a:r>
              <a:rPr lang="zh-CN" altLang="en-US" dirty="0"/>
              <a:t>现场信息实时反馈（高清视频）</a:t>
            </a:r>
            <a:endParaRPr lang="en-US" altLang="zh-CN" dirty="0"/>
          </a:p>
          <a:p>
            <a:pPr>
              <a:lnSpc>
                <a:spcPct val="110000"/>
              </a:lnSpc>
            </a:pPr>
            <a:r>
              <a:rPr lang="zh-CN" altLang="en-US" dirty="0"/>
              <a:t>还有什么其他无人设备</a:t>
            </a:r>
            <a:endParaRPr lang="en-US" altLang="zh-CN" dirty="0"/>
          </a:p>
          <a:p>
            <a:pPr lvl="1">
              <a:lnSpc>
                <a:spcPct val="110000"/>
              </a:lnSpc>
            </a:pPr>
            <a:r>
              <a:rPr lang="zh-CN" altLang="en-US" dirty="0"/>
              <a:t>无人坦克，无人舰船，无人潜艇，卫星</a:t>
            </a:r>
            <a:r>
              <a:rPr lang="en-US" altLang="zh-CN" dirty="0"/>
              <a:t>……</a:t>
            </a:r>
          </a:p>
          <a:p>
            <a:pPr lvl="1">
              <a:lnSpc>
                <a:spcPct val="110000"/>
              </a:lnSpc>
            </a:pPr>
            <a:r>
              <a:rPr lang="zh-CN" altLang="en-US" dirty="0"/>
              <a:t>水深网络的声呐通信，深空探索的激光通信</a:t>
            </a:r>
          </a:p>
          <a:p>
            <a:pPr lvl="1">
              <a:lnSpc>
                <a:spcPct val="110000"/>
              </a:lnSpc>
            </a:pPr>
            <a:r>
              <a:rPr lang="zh-CN" altLang="en-US" dirty="0"/>
              <a:t>不仅仅是通信：无人机的精确制导</a:t>
            </a:r>
            <a:endParaRPr lang="en-US" altLang="zh-CN" dirty="0"/>
          </a:p>
        </p:txBody>
      </p:sp>
      <p:sp>
        <p:nvSpPr>
          <p:cNvPr id="3" name="灯片编号占位符 2">
            <a:extLst>
              <a:ext uri="{FF2B5EF4-FFF2-40B4-BE49-F238E27FC236}">
                <a16:creationId xmlns:a16="http://schemas.microsoft.com/office/drawing/2014/main" id="{31035A02-D53D-1F44-AFA2-49A486D96503}"/>
              </a:ext>
            </a:extLst>
          </p:cNvPr>
          <p:cNvSpPr>
            <a:spLocks noGrp="1"/>
          </p:cNvSpPr>
          <p:nvPr>
            <p:ph type="sldNum" sz="quarter" idx="12"/>
          </p:nvPr>
        </p:nvSpPr>
        <p:spPr/>
        <p:txBody>
          <a:bodyPr/>
          <a:lstStyle/>
          <a:p>
            <a:fld id="{8D4D1E41-7A09-AB4A-A4E1-09765ADA2698}" type="slidenum">
              <a:rPr kumimoji="1" lang="zh-CN" altLang="en-US" smtClean="0"/>
              <a:t>14</a:t>
            </a:fld>
            <a:endParaRPr kumimoji="1" lang="zh-CN" altLang="en-US" dirty="0"/>
          </a:p>
        </p:txBody>
      </p:sp>
      <p:sp>
        <p:nvSpPr>
          <p:cNvPr id="11" name="文本框 10">
            <a:extLst>
              <a:ext uri="{FF2B5EF4-FFF2-40B4-BE49-F238E27FC236}">
                <a16:creationId xmlns:a16="http://schemas.microsoft.com/office/drawing/2014/main" id="{6284EC30-8F4A-2E45-9D35-D3DD1265E4D6}"/>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254076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031" y="330200"/>
            <a:ext cx="8263617" cy="937561"/>
          </a:xfrm>
        </p:spPr>
        <p:txBody>
          <a:bodyPr vert="horz" lIns="91440" tIns="45720" rIns="91440" bIns="45720" rtlCol="0" anchor="ctr">
            <a:noAutofit/>
          </a:bodyPr>
          <a:lstStyle/>
          <a:p>
            <a:r>
              <a:rPr lang="zh-CN" altLang="en-US" dirty="0"/>
              <a:t>互联网成为网络空间的核心</a:t>
            </a:r>
          </a:p>
        </p:txBody>
      </p:sp>
      <p:pic>
        <p:nvPicPr>
          <p:cNvPr id="14" name="图片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29422" y="1450909"/>
            <a:ext cx="1718310" cy="753935"/>
          </a:xfrm>
          <a:prstGeom prst="rect">
            <a:avLst/>
          </a:prstGeom>
          <a:ln>
            <a:solidFill>
              <a:schemeClr val="bg2">
                <a:lumMod val="75000"/>
              </a:schemeClr>
            </a:solidFill>
          </a:ln>
        </p:spPr>
      </p:pic>
      <p:sp>
        <p:nvSpPr>
          <p:cNvPr id="15" name="矩形 11"/>
          <p:cNvSpPr>
            <a:spLocks noChangeArrowheads="1"/>
          </p:cNvSpPr>
          <p:nvPr/>
        </p:nvSpPr>
        <p:spPr bwMode="auto">
          <a:xfrm>
            <a:off x="6232839" y="2230199"/>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能源互联网</a:t>
            </a:r>
          </a:p>
        </p:txBody>
      </p:sp>
      <p:pic>
        <p:nvPicPr>
          <p:cNvPr id="25" name="图片 24"/>
          <p:cNvPicPr>
            <a:picLocks/>
          </p:cNvPicPr>
          <p:nvPr/>
        </p:nvPicPr>
        <p:blipFill>
          <a:blip r:embed="rId4" cstate="print">
            <a:extLst>
              <a:ext uri="{28A0092B-C50C-407E-A947-70E740481C1C}">
                <a14:useLocalDpi xmlns:a14="http://schemas.microsoft.com/office/drawing/2010/main"/>
              </a:ext>
            </a:extLst>
          </a:blip>
          <a:stretch>
            <a:fillRect/>
          </a:stretch>
        </p:blipFill>
        <p:spPr>
          <a:xfrm>
            <a:off x="9843530" y="1434186"/>
            <a:ext cx="1717199" cy="752400"/>
          </a:xfrm>
          <a:prstGeom prst="rect">
            <a:avLst/>
          </a:prstGeom>
          <a:ln>
            <a:solidFill>
              <a:schemeClr val="bg2">
                <a:lumMod val="75000"/>
              </a:schemeClr>
            </a:solidFill>
          </a:ln>
        </p:spPr>
      </p:pic>
      <p:sp>
        <p:nvSpPr>
          <p:cNvPr id="26" name="矩形 11"/>
          <p:cNvSpPr>
            <a:spLocks noChangeArrowheads="1"/>
          </p:cNvSpPr>
          <p:nvPr/>
        </p:nvSpPr>
        <p:spPr bwMode="auto">
          <a:xfrm>
            <a:off x="10023553" y="2209096"/>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互联网</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a:t>
            </a:r>
          </a:p>
        </p:txBody>
      </p:sp>
      <p:pic>
        <p:nvPicPr>
          <p:cNvPr id="27" name="图片 26"/>
          <p:cNvPicPr>
            <a:picLocks/>
          </p:cNvPicPr>
          <p:nvPr/>
        </p:nvPicPr>
        <p:blipFill>
          <a:blip r:embed="rId5" cstate="print">
            <a:extLst>
              <a:ext uri="{28A0092B-C50C-407E-A947-70E740481C1C}">
                <a14:useLocalDpi xmlns:a14="http://schemas.microsoft.com/office/drawing/2010/main"/>
              </a:ext>
            </a:extLst>
          </a:blip>
          <a:stretch>
            <a:fillRect/>
          </a:stretch>
        </p:blipFill>
        <p:spPr>
          <a:xfrm>
            <a:off x="8040429" y="1434186"/>
            <a:ext cx="1719109" cy="752400"/>
          </a:xfrm>
          <a:prstGeom prst="rect">
            <a:avLst/>
          </a:prstGeom>
          <a:ln>
            <a:solidFill>
              <a:schemeClr val="bg2">
                <a:lumMod val="75000"/>
              </a:schemeClr>
            </a:solidFill>
          </a:ln>
        </p:spPr>
      </p:pic>
      <p:sp>
        <p:nvSpPr>
          <p:cNvPr id="28" name="矩形 11"/>
          <p:cNvSpPr>
            <a:spLocks noChangeArrowheads="1"/>
          </p:cNvSpPr>
          <p:nvPr/>
        </p:nvSpPr>
        <p:spPr bwMode="auto">
          <a:xfrm>
            <a:off x="7982333"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工业互联网</a:t>
            </a:r>
          </a:p>
        </p:txBody>
      </p:sp>
      <p:sp>
        <p:nvSpPr>
          <p:cNvPr id="30" name="矩形 11"/>
          <p:cNvSpPr>
            <a:spLocks noChangeArrowheads="1"/>
          </p:cNvSpPr>
          <p:nvPr/>
        </p:nvSpPr>
        <p:spPr bwMode="auto">
          <a:xfrm>
            <a:off x="4457544"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金融互联网</a:t>
            </a:r>
          </a:p>
        </p:txBody>
      </p:sp>
      <p:pic>
        <p:nvPicPr>
          <p:cNvPr id="31" name="图片 30"/>
          <p:cNvPicPr>
            <a:picLocks/>
          </p:cNvPicPr>
          <p:nvPr/>
        </p:nvPicPr>
        <p:blipFill>
          <a:blip r:embed="rId6" cstate="print">
            <a:extLst>
              <a:ext uri="{28A0092B-C50C-407E-A947-70E740481C1C}">
                <a14:useLocalDpi xmlns:a14="http://schemas.microsoft.com/office/drawing/2010/main"/>
              </a:ext>
            </a:extLst>
          </a:blip>
          <a:stretch>
            <a:fillRect/>
          </a:stretch>
        </p:blipFill>
        <p:spPr>
          <a:xfrm>
            <a:off x="6239269" y="1450909"/>
            <a:ext cx="1717199" cy="752121"/>
          </a:xfrm>
          <a:prstGeom prst="rect">
            <a:avLst/>
          </a:prstGeom>
          <a:ln>
            <a:solidFill>
              <a:schemeClr val="bg2">
                <a:lumMod val="75000"/>
              </a:schemeClr>
            </a:solidFill>
          </a:ln>
        </p:spPr>
      </p:pic>
      <p:pic>
        <p:nvPicPr>
          <p:cNvPr id="4" name="图片 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867525" y="4944981"/>
            <a:ext cx="1669208" cy="1253330"/>
          </a:xfrm>
          <a:prstGeom prst="rect">
            <a:avLst/>
          </a:prstGeom>
        </p:spPr>
      </p:pic>
      <p:pic>
        <p:nvPicPr>
          <p:cNvPr id="5" name="图片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48632" y="5440845"/>
            <a:ext cx="1551069" cy="699391"/>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608778" y="5170087"/>
            <a:ext cx="1755304" cy="1161829"/>
          </a:xfrm>
          <a:prstGeom prst="rect">
            <a:avLst/>
          </a:prstGeom>
        </p:spPr>
      </p:pic>
      <p:sp>
        <p:nvSpPr>
          <p:cNvPr id="21" name="椭圆 20"/>
          <p:cNvSpPr/>
          <p:nvPr/>
        </p:nvSpPr>
        <p:spPr>
          <a:xfrm>
            <a:off x="3429322" y="4197397"/>
            <a:ext cx="7272808" cy="1193565"/>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rgbClr val="5B307E"/>
                </a:solidFill>
                <a:latin typeface="微软雅黑" panose="020B0503020204020204" pitchFamily="34" charset="-122"/>
                <a:ea typeface="微软雅黑" panose="020B0503020204020204" pitchFamily="34" charset="-122"/>
              </a:rPr>
              <a:t>互联网</a:t>
            </a:r>
            <a:br>
              <a:rPr lang="en-US" altLang="zh-CN" sz="2400" b="1" dirty="0">
                <a:solidFill>
                  <a:srgbClr val="5B307E"/>
                </a:solidFill>
                <a:latin typeface="微软雅黑" panose="020B0503020204020204" pitchFamily="34" charset="-122"/>
                <a:ea typeface="微软雅黑" panose="020B0503020204020204" pitchFamily="34" charset="-122"/>
              </a:rPr>
            </a:br>
            <a:r>
              <a:rPr lang="zh-CN" altLang="en-US" sz="2400" b="1" dirty="0">
                <a:solidFill>
                  <a:srgbClr val="5B307E"/>
                </a:solidFill>
                <a:latin typeface="微软雅黑" panose="020B0503020204020204" pitchFamily="34" charset="-122"/>
                <a:ea typeface="微软雅黑" panose="020B0503020204020204" pitchFamily="34" charset="-122"/>
              </a:rPr>
              <a:t>（下一代互联网</a:t>
            </a:r>
            <a:r>
              <a:rPr lang="en-US" altLang="zh-CN" sz="2400" b="1" dirty="0">
                <a:solidFill>
                  <a:srgbClr val="5B307E"/>
                </a:solidFill>
                <a:latin typeface="微软雅黑" panose="020B0503020204020204" pitchFamily="34" charset="-122"/>
                <a:ea typeface="微软雅黑" panose="020B0503020204020204" pitchFamily="34" charset="-122"/>
              </a:rPr>
              <a:t>/</a:t>
            </a:r>
            <a:r>
              <a:rPr lang="zh-CN" altLang="en-US" sz="2400" b="1" dirty="0">
                <a:solidFill>
                  <a:srgbClr val="5B307E"/>
                </a:solidFill>
                <a:latin typeface="微软雅黑" panose="020B0503020204020204" pitchFamily="34" charset="-122"/>
                <a:ea typeface="微软雅黑" panose="020B0503020204020204" pitchFamily="34" charset="-122"/>
              </a:rPr>
              <a:t>未来互联网）</a:t>
            </a:r>
          </a:p>
        </p:txBody>
      </p:sp>
      <p:pic>
        <p:nvPicPr>
          <p:cNvPr id="7" name="图片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642028" y="4213651"/>
            <a:ext cx="708174" cy="614012"/>
          </a:xfrm>
          <a:prstGeom prst="rect">
            <a:avLst/>
          </a:prstGeom>
        </p:spPr>
      </p:pic>
      <p:pic>
        <p:nvPicPr>
          <p:cNvPr id="32" name="图片 3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21148" y="4223225"/>
            <a:ext cx="708174" cy="614012"/>
          </a:xfrm>
          <a:prstGeom prst="rect">
            <a:avLst/>
          </a:prstGeom>
        </p:spPr>
      </p:pic>
      <p:pic>
        <p:nvPicPr>
          <p:cNvPr id="33" name="内容占位符 18"/>
          <p:cNvPicPr>
            <a:picLocks noGrp="1"/>
          </p:cNvPicPr>
          <p:nvPr>
            <p:ph idx="1"/>
          </p:nvPr>
        </p:nvPicPr>
        <p:blipFill>
          <a:blip r:embed="rId11" cstate="print">
            <a:extLst>
              <a:ext uri="{28A0092B-C50C-407E-A947-70E740481C1C}">
                <a14:useLocalDpi xmlns:a14="http://schemas.microsoft.com/office/drawing/2010/main"/>
              </a:ext>
            </a:extLst>
          </a:blip>
          <a:stretch>
            <a:fillRect/>
          </a:stretch>
        </p:blipFill>
        <p:spPr>
          <a:xfrm>
            <a:off x="8107811" y="2806335"/>
            <a:ext cx="1717199" cy="752400"/>
          </a:xfrm>
          <a:ln w="12700">
            <a:solidFill>
              <a:schemeClr val="bg2">
                <a:lumMod val="75000"/>
              </a:schemeClr>
            </a:solidFill>
          </a:ln>
        </p:spPr>
      </p:pic>
      <p:sp>
        <p:nvSpPr>
          <p:cNvPr id="34" name="矩形 11"/>
          <p:cNvSpPr>
            <a:spLocks noChangeArrowheads="1"/>
          </p:cNvSpPr>
          <p:nvPr/>
        </p:nvSpPr>
        <p:spPr bwMode="auto">
          <a:xfrm>
            <a:off x="2747112" y="3576751"/>
            <a:ext cx="1158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云计算</a:t>
            </a:r>
          </a:p>
        </p:txBody>
      </p:sp>
      <p:sp>
        <p:nvSpPr>
          <p:cNvPr id="35" name="矩形 11"/>
          <p:cNvSpPr>
            <a:spLocks noChangeArrowheads="1"/>
          </p:cNvSpPr>
          <p:nvPr/>
        </p:nvSpPr>
        <p:spPr bwMode="auto">
          <a:xfrm>
            <a:off x="2818603" y="2141285"/>
            <a:ext cx="94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物联网</a:t>
            </a:r>
          </a:p>
        </p:txBody>
      </p:sp>
      <p:sp>
        <p:nvSpPr>
          <p:cNvPr id="36" name="矩形 11"/>
          <p:cNvSpPr>
            <a:spLocks noChangeArrowheads="1"/>
          </p:cNvSpPr>
          <p:nvPr/>
        </p:nvSpPr>
        <p:spPr bwMode="auto">
          <a:xfrm>
            <a:off x="8425320" y="3576751"/>
            <a:ext cx="94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大数据</a:t>
            </a:r>
          </a:p>
        </p:txBody>
      </p:sp>
      <p:pic>
        <p:nvPicPr>
          <p:cNvPr id="37" name="图片 1"/>
          <p:cNvPicPr>
            <a:picLocks/>
          </p:cNvPicPr>
          <p:nvPr/>
        </p:nvPicPr>
        <p:blipFill>
          <a:blip r:embed="rId12" cstate="print">
            <a:extLst>
              <a:ext uri="{28A0092B-C50C-407E-A947-70E740481C1C}">
                <a14:useLocalDpi xmlns:a14="http://schemas.microsoft.com/office/drawing/2010/main"/>
              </a:ext>
            </a:extLst>
          </a:blip>
          <a:srcRect/>
          <a:stretch>
            <a:fillRect/>
          </a:stretch>
        </p:blipFill>
        <p:spPr bwMode="auto">
          <a:xfrm>
            <a:off x="6278090" y="2806232"/>
            <a:ext cx="1717199" cy="7524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8" name="矩形 11"/>
          <p:cNvSpPr>
            <a:spLocks noChangeArrowheads="1"/>
          </p:cNvSpPr>
          <p:nvPr/>
        </p:nvSpPr>
        <p:spPr bwMode="auto">
          <a:xfrm>
            <a:off x="6395660" y="3576751"/>
            <a:ext cx="137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三网融合</a:t>
            </a:r>
          </a:p>
        </p:txBody>
      </p:sp>
      <p:pic>
        <p:nvPicPr>
          <p:cNvPr id="39" name="图片 9" descr="云计算.jpg"/>
          <p:cNvPicPr>
            <a:picLocks/>
          </p:cNvPicPr>
          <p:nvPr/>
        </p:nvPicPr>
        <p:blipFill>
          <a:blip r:embed="rId13" cstate="print">
            <a:extLst>
              <a:ext uri="{28A0092B-C50C-407E-A947-70E740481C1C}">
                <a14:useLocalDpi xmlns:a14="http://schemas.microsoft.com/office/drawing/2010/main"/>
              </a:ext>
            </a:extLst>
          </a:blip>
          <a:srcRect/>
          <a:stretch>
            <a:fillRect/>
          </a:stretch>
        </p:blipFill>
        <p:spPr bwMode="auto">
          <a:xfrm>
            <a:off x="2561127" y="2851221"/>
            <a:ext cx="1717199" cy="752400"/>
          </a:xfrm>
          <a:prstGeom prst="rect">
            <a:avLst/>
          </a:prstGeom>
          <a:noFill/>
          <a:ln w="317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0" name="图片 10" descr="物联网.jpg"/>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538454" y="1466943"/>
            <a:ext cx="1739011" cy="7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 name="图片 40"/>
          <p:cNvPicPr>
            <a:picLocks/>
          </p:cNvPicPr>
          <p:nvPr/>
        </p:nvPicPr>
        <p:blipFill>
          <a:blip r:embed="rId15" cstate="print">
            <a:extLst>
              <a:ext uri="{28A0092B-C50C-407E-A947-70E740481C1C}">
                <a14:useLocalDpi xmlns:a14="http://schemas.microsoft.com/office/drawing/2010/main"/>
              </a:ext>
            </a:extLst>
          </a:blip>
          <a:stretch>
            <a:fillRect/>
          </a:stretch>
        </p:blipFill>
        <p:spPr>
          <a:xfrm>
            <a:off x="4448369" y="2850546"/>
            <a:ext cx="1717199" cy="752400"/>
          </a:xfrm>
          <a:prstGeom prst="rect">
            <a:avLst/>
          </a:prstGeom>
          <a:ln>
            <a:solidFill>
              <a:schemeClr val="bg2">
                <a:lumMod val="75000"/>
              </a:schemeClr>
            </a:solidFill>
          </a:ln>
        </p:spPr>
      </p:pic>
      <p:sp>
        <p:nvSpPr>
          <p:cNvPr id="42" name="矩形 11"/>
          <p:cNvSpPr>
            <a:spLocks noChangeArrowheads="1"/>
          </p:cNvSpPr>
          <p:nvPr/>
        </p:nvSpPr>
        <p:spPr bwMode="auto">
          <a:xfrm>
            <a:off x="4495442" y="3592371"/>
            <a:ext cx="1390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智慧城市</a:t>
            </a:r>
          </a:p>
        </p:txBody>
      </p:sp>
      <p:pic>
        <p:nvPicPr>
          <p:cNvPr id="43" name="图片 42"/>
          <p:cNvPicPr>
            <a:picLocks/>
          </p:cNvPicPr>
          <p:nvPr/>
        </p:nvPicPr>
        <p:blipFill>
          <a:blip r:embed="rId16" cstate="print">
            <a:extLst>
              <a:ext uri="{28A0092B-C50C-407E-A947-70E740481C1C}">
                <a14:useLocalDpi xmlns:a14="http://schemas.microsoft.com/office/drawing/2010/main"/>
              </a:ext>
            </a:extLst>
          </a:blip>
          <a:stretch>
            <a:fillRect/>
          </a:stretch>
        </p:blipFill>
        <p:spPr>
          <a:xfrm>
            <a:off x="9917666" y="2800912"/>
            <a:ext cx="1717199" cy="752400"/>
          </a:xfrm>
          <a:prstGeom prst="rect">
            <a:avLst/>
          </a:prstGeom>
          <a:ln>
            <a:solidFill>
              <a:schemeClr val="bg2">
                <a:lumMod val="75000"/>
              </a:schemeClr>
            </a:solidFill>
          </a:ln>
        </p:spPr>
      </p:pic>
      <p:sp>
        <p:nvSpPr>
          <p:cNvPr id="44" name="矩形 11"/>
          <p:cNvSpPr>
            <a:spLocks noChangeArrowheads="1"/>
          </p:cNvSpPr>
          <p:nvPr/>
        </p:nvSpPr>
        <p:spPr bwMode="auto">
          <a:xfrm>
            <a:off x="10146721" y="3561752"/>
            <a:ext cx="120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人工智能</a:t>
            </a:r>
          </a:p>
        </p:txBody>
      </p:sp>
      <p:sp>
        <p:nvSpPr>
          <p:cNvPr id="18" name="文本框 17"/>
          <p:cNvSpPr txBox="1"/>
          <p:nvPr/>
        </p:nvSpPr>
        <p:spPr>
          <a:xfrm flipH="1">
            <a:off x="4653458" y="5597693"/>
            <a:ext cx="139444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3G/4G/5G</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8667968" y="551397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超高速光纤</a:t>
            </a:r>
          </a:p>
        </p:txBody>
      </p:sp>
      <p:sp>
        <p:nvSpPr>
          <p:cNvPr id="45" name="文本框 44"/>
          <p:cNvSpPr txBox="1"/>
          <p:nvPr/>
        </p:nvSpPr>
        <p:spPr>
          <a:xfrm flipH="1">
            <a:off x="7877965" y="5534977"/>
            <a:ext cx="746370"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WiFi</a:t>
            </a:r>
            <a:endParaRPr lang="zh-CN" altLang="en-US"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AF267A7C-59CB-F342-BAD9-3EEF2B73C6EA}"/>
              </a:ext>
            </a:extLst>
          </p:cNvPr>
          <p:cNvGrpSpPr/>
          <p:nvPr/>
        </p:nvGrpSpPr>
        <p:grpSpPr>
          <a:xfrm>
            <a:off x="366562" y="1600611"/>
            <a:ext cx="2408408" cy="4479178"/>
            <a:chOff x="367205" y="1631863"/>
            <a:chExt cx="2137419" cy="4479178"/>
          </a:xfrm>
        </p:grpSpPr>
        <p:sp>
          <p:nvSpPr>
            <p:cNvPr id="46" name="文本框 45">
              <a:extLst>
                <a:ext uri="{FF2B5EF4-FFF2-40B4-BE49-F238E27FC236}">
                  <a16:creationId xmlns:a16="http://schemas.microsoft.com/office/drawing/2014/main" id="{122A5B6E-A20B-074F-8921-3921668B6294}"/>
                </a:ext>
              </a:extLst>
            </p:cNvPr>
            <p:cNvSpPr txBox="1"/>
            <p:nvPr/>
          </p:nvSpPr>
          <p:spPr>
            <a:xfrm flipH="1">
              <a:off x="425791" y="5649376"/>
              <a:ext cx="207883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底层通信技术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520D0C6C-99CF-964E-9A12-6582A42C7FC4}"/>
                </a:ext>
              </a:extLst>
            </p:cNvPr>
            <p:cNvSpPr txBox="1"/>
            <p:nvPr/>
          </p:nvSpPr>
          <p:spPr>
            <a:xfrm flipH="1">
              <a:off x="420927" y="4321076"/>
              <a:ext cx="1561855"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计算系统</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64A55D2E-0545-224E-829A-E480AF55009F}"/>
                </a:ext>
              </a:extLst>
            </p:cNvPr>
            <p:cNvSpPr txBox="1"/>
            <p:nvPr/>
          </p:nvSpPr>
          <p:spPr>
            <a:xfrm flipH="1">
              <a:off x="367205" y="2989294"/>
              <a:ext cx="2137419"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应用支撑技术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607E7B6B-994A-574E-8EBC-37C83280BB03}"/>
                </a:ext>
              </a:extLst>
            </p:cNvPr>
            <p:cNvSpPr txBox="1"/>
            <p:nvPr/>
          </p:nvSpPr>
          <p:spPr>
            <a:xfrm flipH="1">
              <a:off x="437525" y="1631863"/>
              <a:ext cx="173901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行业互联网</a:t>
              </a:r>
              <a:endParaRPr lang="en-US" altLang="zh-CN" sz="2400" dirty="0">
                <a:solidFill>
                  <a:srgbClr val="5B307E"/>
                </a:solidFill>
                <a:latin typeface="微软雅黑" panose="020B0503020204020204" pitchFamily="34" charset="-122"/>
                <a:ea typeface="微软雅黑" panose="020B0503020204020204" pitchFamily="34" charset="-122"/>
              </a:endParaRPr>
            </a:p>
          </p:txBody>
        </p:sp>
      </p:grpSp>
      <p:sp>
        <p:nvSpPr>
          <p:cNvPr id="9" name="灯片编号占位符 8">
            <a:extLst>
              <a:ext uri="{FF2B5EF4-FFF2-40B4-BE49-F238E27FC236}">
                <a16:creationId xmlns:a16="http://schemas.microsoft.com/office/drawing/2014/main" id="{6F9AD894-5570-9F42-89D4-7CEF007CB57E}"/>
              </a:ext>
            </a:extLst>
          </p:cNvPr>
          <p:cNvSpPr>
            <a:spLocks noGrp="1"/>
          </p:cNvSpPr>
          <p:nvPr>
            <p:ph type="sldNum" sz="quarter" idx="12"/>
          </p:nvPr>
        </p:nvSpPr>
        <p:spPr/>
        <p:txBody>
          <a:bodyPr/>
          <a:lstStyle/>
          <a:p>
            <a:fld id="{8D4D1E41-7A09-AB4A-A4E1-09765ADA2698}" type="slidenum">
              <a:rPr kumimoji="1" lang="zh-CN" altLang="en-US" smtClean="0"/>
              <a:t>15</a:t>
            </a:fld>
            <a:endParaRPr kumimoji="1" lang="zh-CN" altLang="en-US" dirty="0"/>
          </a:p>
        </p:txBody>
      </p:sp>
      <p:sp>
        <p:nvSpPr>
          <p:cNvPr id="52" name="文本框 51">
            <a:extLst>
              <a:ext uri="{FF2B5EF4-FFF2-40B4-BE49-F238E27FC236}">
                <a16:creationId xmlns:a16="http://schemas.microsoft.com/office/drawing/2014/main" id="{CBCF8664-D556-BD45-A827-367A6D1887AE}"/>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279365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微软雅黑"/>
                <a:ea typeface="微软雅黑"/>
                <a:cs typeface="微软雅黑"/>
              </a:rPr>
              <a:t>全球市值前十名公司的变迁</a:t>
            </a:r>
            <a:endParaRPr kumimoji="1" lang="zh-CN" altLang="en-US" i="0" dirty="0">
              <a:solidFill>
                <a:srgbClr val="000000"/>
              </a:solidFill>
              <a:latin typeface="微软雅黑"/>
              <a:ea typeface="微软雅黑"/>
              <a:cs typeface="微软雅黑"/>
            </a:endParaRPr>
          </a:p>
        </p:txBody>
      </p:sp>
      <p:sp>
        <p:nvSpPr>
          <p:cNvPr id="3" name="内容占位符 2"/>
          <p:cNvSpPr>
            <a:spLocks noGrp="1"/>
          </p:cNvSpPr>
          <p:nvPr>
            <p:ph idx="1"/>
          </p:nvPr>
        </p:nvSpPr>
        <p:spPr>
          <a:xfrm>
            <a:off x="555321" y="1476590"/>
            <a:ext cx="8124529" cy="5038196"/>
          </a:xfrm>
        </p:spPr>
        <p:txBody>
          <a:bodyPr/>
          <a:lstStyle/>
          <a:p>
            <a:pPr>
              <a:spcBef>
                <a:spcPts val="0"/>
              </a:spcBef>
              <a:buClr>
                <a:schemeClr val="tx1"/>
              </a:buClr>
            </a:pPr>
            <a:endParaRPr kumimoji="1" lang="en-US" altLang="zh-CN" b="0" dirty="0">
              <a:solidFill>
                <a:schemeClr val="tx1"/>
              </a:solidFill>
              <a:latin typeface="微软雅黑"/>
              <a:ea typeface="微软雅黑"/>
              <a:cs typeface="微软雅黑"/>
            </a:endParaRPr>
          </a:p>
          <a:p>
            <a:pPr>
              <a:spcBef>
                <a:spcPts val="0"/>
              </a:spcBef>
              <a:buClr>
                <a:schemeClr val="tx1"/>
              </a:buClr>
            </a:pPr>
            <a:endParaRPr kumimoji="1" lang="en-US" altLang="zh-CN" b="0" dirty="0">
              <a:solidFill>
                <a:schemeClr val="tx1"/>
              </a:solidFill>
              <a:latin typeface="微软雅黑"/>
              <a:ea typeface="微软雅黑"/>
              <a:cs typeface="微软雅黑"/>
            </a:endParaRPr>
          </a:p>
          <a:p>
            <a:pPr>
              <a:spcBef>
                <a:spcPts val="0"/>
              </a:spcBef>
              <a:buClr>
                <a:schemeClr val="tx1"/>
              </a:buClr>
            </a:pPr>
            <a:endParaRPr kumimoji="1" lang="en-US" altLang="zh-CN" b="0" dirty="0">
              <a:solidFill>
                <a:schemeClr val="tx1"/>
              </a:solidFill>
              <a:latin typeface="微软雅黑"/>
              <a:ea typeface="微软雅黑"/>
              <a:cs typeface="微软雅黑"/>
            </a:endParaRPr>
          </a:p>
          <a:p>
            <a:pPr>
              <a:spcBef>
                <a:spcPts val="0"/>
              </a:spcBef>
              <a:buClr>
                <a:schemeClr val="tx1"/>
              </a:buClr>
            </a:pPr>
            <a:endParaRPr kumimoji="1" lang="en-US" altLang="zh-CN" dirty="0">
              <a:latin typeface="微软雅黑"/>
              <a:ea typeface="微软雅黑"/>
              <a:cs typeface="微软雅黑"/>
            </a:endParaRPr>
          </a:p>
          <a:p>
            <a:pPr>
              <a:spcBef>
                <a:spcPts val="0"/>
              </a:spcBef>
              <a:buClr>
                <a:schemeClr val="tx1"/>
              </a:buClr>
            </a:pPr>
            <a:endParaRPr kumimoji="1" lang="en-US" altLang="zh-CN" b="0" dirty="0">
              <a:solidFill>
                <a:schemeClr val="tx1"/>
              </a:solidFill>
              <a:latin typeface="微软雅黑"/>
              <a:ea typeface="微软雅黑"/>
              <a:cs typeface="微软雅黑"/>
            </a:endParaRPr>
          </a:p>
          <a:p>
            <a:pPr lvl="1">
              <a:spcBef>
                <a:spcPts val="100"/>
              </a:spcBef>
              <a:buClr>
                <a:schemeClr val="tx1"/>
              </a:buClr>
            </a:pPr>
            <a:endParaRPr kumimoji="1" lang="en-US" altLang="zh-CN" b="0" i="0" dirty="0">
              <a:solidFill>
                <a:schemeClr val="tx1"/>
              </a:solidFill>
              <a:latin typeface="微软雅黑"/>
              <a:ea typeface="微软雅黑"/>
              <a:cs typeface="微软雅黑"/>
            </a:endParaRPr>
          </a:p>
          <a:p>
            <a:pPr lvl="1">
              <a:spcBef>
                <a:spcPts val="100"/>
              </a:spcBef>
              <a:buClr>
                <a:schemeClr val="tx1"/>
              </a:buClr>
            </a:pPr>
            <a:endParaRPr kumimoji="1" lang="en-US" altLang="zh-CN" b="0" i="0" dirty="0">
              <a:solidFill>
                <a:schemeClr val="tx1"/>
              </a:solidFill>
              <a:latin typeface="微软雅黑"/>
              <a:ea typeface="微软雅黑"/>
              <a:cs typeface="微软雅黑"/>
            </a:endParaRPr>
          </a:p>
          <a:p>
            <a:pPr lvl="1">
              <a:spcBef>
                <a:spcPts val="100"/>
              </a:spcBef>
              <a:buClr>
                <a:schemeClr val="tx1"/>
              </a:buClr>
            </a:pPr>
            <a:endParaRPr kumimoji="1" lang="en-US" altLang="zh-CN" dirty="0">
              <a:latin typeface="微软雅黑"/>
              <a:ea typeface="微软雅黑"/>
              <a:cs typeface="微软雅黑"/>
            </a:endParaRPr>
          </a:p>
          <a:p>
            <a:pPr lvl="1">
              <a:spcBef>
                <a:spcPts val="100"/>
              </a:spcBef>
              <a:buClr>
                <a:schemeClr val="tx1"/>
              </a:buClr>
            </a:pPr>
            <a:endParaRPr kumimoji="1" lang="en-US" altLang="zh-CN" b="0" i="0" dirty="0">
              <a:solidFill>
                <a:schemeClr val="tx1"/>
              </a:solidFill>
              <a:latin typeface="微软雅黑"/>
              <a:ea typeface="微软雅黑"/>
              <a:cs typeface="微软雅黑"/>
            </a:endParaRPr>
          </a:p>
          <a:p>
            <a:pPr>
              <a:spcBef>
                <a:spcPts val="100"/>
              </a:spcBef>
              <a:buClr>
                <a:schemeClr val="tx1"/>
              </a:buClr>
            </a:pPr>
            <a:r>
              <a:rPr kumimoji="1" lang="zh-CN" altLang="zh-CN" sz="2400" b="0" i="0" dirty="0">
                <a:solidFill>
                  <a:srgbClr val="C00000"/>
                </a:solidFill>
                <a:latin typeface="微软雅黑"/>
                <a:ea typeface="微软雅黑"/>
                <a:cs typeface="微软雅黑"/>
              </a:rPr>
              <a:t>苹果</a:t>
            </a:r>
            <a:r>
              <a:rPr kumimoji="1" lang="zh-CN" altLang="en-US" sz="2400" b="0" i="0" dirty="0">
                <a:solidFill>
                  <a:srgbClr val="C00000"/>
                </a:solidFill>
                <a:latin typeface="微软雅黑"/>
                <a:ea typeface="微软雅黑"/>
                <a:cs typeface="微软雅黑"/>
              </a:rPr>
              <a:t>、谷歌、微软、亚马逊、腾讯、</a:t>
            </a:r>
            <a:r>
              <a:rPr kumimoji="1" lang="en-US" altLang="zh-CN" sz="2400" b="0" i="0" dirty="0">
                <a:solidFill>
                  <a:srgbClr val="C00000"/>
                </a:solidFill>
                <a:latin typeface="微软雅黑"/>
                <a:ea typeface="微软雅黑"/>
                <a:cs typeface="微软雅黑"/>
              </a:rPr>
              <a:t>FB</a:t>
            </a:r>
            <a:r>
              <a:rPr kumimoji="1" lang="zh-CN" altLang="en-US" sz="2400" b="0" i="0" dirty="0">
                <a:solidFill>
                  <a:srgbClr val="C00000"/>
                </a:solidFill>
                <a:latin typeface="微软雅黑"/>
                <a:ea typeface="微软雅黑"/>
                <a:cs typeface="微软雅黑"/>
              </a:rPr>
              <a:t>突破</a:t>
            </a:r>
            <a:r>
              <a:rPr kumimoji="1" lang="en-US" altLang="zh-CN" sz="2400" b="0" i="0" dirty="0">
                <a:solidFill>
                  <a:srgbClr val="C00000"/>
                </a:solidFill>
                <a:latin typeface="微软雅黑"/>
                <a:ea typeface="微软雅黑"/>
                <a:cs typeface="微软雅黑"/>
              </a:rPr>
              <a:t>5</a:t>
            </a:r>
            <a:r>
              <a:rPr kumimoji="1" lang="zh-CN" altLang="en-US" sz="2400" b="0" i="0" dirty="0">
                <a:solidFill>
                  <a:srgbClr val="C00000"/>
                </a:solidFill>
                <a:latin typeface="微软雅黑"/>
                <a:ea typeface="微软雅黑"/>
                <a:cs typeface="微软雅黑"/>
              </a:rPr>
              <a:t>千亿美元</a:t>
            </a:r>
          </a:p>
          <a:p>
            <a:pPr>
              <a:spcBef>
                <a:spcPts val="100"/>
              </a:spcBef>
              <a:buClr>
                <a:schemeClr val="tx1"/>
              </a:buClr>
            </a:pPr>
            <a:r>
              <a:rPr kumimoji="1" lang="zh-CN" altLang="en-US" sz="2400" b="0" i="0" dirty="0">
                <a:solidFill>
                  <a:srgbClr val="C00000"/>
                </a:solidFill>
                <a:latin typeface="微软雅黑"/>
                <a:ea typeface="微软雅黑"/>
                <a:cs typeface="微软雅黑"/>
              </a:rPr>
              <a:t>阿里、伯克希尔哈撒伟</a:t>
            </a:r>
            <a:r>
              <a:rPr kumimoji="1" lang="zh-CN" altLang="en-US" sz="2400" b="0" i="0" dirty="0">
                <a:solidFill>
                  <a:schemeClr val="tx1"/>
                </a:solidFill>
                <a:latin typeface="微软雅黑"/>
                <a:ea typeface="微软雅黑"/>
                <a:cs typeface="微软雅黑"/>
              </a:rPr>
              <a:t>、强生、摩根</a:t>
            </a:r>
            <a:endParaRPr kumimoji="1" lang="en-US" altLang="zh-CN" sz="2400" b="0" i="0" dirty="0">
              <a:solidFill>
                <a:schemeClr val="tx1"/>
              </a:solidFill>
              <a:latin typeface="微软雅黑"/>
              <a:ea typeface="微软雅黑"/>
              <a:cs typeface="微软雅黑"/>
            </a:endParaRPr>
          </a:p>
        </p:txBody>
      </p:sp>
      <p:sp>
        <p:nvSpPr>
          <p:cNvPr id="5" name="文本框 4"/>
          <p:cNvSpPr txBox="1"/>
          <p:nvPr/>
        </p:nvSpPr>
        <p:spPr>
          <a:xfrm>
            <a:off x="1850474" y="6077247"/>
            <a:ext cx="6003344" cy="461665"/>
          </a:xfrm>
          <a:prstGeom prst="rect">
            <a:avLst/>
          </a:prstGeom>
          <a:noFill/>
          <a:ln>
            <a:solidFill>
              <a:srgbClr val="7030A0"/>
            </a:solidFill>
          </a:ln>
        </p:spPr>
        <p:txBody>
          <a:bodyPr wrap="square" rtlCol="0">
            <a:spAutoFit/>
          </a:bodyPr>
          <a:lstStyle/>
          <a:p>
            <a:pPr algn="ctr"/>
            <a:r>
              <a:rPr kumimoji="1" lang="zh-CN" altLang="en-US" sz="2400" dirty="0">
                <a:latin typeface="Microsoft YaHei" charset="0"/>
                <a:ea typeface="Microsoft YaHei" charset="0"/>
                <a:cs typeface="Microsoft YaHei" charset="0"/>
              </a:rPr>
              <a:t>祝贺大家：计算机类荣登最热门专业榜首</a:t>
            </a:r>
          </a:p>
        </p:txBody>
      </p:sp>
      <p:pic>
        <p:nvPicPr>
          <p:cNvPr id="11" name="图片 10">
            <a:extLst>
              <a:ext uri="{FF2B5EF4-FFF2-40B4-BE49-F238E27FC236}">
                <a16:creationId xmlns:a16="http://schemas.microsoft.com/office/drawing/2014/main" id="{DC2ACFF2-25C7-CD48-A899-5057C72D748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7414" y="1476590"/>
            <a:ext cx="8329465" cy="3507675"/>
          </a:xfrm>
          <a:prstGeom prst="rect">
            <a:avLst/>
          </a:prstGeom>
          <a:ln>
            <a:solidFill>
              <a:schemeClr val="bg2">
                <a:lumMod val="75000"/>
              </a:schemeClr>
            </a:solidFill>
          </a:ln>
        </p:spPr>
      </p:pic>
      <p:grpSp>
        <p:nvGrpSpPr>
          <p:cNvPr id="14" name="组合 13">
            <a:extLst>
              <a:ext uri="{FF2B5EF4-FFF2-40B4-BE49-F238E27FC236}">
                <a16:creationId xmlns:a16="http://schemas.microsoft.com/office/drawing/2014/main" id="{8308DE9F-63DB-A448-A363-DBC4436E6DBD}"/>
              </a:ext>
            </a:extLst>
          </p:cNvPr>
          <p:cNvGrpSpPr/>
          <p:nvPr/>
        </p:nvGrpSpPr>
        <p:grpSpPr>
          <a:xfrm>
            <a:off x="9170232" y="1480894"/>
            <a:ext cx="2997608" cy="1275057"/>
            <a:chOff x="8942913" y="1861098"/>
            <a:chExt cx="2997608" cy="1275057"/>
          </a:xfrm>
        </p:grpSpPr>
        <p:pic>
          <p:nvPicPr>
            <p:cNvPr id="2054" name="Picture 6">
              <a:extLst>
                <a:ext uri="{FF2B5EF4-FFF2-40B4-BE49-F238E27FC236}">
                  <a16:creationId xmlns:a16="http://schemas.microsoft.com/office/drawing/2014/main" id="{8A0036A0-71D7-2443-9E4B-9F719CE0E0F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894794" y="1989151"/>
              <a:ext cx="1230595" cy="111781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ED490D01-017B-B044-8252-2B0270F6C8FF}"/>
                </a:ext>
              </a:extLst>
            </p:cNvPr>
            <p:cNvSpPr txBox="1"/>
            <p:nvPr/>
          </p:nvSpPr>
          <p:spPr>
            <a:xfrm>
              <a:off x="8942913" y="1861098"/>
              <a:ext cx="1005403" cy="584775"/>
            </a:xfrm>
            <a:prstGeom prst="rect">
              <a:avLst/>
            </a:prstGeom>
            <a:noFill/>
          </p:spPr>
          <p:txBody>
            <a:bodyPr wrap="none" rtlCol="0">
              <a:spAutoFit/>
            </a:bodyPr>
            <a:lstStyle/>
            <a:p>
              <a:r>
                <a:rPr kumimoji="1" lang="zh-CN" altLang="en-US" sz="3200" dirty="0">
                  <a:latin typeface="Microsoft YaHei" panose="020B0503020204020204" pitchFamily="34" charset="-122"/>
                  <a:ea typeface="Microsoft YaHei" panose="020B0503020204020204" pitchFamily="34" charset="-122"/>
                </a:rPr>
                <a:t>美国</a:t>
              </a:r>
            </a:p>
          </p:txBody>
        </p:sp>
        <p:sp>
          <p:nvSpPr>
            <p:cNvPr id="15" name="文本框 14">
              <a:extLst>
                <a:ext uri="{FF2B5EF4-FFF2-40B4-BE49-F238E27FC236}">
                  <a16:creationId xmlns:a16="http://schemas.microsoft.com/office/drawing/2014/main" id="{6D71816E-94A1-BE49-99D0-361CB3596782}"/>
                </a:ext>
              </a:extLst>
            </p:cNvPr>
            <p:cNvSpPr txBox="1"/>
            <p:nvPr/>
          </p:nvSpPr>
          <p:spPr>
            <a:xfrm>
              <a:off x="10935118" y="2551380"/>
              <a:ext cx="1005403" cy="584775"/>
            </a:xfrm>
            <a:prstGeom prst="rect">
              <a:avLst/>
            </a:prstGeom>
            <a:noFill/>
          </p:spPr>
          <p:txBody>
            <a:bodyPr wrap="none" rtlCol="0">
              <a:spAutoFit/>
            </a:bodyPr>
            <a:lstStyle/>
            <a:p>
              <a:r>
                <a:rPr kumimoji="1" lang="zh-CN" altLang="en-US" sz="3200" dirty="0">
                  <a:latin typeface="Microsoft YaHei" panose="020B0503020204020204" pitchFamily="34" charset="-122"/>
                  <a:ea typeface="Microsoft YaHei" panose="020B0503020204020204" pitchFamily="34" charset="-122"/>
                </a:rPr>
                <a:t>日本</a:t>
              </a:r>
              <a:endParaRPr kumimoji="1" lang="en-US" altLang="zh-CN" sz="3200" dirty="0">
                <a:latin typeface="Microsoft YaHei" panose="020B0503020204020204" pitchFamily="34" charset="-122"/>
                <a:ea typeface="Microsoft YaHei" panose="020B0503020204020204" pitchFamily="34" charset="-122"/>
              </a:endParaRPr>
            </a:p>
          </p:txBody>
        </p:sp>
      </p:grpSp>
      <p:grpSp>
        <p:nvGrpSpPr>
          <p:cNvPr id="16" name="组合 15">
            <a:extLst>
              <a:ext uri="{FF2B5EF4-FFF2-40B4-BE49-F238E27FC236}">
                <a16:creationId xmlns:a16="http://schemas.microsoft.com/office/drawing/2014/main" id="{BF7C54EC-07DD-4449-A44E-559DB05C8071}"/>
              </a:ext>
            </a:extLst>
          </p:cNvPr>
          <p:cNvGrpSpPr/>
          <p:nvPr/>
        </p:nvGrpSpPr>
        <p:grpSpPr>
          <a:xfrm>
            <a:off x="9031266" y="3230428"/>
            <a:ext cx="2633683" cy="2705747"/>
            <a:chOff x="9031266" y="3804787"/>
            <a:chExt cx="2633683" cy="2705747"/>
          </a:xfrm>
        </p:grpSpPr>
        <p:sp>
          <p:nvSpPr>
            <p:cNvPr id="13" name="矩形 12">
              <a:extLst>
                <a:ext uri="{FF2B5EF4-FFF2-40B4-BE49-F238E27FC236}">
                  <a16:creationId xmlns:a16="http://schemas.microsoft.com/office/drawing/2014/main" id="{9353DFF9-2DD2-B643-B1A9-98F65F2CB7D7}"/>
                </a:ext>
              </a:extLst>
            </p:cNvPr>
            <p:cNvSpPr/>
            <p:nvPr/>
          </p:nvSpPr>
          <p:spPr>
            <a:xfrm>
              <a:off x="9031266" y="5741093"/>
              <a:ext cx="2633683" cy="769441"/>
            </a:xfrm>
            <a:prstGeom prst="rect">
              <a:avLst/>
            </a:prstGeom>
          </p:spPr>
          <p:txBody>
            <a:bodyPr wrap="square">
              <a:spAutoFit/>
            </a:bodyPr>
            <a:lstStyle/>
            <a:p>
              <a:pPr lvl="0" algn="ctr"/>
              <a:r>
                <a:rPr kumimoji="1" lang="zh-CN" altLang="en-US" sz="2400" dirty="0">
                  <a:solidFill>
                    <a:prstClr val="black"/>
                  </a:solidFill>
                  <a:latin typeface="Microsoft YaHei" panose="020B0503020204020204" pitchFamily="34" charset="-122"/>
                  <a:ea typeface="Microsoft YaHei" panose="020B0503020204020204" pitchFamily="34" charset="-122"/>
                </a:rPr>
                <a:t>硅谷在哪里？</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lvl="0" algn="ctr"/>
              <a:r>
                <a:rPr lang="zh-CN" altLang="en-US" sz="2000" dirty="0">
                  <a:latin typeface="Microsoft YaHei" panose="020B0503020204020204" pitchFamily="34" charset="-122"/>
                  <a:ea typeface="Microsoft YaHei" panose="020B0503020204020204" pitchFamily="34" charset="-122"/>
                </a:rPr>
                <a:t>美国西部荒凉的湾区</a:t>
              </a:r>
            </a:p>
          </p:txBody>
        </p:sp>
        <p:pic>
          <p:nvPicPr>
            <p:cNvPr id="2056" name="Picture 8">
              <a:extLst>
                <a:ext uri="{FF2B5EF4-FFF2-40B4-BE49-F238E27FC236}">
                  <a16:creationId xmlns:a16="http://schemas.microsoft.com/office/drawing/2014/main" id="{546F6EBB-944D-CB49-B6D7-F043883D0DC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69178" y="3804787"/>
              <a:ext cx="2202024" cy="195980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矩形 20">
            <a:extLst>
              <a:ext uri="{FF2B5EF4-FFF2-40B4-BE49-F238E27FC236}">
                <a16:creationId xmlns:a16="http://schemas.microsoft.com/office/drawing/2014/main" id="{65C04AF4-E609-F548-8EAA-C30412337573}"/>
              </a:ext>
            </a:extLst>
          </p:cNvPr>
          <p:cNvSpPr/>
          <p:nvPr/>
        </p:nvSpPr>
        <p:spPr>
          <a:xfrm>
            <a:off x="10103290" y="2858603"/>
            <a:ext cx="1905565" cy="769441"/>
          </a:xfrm>
          <a:prstGeom prst="rect">
            <a:avLst/>
          </a:prstGeom>
          <a:solidFill>
            <a:schemeClr val="bg1">
              <a:alpha val="33000"/>
            </a:schemeClr>
          </a:solidFill>
        </p:spPr>
        <p:txBody>
          <a:bodyPr wrap="square">
            <a:spAutoFit/>
          </a:bodyPr>
          <a:lstStyle/>
          <a:p>
            <a:pPr lvl="0" algn="ctr"/>
            <a:r>
              <a:rPr kumimoji="1" lang="en-US" altLang="zh-CN" sz="2400" dirty="0">
                <a:solidFill>
                  <a:srgbClr val="C00000"/>
                </a:solidFill>
                <a:latin typeface="Microsoft YaHei" panose="020B0503020204020204" pitchFamily="34" charset="-122"/>
                <a:ea typeface="Microsoft YaHei" panose="020B0503020204020204" pitchFamily="34" charset="-122"/>
              </a:rPr>
              <a:t>CISCO</a:t>
            </a:r>
          </a:p>
          <a:p>
            <a:pPr lvl="0" algn="ctr"/>
            <a:r>
              <a:rPr lang="en-US" altLang="zh-CN" sz="2000" dirty="0">
                <a:solidFill>
                  <a:srgbClr val="C00000"/>
                </a:solidFill>
                <a:latin typeface="Microsoft YaHei" panose="020B0503020204020204" pitchFamily="34" charset="-122"/>
                <a:ea typeface="Microsoft YaHei" panose="020B0503020204020204" pitchFamily="34" charset="-122"/>
              </a:rPr>
              <a:t>San</a:t>
            </a:r>
            <a:r>
              <a:rPr lang="zh-CN" altLang="en-US" sz="2000" dirty="0">
                <a:solidFill>
                  <a:srgbClr val="C00000"/>
                </a:solidFill>
                <a:latin typeface="Microsoft YaHei" panose="020B0503020204020204" pitchFamily="34" charset="-122"/>
                <a:ea typeface="Microsoft YaHei" panose="020B0503020204020204" pitchFamily="34" charset="-122"/>
              </a:rPr>
              <a:t> </a:t>
            </a:r>
            <a:r>
              <a:rPr lang="en-US" altLang="zh-CN" sz="2000" dirty="0">
                <a:solidFill>
                  <a:srgbClr val="C00000"/>
                </a:solidFill>
                <a:latin typeface="Microsoft YaHei" panose="020B0503020204020204" pitchFamily="34" charset="-122"/>
                <a:ea typeface="Microsoft YaHei" panose="020B0503020204020204" pitchFamily="34" charset="-122"/>
              </a:rPr>
              <a:t>Francisco</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350285DB-F946-B44B-9CFF-A829961C148B}"/>
              </a:ext>
            </a:extLst>
          </p:cNvPr>
          <p:cNvSpPr txBox="1"/>
          <p:nvPr/>
        </p:nvSpPr>
        <p:spPr>
          <a:xfrm>
            <a:off x="9242337" y="5991871"/>
            <a:ext cx="2198375" cy="461665"/>
          </a:xfrm>
          <a:prstGeom prst="rect">
            <a:avLst/>
          </a:prstGeom>
          <a:noFill/>
          <a:ln>
            <a:solidFill>
              <a:srgbClr val="7030A0"/>
            </a:solidFill>
          </a:ln>
        </p:spPr>
        <p:txBody>
          <a:bodyPr wrap="square" rtlCol="0">
            <a:spAutoFit/>
          </a:bodyPr>
          <a:lstStyle/>
          <a:p>
            <a:pPr algn="ctr"/>
            <a:r>
              <a:rPr kumimoji="1" lang="zh-CN" altLang="en-US" sz="2400" dirty="0">
                <a:latin typeface="Microsoft YaHei" charset="0"/>
                <a:ea typeface="Microsoft YaHei" charset="0"/>
                <a:cs typeface="Microsoft YaHei" charset="0"/>
              </a:rPr>
              <a:t>我辈中人？</a:t>
            </a:r>
          </a:p>
        </p:txBody>
      </p:sp>
      <p:sp>
        <p:nvSpPr>
          <p:cNvPr id="6" name="灯片编号占位符 5">
            <a:extLst>
              <a:ext uri="{FF2B5EF4-FFF2-40B4-BE49-F238E27FC236}">
                <a16:creationId xmlns:a16="http://schemas.microsoft.com/office/drawing/2014/main" id="{4A984DFB-8871-114C-8F6B-F41C5E5C8A39}"/>
              </a:ext>
            </a:extLst>
          </p:cNvPr>
          <p:cNvSpPr>
            <a:spLocks noGrp="1"/>
          </p:cNvSpPr>
          <p:nvPr>
            <p:ph type="sldNum" sz="quarter" idx="12"/>
          </p:nvPr>
        </p:nvSpPr>
        <p:spPr/>
        <p:txBody>
          <a:bodyPr/>
          <a:lstStyle/>
          <a:p>
            <a:fld id="{8D4D1E41-7A09-AB4A-A4E1-09765ADA2698}" type="slidenum">
              <a:rPr kumimoji="1" lang="zh-CN" altLang="en-US" smtClean="0"/>
              <a:t>16</a:t>
            </a:fld>
            <a:endParaRPr kumimoji="1" lang="zh-CN" altLang="en-US" dirty="0"/>
          </a:p>
        </p:txBody>
      </p:sp>
      <p:sp>
        <p:nvSpPr>
          <p:cNvPr id="19" name="文本框 18">
            <a:extLst>
              <a:ext uri="{FF2B5EF4-FFF2-40B4-BE49-F238E27FC236}">
                <a16:creationId xmlns:a16="http://schemas.microsoft.com/office/drawing/2014/main" id="{C3E24089-89FA-454E-86CA-78CE887674CC}"/>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338456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E6E57-88C5-4AE6-9611-6406EA2AC552}"/>
              </a:ext>
            </a:extLst>
          </p:cNvPr>
          <p:cNvSpPr>
            <a:spLocks noGrp="1"/>
          </p:cNvSpPr>
          <p:nvPr>
            <p:ph type="title"/>
          </p:nvPr>
        </p:nvSpPr>
        <p:spPr/>
        <p:txBody>
          <a:bodyPr>
            <a:normAutofit/>
          </a:bodyPr>
          <a:lstStyle/>
          <a:p>
            <a:r>
              <a:rPr lang="zh-CN" altLang="en-US" dirty="0"/>
              <a:t>我国的新基建</a:t>
            </a:r>
          </a:p>
        </p:txBody>
      </p:sp>
      <p:sp>
        <p:nvSpPr>
          <p:cNvPr id="15" name="文本框 14">
            <a:extLst>
              <a:ext uri="{FF2B5EF4-FFF2-40B4-BE49-F238E27FC236}">
                <a16:creationId xmlns:a16="http://schemas.microsoft.com/office/drawing/2014/main" id="{3EBE1FFD-571A-AC4F-A8E9-820229582CE3}"/>
              </a:ext>
            </a:extLst>
          </p:cNvPr>
          <p:cNvSpPr txBox="1"/>
          <p:nvPr/>
        </p:nvSpPr>
        <p:spPr>
          <a:xfrm>
            <a:off x="6907777" y="4294907"/>
            <a:ext cx="4970535" cy="1938992"/>
          </a:xfrm>
          <a:prstGeom prst="rect">
            <a:avLst/>
          </a:prstGeom>
          <a:noFill/>
          <a:ln>
            <a:solidFill>
              <a:srgbClr val="7030A0"/>
            </a:solidFill>
          </a:ln>
        </p:spPr>
        <p:txBody>
          <a:bodyPr wrap="square" rtlCol="0">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作为数字经济的发展基石、转型升级的重要支撑</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稳投资、扩内需、拉动经济增长的重要途径</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促升级、优结构、提升经济发展质量的重要环节</a:t>
            </a:r>
          </a:p>
        </p:txBody>
      </p:sp>
      <p:sp>
        <p:nvSpPr>
          <p:cNvPr id="6" name="内容占位符 5">
            <a:extLst>
              <a:ext uri="{FF2B5EF4-FFF2-40B4-BE49-F238E27FC236}">
                <a16:creationId xmlns:a16="http://schemas.microsoft.com/office/drawing/2014/main" id="{903C0143-916C-3948-AB40-6093BC298DB7}"/>
              </a:ext>
            </a:extLst>
          </p:cNvPr>
          <p:cNvSpPr>
            <a:spLocks noGrp="1"/>
          </p:cNvSpPr>
          <p:nvPr>
            <p:ph idx="1"/>
          </p:nvPr>
        </p:nvSpPr>
        <p:spPr>
          <a:xfrm>
            <a:off x="838199" y="1393241"/>
            <a:ext cx="6069577" cy="5328233"/>
          </a:xfrm>
        </p:spPr>
        <p:txBody>
          <a:bodyPr>
            <a:normAutofit fontScale="92500" lnSpcReduction="20000"/>
          </a:bodyPr>
          <a:lstStyle/>
          <a:p>
            <a:pPr>
              <a:lnSpc>
                <a:spcPct val="120000"/>
              </a:lnSpc>
              <a:spcBef>
                <a:spcPts val="300"/>
              </a:spcBef>
            </a:pPr>
            <a:r>
              <a:rPr kumimoji="1" lang="zh-CN" altLang="en-US" dirty="0"/>
              <a:t>当年的</a:t>
            </a:r>
            <a:r>
              <a:rPr lang="zh-CN" altLang="en-US" dirty="0"/>
              <a:t>“铁公基”</a:t>
            </a:r>
            <a:r>
              <a:rPr lang="en-US" altLang="zh-CN" dirty="0"/>
              <a:t>/</a:t>
            </a:r>
            <a:r>
              <a:rPr lang="zh-CN" altLang="en-US" dirty="0"/>
              <a:t>“铁公机”</a:t>
            </a:r>
            <a:endParaRPr kumimoji="1" lang="en-US" altLang="zh-CN" dirty="0"/>
          </a:p>
          <a:p>
            <a:pPr lvl="1">
              <a:lnSpc>
                <a:spcPct val="120000"/>
              </a:lnSpc>
              <a:spcBef>
                <a:spcPts val="300"/>
              </a:spcBef>
            </a:pPr>
            <a:r>
              <a:rPr lang="zh-CN" altLang="en-US" dirty="0"/>
              <a:t>集中建设基础设施</a:t>
            </a:r>
            <a:br>
              <a:rPr lang="en-US" altLang="zh-CN" dirty="0"/>
            </a:br>
            <a:r>
              <a:rPr lang="zh-CN" altLang="en-US" dirty="0"/>
              <a:t>（铁路、公路、机场</a:t>
            </a:r>
            <a:r>
              <a:rPr lang="en-US" altLang="zh-CN" dirty="0"/>
              <a:t>/</a:t>
            </a:r>
            <a:r>
              <a:rPr lang="zh-CN" altLang="en-US" dirty="0"/>
              <a:t>基础设施）</a:t>
            </a:r>
            <a:endParaRPr lang="en-US" altLang="zh-CN" dirty="0"/>
          </a:p>
          <a:p>
            <a:pPr lvl="1">
              <a:lnSpc>
                <a:spcPct val="120000"/>
              </a:lnSpc>
              <a:spcBef>
                <a:spcPts val="300"/>
              </a:spcBef>
            </a:pPr>
            <a:r>
              <a:rPr lang="en-US" altLang="zh-CN" dirty="0"/>
              <a:t>2008</a:t>
            </a:r>
            <a:r>
              <a:rPr lang="zh-CN" altLang="en-US" dirty="0"/>
              <a:t>年金融危机，国家四万亿投资中的</a:t>
            </a:r>
            <a:r>
              <a:rPr lang="en-US" altLang="zh-CN" dirty="0"/>
              <a:t>1.5</a:t>
            </a:r>
            <a:r>
              <a:rPr lang="zh-CN" altLang="en-US" dirty="0"/>
              <a:t>万亿投入基础设施建设</a:t>
            </a:r>
            <a:endParaRPr kumimoji="1" lang="en-US" altLang="zh-CN" dirty="0"/>
          </a:p>
          <a:p>
            <a:pPr>
              <a:lnSpc>
                <a:spcPct val="120000"/>
              </a:lnSpc>
              <a:spcBef>
                <a:spcPts val="300"/>
              </a:spcBef>
            </a:pPr>
            <a:r>
              <a:rPr kumimoji="1" lang="zh-CN" altLang="en-US" dirty="0"/>
              <a:t>与时俱进的新基建</a:t>
            </a:r>
            <a:endParaRPr kumimoji="1" lang="en-US" altLang="zh-CN" dirty="0"/>
          </a:p>
          <a:p>
            <a:pPr lvl="1">
              <a:lnSpc>
                <a:spcPct val="120000"/>
              </a:lnSpc>
              <a:spcBef>
                <a:spcPts val="300"/>
              </a:spcBef>
            </a:pPr>
            <a:r>
              <a:rPr kumimoji="1" lang="en-US" altLang="zh-CN" dirty="0"/>
              <a:t>2018</a:t>
            </a:r>
            <a:r>
              <a:rPr kumimoji="1" lang="zh-CN" altLang="en-US" dirty="0"/>
              <a:t>年，中央经济工作会议重新定义了基础设施建设</a:t>
            </a:r>
            <a:endParaRPr kumimoji="1" lang="en-US" altLang="zh-CN" dirty="0"/>
          </a:p>
          <a:p>
            <a:pPr lvl="1">
              <a:lnSpc>
                <a:spcPct val="120000"/>
              </a:lnSpc>
              <a:spcBef>
                <a:spcPts val="300"/>
              </a:spcBef>
            </a:pPr>
            <a:r>
              <a:rPr kumimoji="1" lang="en-US" altLang="zh-CN" dirty="0"/>
              <a:t>2019</a:t>
            </a:r>
            <a:r>
              <a:rPr kumimoji="1" lang="zh-CN" altLang="en-US" dirty="0"/>
              <a:t>年，“加强新一代信息基础设施建设”被列入政府工作报告</a:t>
            </a:r>
            <a:endParaRPr kumimoji="1" lang="en-US" altLang="zh-CN" dirty="0"/>
          </a:p>
          <a:p>
            <a:pPr lvl="1">
              <a:lnSpc>
                <a:spcPct val="120000"/>
              </a:lnSpc>
              <a:spcBef>
                <a:spcPts val="300"/>
              </a:spcBef>
            </a:pPr>
            <a:r>
              <a:rPr lang="zh-CN" altLang="en-US" dirty="0"/>
              <a:t>新基建：</a:t>
            </a:r>
            <a:r>
              <a:rPr lang="en-US" altLang="zh-CN" dirty="0">
                <a:solidFill>
                  <a:srgbClr val="FF0000"/>
                </a:solidFill>
              </a:rPr>
              <a:t>5G</a:t>
            </a:r>
            <a:r>
              <a:rPr lang="zh-CN" altLang="en-US" dirty="0">
                <a:solidFill>
                  <a:srgbClr val="FF0000"/>
                </a:solidFill>
              </a:rPr>
              <a:t>基站建设</a:t>
            </a:r>
            <a:r>
              <a:rPr lang="zh-CN" altLang="en-US" dirty="0">
                <a:solidFill>
                  <a:srgbClr val="C00000"/>
                </a:solidFill>
              </a:rPr>
              <a:t>、特高压、城际高速铁路和城市轨道交通、新能源汽车充电桩、</a:t>
            </a:r>
            <a:r>
              <a:rPr lang="zh-CN" altLang="en-US" dirty="0">
                <a:solidFill>
                  <a:srgbClr val="FF0000"/>
                </a:solidFill>
              </a:rPr>
              <a:t>大数据中心</a:t>
            </a:r>
            <a:r>
              <a:rPr lang="zh-CN" altLang="en-US" dirty="0">
                <a:solidFill>
                  <a:srgbClr val="C00000"/>
                </a:solidFill>
              </a:rPr>
              <a:t>、人工智能、</a:t>
            </a:r>
            <a:r>
              <a:rPr lang="zh-CN" altLang="en-US" dirty="0">
                <a:solidFill>
                  <a:srgbClr val="FF0000"/>
                </a:solidFill>
              </a:rPr>
              <a:t>工业互联网</a:t>
            </a:r>
            <a:r>
              <a:rPr lang="zh-CN" altLang="en-US" dirty="0"/>
              <a:t>七大领域</a:t>
            </a:r>
            <a:endParaRPr kumimoji="1" lang="zh-CN" altLang="en-US" dirty="0"/>
          </a:p>
          <a:p>
            <a:pPr>
              <a:lnSpc>
                <a:spcPct val="120000"/>
              </a:lnSpc>
            </a:pPr>
            <a:endParaRPr lang="zh-CN" altLang="en-US" dirty="0"/>
          </a:p>
        </p:txBody>
      </p:sp>
      <p:pic>
        <p:nvPicPr>
          <p:cNvPr id="9" name="Picture 2">
            <a:extLst>
              <a:ext uri="{FF2B5EF4-FFF2-40B4-BE49-F238E27FC236}">
                <a16:creationId xmlns:a16="http://schemas.microsoft.com/office/drawing/2014/main" id="{DC150F79-129B-C241-91F7-EAE3C7E267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07777" y="1393242"/>
            <a:ext cx="4970535" cy="2765217"/>
          </a:xfrm>
          <a:prstGeom prst="rect">
            <a:avLst/>
          </a:prstGeom>
          <a:solidFill>
            <a:schemeClr val="accent4">
              <a:lumMod val="60000"/>
              <a:lumOff val="40000"/>
            </a:schemeClr>
          </a:solidFill>
          <a:ln>
            <a:solidFill>
              <a:schemeClr val="bg2">
                <a:lumMod val="75000"/>
              </a:schemeClr>
            </a:solidFill>
          </a:ln>
        </p:spPr>
      </p:pic>
      <p:sp>
        <p:nvSpPr>
          <p:cNvPr id="3" name="灯片编号占位符 2">
            <a:extLst>
              <a:ext uri="{FF2B5EF4-FFF2-40B4-BE49-F238E27FC236}">
                <a16:creationId xmlns:a16="http://schemas.microsoft.com/office/drawing/2014/main" id="{1D130FC1-6B57-1B40-A301-855FD9C3DECD}"/>
              </a:ext>
            </a:extLst>
          </p:cNvPr>
          <p:cNvSpPr>
            <a:spLocks noGrp="1"/>
          </p:cNvSpPr>
          <p:nvPr>
            <p:ph type="sldNum" sz="quarter" idx="12"/>
          </p:nvPr>
        </p:nvSpPr>
        <p:spPr/>
        <p:txBody>
          <a:bodyPr/>
          <a:lstStyle/>
          <a:p>
            <a:fld id="{8D4D1E41-7A09-AB4A-A4E1-09765ADA2698}" type="slidenum">
              <a:rPr kumimoji="1" lang="zh-CN" altLang="en-US" smtClean="0"/>
              <a:t>17</a:t>
            </a:fld>
            <a:endParaRPr kumimoji="1" lang="zh-CN" altLang="en-US" dirty="0"/>
          </a:p>
        </p:txBody>
      </p:sp>
      <p:sp>
        <p:nvSpPr>
          <p:cNvPr id="11" name="文本框 10">
            <a:extLst>
              <a:ext uri="{FF2B5EF4-FFF2-40B4-BE49-F238E27FC236}">
                <a16:creationId xmlns:a16="http://schemas.microsoft.com/office/drawing/2014/main" id="{E2380B79-CAF2-5F47-BACB-A858063D64F1}"/>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2463923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409610"/>
            <a:ext cx="10515600" cy="4982116"/>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solidFill>
                  <a:srgbClr val="C00000"/>
                </a:solidFill>
              </a:rPr>
              <a:t>1.2 </a:t>
            </a:r>
            <a:r>
              <a:rPr kumimoji="1" lang="zh-CN" altLang="en-US" dirty="0">
                <a:solidFill>
                  <a:srgbClr val="C00000"/>
                </a:solidFill>
              </a:rPr>
              <a:t>网络实例</a:t>
            </a:r>
            <a:endParaRPr kumimoji="1" lang="en-US" altLang="zh-CN" dirty="0">
              <a:solidFill>
                <a:srgbClr val="C00000"/>
              </a:solidFill>
            </a:endParaRPr>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6096000" y="1620254"/>
            <a:ext cx="3814781" cy="1808746"/>
          </a:xfrm>
          <a:prstGeom prst="wedgeRectCallout">
            <a:avLst>
              <a:gd name="adj1" fmla="val -80689"/>
              <a:gd name="adj2" fmla="val -1413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网络分类与构成</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网络边缘</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网络核心</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93E6B42-DAB5-7042-B243-5902825EBD30}"/>
              </a:ext>
            </a:extLst>
          </p:cNvPr>
          <p:cNvSpPr>
            <a:spLocks noGrp="1"/>
          </p:cNvSpPr>
          <p:nvPr>
            <p:ph type="sldNum" sz="quarter" idx="12"/>
          </p:nvPr>
        </p:nvSpPr>
        <p:spPr/>
        <p:txBody>
          <a:bodyPr/>
          <a:lstStyle/>
          <a:p>
            <a:fld id="{8D4D1E41-7A09-AB4A-A4E1-09765ADA2698}" type="slidenum">
              <a:rPr kumimoji="1" lang="zh-CN" altLang="en-US" smtClean="0"/>
              <a:t>18</a:t>
            </a:fld>
            <a:endParaRPr kumimoji="1" lang="zh-CN" altLang="en-US" dirty="0"/>
          </a:p>
        </p:txBody>
      </p:sp>
    </p:spTree>
    <p:extLst>
      <p:ext uri="{BB962C8B-B14F-4D97-AF65-F5344CB8AC3E}">
        <p14:creationId xmlns:p14="http://schemas.microsoft.com/office/powerpoint/2010/main" val="3152775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lnSpcReduction="10000"/>
          </a:bodyPr>
          <a:lstStyle/>
          <a:p>
            <a:pPr>
              <a:lnSpc>
                <a:spcPct val="110000"/>
              </a:lnSpc>
            </a:pPr>
            <a:r>
              <a:rPr kumimoji="1" lang="zh-CN" altLang="en-US" dirty="0"/>
              <a:t>本教案采用</a:t>
            </a:r>
            <a:r>
              <a:rPr kumimoji="1" lang="zh-CN" altLang="en-US" dirty="0">
                <a:solidFill>
                  <a:srgbClr val="C00000"/>
                </a:solidFill>
              </a:rPr>
              <a:t>共建共享</a:t>
            </a:r>
            <a:r>
              <a:rPr kumimoji="1" lang="zh-CN" altLang="en-US" dirty="0"/>
              <a:t>方式，</a:t>
            </a:r>
            <a:r>
              <a:rPr kumimoji="1" lang="zh-CN" altLang="en-US" dirty="0">
                <a:solidFill>
                  <a:srgbClr val="C00000"/>
                </a:solidFill>
              </a:rPr>
              <a:t>免费使用</a:t>
            </a:r>
            <a:endParaRPr kumimoji="1" lang="en-US" altLang="zh-CN" dirty="0">
              <a:solidFill>
                <a:srgbClr val="C00000"/>
              </a:solidFill>
            </a:endParaRPr>
          </a:p>
          <a:p>
            <a:pPr lvl="1">
              <a:lnSpc>
                <a:spcPct val="110000"/>
              </a:lnSpc>
            </a:pPr>
            <a:r>
              <a:rPr kumimoji="1" lang="zh-CN" altLang="en-US" dirty="0"/>
              <a:t>由来自全国的几十位教师，根据各自专长，在现有教材、教案和互联网电子资源等基础上，制作整理完成</a:t>
            </a:r>
            <a:endParaRPr kumimoji="1" lang="en-US" altLang="zh-CN" dirty="0"/>
          </a:p>
          <a:p>
            <a:pPr lvl="1">
              <a:lnSpc>
                <a:spcPct val="110000"/>
              </a:lnSpc>
            </a:pPr>
            <a:r>
              <a:rPr kumimoji="1" lang="zh-CN" altLang="en-US" dirty="0"/>
              <a:t>教案包括引言、物理层、链路层、</a:t>
            </a:r>
            <a:r>
              <a:rPr kumimoji="1" lang="en-US" altLang="zh-CN" dirty="0"/>
              <a:t>MAC</a:t>
            </a:r>
            <a:r>
              <a:rPr kumimoji="1" lang="zh-CN" altLang="en-US" dirty="0"/>
              <a:t>子层、网络层、传输层、应用层、网络安全、网络新技术，以及网络实验</a:t>
            </a:r>
            <a:r>
              <a:rPr kumimoji="1" lang="en-US" altLang="zh-CN" dirty="0"/>
              <a:t>(PDF</a:t>
            </a:r>
            <a:r>
              <a:rPr kumimoji="1" lang="zh-CN" altLang="en-US" dirty="0"/>
              <a:t>文档</a:t>
            </a:r>
            <a:r>
              <a:rPr kumimoji="1" lang="en-US" altLang="zh-CN" dirty="0"/>
              <a:t>)</a:t>
            </a:r>
          </a:p>
          <a:p>
            <a:pPr lvl="1">
              <a:lnSpc>
                <a:spcPct val="110000"/>
              </a:lnSpc>
            </a:pPr>
            <a:r>
              <a:rPr kumimoji="1" lang="zh-CN" altLang="en-US" dirty="0"/>
              <a:t>除实验为</a:t>
            </a:r>
            <a:r>
              <a:rPr kumimoji="1" lang="en-US" altLang="zh-CN" dirty="0"/>
              <a:t>PDF</a:t>
            </a:r>
            <a:r>
              <a:rPr kumimoji="1" lang="zh-CN" altLang="en-US" dirty="0"/>
              <a:t>文档外，其余均为</a:t>
            </a:r>
            <a:r>
              <a:rPr kumimoji="1" lang="en-US" altLang="zh-CN" dirty="0"/>
              <a:t>PPT</a:t>
            </a:r>
            <a:r>
              <a:rPr kumimoji="1" lang="zh-CN" altLang="en-US" dirty="0"/>
              <a:t>格式（约</a:t>
            </a:r>
            <a:r>
              <a:rPr kumimoji="1" lang="en-US" altLang="zh-CN" dirty="0"/>
              <a:t>1500</a:t>
            </a:r>
            <a:r>
              <a:rPr kumimoji="1" lang="zh-CN" altLang="en-US" dirty="0"/>
              <a:t>页</a:t>
            </a:r>
            <a:r>
              <a:rPr kumimoji="1" lang="en-US" altLang="zh-CN" dirty="0"/>
              <a:t>PPT</a:t>
            </a:r>
            <a:r>
              <a:rPr kumimoji="1" lang="zh-CN" altLang="en-US" dirty="0"/>
              <a:t>）</a:t>
            </a:r>
            <a:endParaRPr kumimoji="1" lang="en-US" altLang="zh-CN" dirty="0"/>
          </a:p>
          <a:p>
            <a:pPr lvl="1">
              <a:lnSpc>
                <a:spcPct val="110000"/>
              </a:lnSpc>
            </a:pPr>
            <a:r>
              <a:rPr kumimoji="1" lang="zh-CN" altLang="en-US" dirty="0"/>
              <a:t>欢迎各位老师根据各自教学内容及学时等按需修改和使用</a:t>
            </a:r>
            <a:endParaRPr kumimoji="1" lang="en-US" altLang="zh-CN" dirty="0"/>
          </a:p>
          <a:p>
            <a:pPr>
              <a:lnSpc>
                <a:spcPct val="110000"/>
              </a:lnSpc>
            </a:pPr>
            <a:r>
              <a:rPr kumimoji="1" lang="zh-CN" altLang="en-US" dirty="0">
                <a:solidFill>
                  <a:srgbClr val="C00000"/>
                </a:solidFill>
              </a:rPr>
              <a:t>欢迎各位老师加入社区</a:t>
            </a:r>
            <a:r>
              <a:rPr kumimoji="1" lang="zh-CN" altLang="en-US" dirty="0"/>
              <a:t>（加入方式见版权声明页）</a:t>
            </a:r>
            <a:endParaRPr kumimoji="1" lang="en-US" altLang="zh-CN" dirty="0"/>
          </a:p>
          <a:p>
            <a:pPr lvl="1">
              <a:lnSpc>
                <a:spcPct val="110000"/>
              </a:lnSpc>
            </a:pPr>
            <a:r>
              <a:rPr kumimoji="1" lang="zh-CN" altLang="en-US" dirty="0"/>
              <a:t>免费下载最新版本</a:t>
            </a:r>
            <a:endParaRPr kumimoji="1" lang="en-US" altLang="zh-CN" dirty="0"/>
          </a:p>
          <a:p>
            <a:pPr lvl="1">
              <a:lnSpc>
                <a:spcPct val="110000"/>
              </a:lnSpc>
            </a:pPr>
            <a:r>
              <a:rPr kumimoji="1" lang="zh-CN" altLang="en-US" dirty="0"/>
              <a:t>交流计算机网络课程教学心得</a:t>
            </a:r>
            <a:endParaRPr kumimoji="1" lang="en-US" altLang="zh-CN" dirty="0"/>
          </a:p>
          <a:p>
            <a:pPr lvl="1">
              <a:lnSpc>
                <a:spcPct val="110000"/>
              </a:lnSpc>
            </a:pPr>
            <a:r>
              <a:rPr kumimoji="1" lang="zh-CN" altLang="en-US" dirty="0"/>
              <a:t>如有修改或完善的建议意见请发送至邮箱</a:t>
            </a:r>
            <a:r>
              <a:rPr lang="en" altLang="zh-CN" u="sng" dirty="0">
                <a:hlinkClick r:id="rId2"/>
              </a:rPr>
              <a:t>network_course@163.com</a:t>
            </a:r>
            <a:endParaRPr lang="en" altLang="zh-CN" dirty="0"/>
          </a:p>
          <a:p>
            <a:pPr lvl="1">
              <a:lnSpc>
                <a:spcPct val="110000"/>
              </a:lnSpc>
            </a:pP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fld id="{8D4D1E41-7A09-AB4A-A4E1-09765ADA2698}" type="slidenum">
              <a:rPr kumimoji="1" lang="zh-CN" altLang="en-US" smtClean="0"/>
              <a:t>1</a:t>
            </a:fld>
            <a:endParaRPr kumimoji="1" lang="zh-CN" altLang="en-US" dirty="0"/>
          </a:p>
        </p:txBody>
      </p:sp>
    </p:spTree>
    <p:extLst>
      <p:ext uri="{BB962C8B-B14F-4D97-AF65-F5344CB8AC3E}">
        <p14:creationId xmlns:p14="http://schemas.microsoft.com/office/powerpoint/2010/main" val="399187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kumimoji="1" lang="zh-CN" altLang="en-US" dirty="0"/>
              <a:t>网络分类（按地域规模）</a:t>
            </a:r>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795454" y="1418897"/>
            <a:ext cx="6360720" cy="5302578"/>
          </a:xfrm>
        </p:spPr>
        <p:txBody>
          <a:bodyPr anchor="t" anchorCtr="0">
            <a:normAutofit/>
          </a:bodyPr>
          <a:lstStyle/>
          <a:p>
            <a:r>
              <a:rPr lang="zh-CN" altLang="en-US" sz="2400" dirty="0">
                <a:solidFill>
                  <a:srgbClr val="C00000"/>
                </a:solidFill>
              </a:rPr>
              <a:t>个域网</a:t>
            </a:r>
            <a:r>
              <a:rPr lang="en-US" altLang="zh-CN" sz="2400" dirty="0">
                <a:solidFill>
                  <a:srgbClr val="C00000"/>
                </a:solidFill>
              </a:rPr>
              <a:t>PAN</a:t>
            </a:r>
            <a:r>
              <a:rPr lang="zh-CN" altLang="en-US" sz="2400" dirty="0"/>
              <a:t>（</a:t>
            </a:r>
            <a:r>
              <a:rPr lang="en-US" altLang="zh-CN" sz="2400" dirty="0"/>
              <a:t> Personal</a:t>
            </a:r>
            <a:r>
              <a:rPr lang="zh-CN" altLang="en-US" sz="2400" dirty="0"/>
              <a:t> </a:t>
            </a:r>
            <a:r>
              <a:rPr lang="en-US" altLang="zh-CN" sz="2400" dirty="0"/>
              <a:t>Area</a:t>
            </a:r>
            <a:r>
              <a:rPr lang="zh-CN" altLang="en-US" sz="2400" dirty="0"/>
              <a:t> </a:t>
            </a:r>
            <a:r>
              <a:rPr lang="en-US" altLang="zh-CN" sz="2400" dirty="0"/>
              <a:t>Network </a:t>
            </a:r>
            <a:r>
              <a:rPr lang="zh-CN" altLang="en-US" sz="2400" dirty="0"/>
              <a:t>）</a:t>
            </a:r>
            <a:endParaRPr lang="en-US" altLang="zh-CN" sz="2400" dirty="0"/>
          </a:p>
          <a:p>
            <a:pPr lvl="1"/>
            <a:r>
              <a:rPr lang="zh-CN" altLang="en-US" sz="2000" dirty="0"/>
              <a:t>能在便携式消费电器与通信设备之间进行短距离通信的网络</a:t>
            </a:r>
            <a:endParaRPr lang="en-US" altLang="zh-CN" sz="2000" dirty="0"/>
          </a:p>
          <a:p>
            <a:pPr lvl="1"/>
            <a:r>
              <a:rPr lang="zh-CN" altLang="en-US" sz="2000" dirty="0"/>
              <a:t>覆盖范围一般在</a:t>
            </a:r>
            <a:r>
              <a:rPr lang="en-US" altLang="zh-CN" sz="2000" dirty="0"/>
              <a:t>10</a:t>
            </a:r>
            <a:r>
              <a:rPr lang="zh-CN" altLang="en-US" sz="2000" dirty="0"/>
              <a:t>米半径以内，如蓝牙耳机等</a:t>
            </a:r>
            <a:endParaRPr lang="en-US" altLang="zh-CN" sz="2000" dirty="0"/>
          </a:p>
          <a:p>
            <a:r>
              <a:rPr lang="zh-CN" altLang="en-US" sz="2400" dirty="0">
                <a:solidFill>
                  <a:srgbClr val="C00000"/>
                </a:solidFill>
              </a:rPr>
              <a:t>局域网</a:t>
            </a:r>
            <a:r>
              <a:rPr lang="en-US" altLang="zh-CN" sz="2400" dirty="0">
                <a:solidFill>
                  <a:srgbClr val="C00000"/>
                </a:solidFill>
              </a:rPr>
              <a:t>LAN</a:t>
            </a:r>
            <a:r>
              <a:rPr lang="zh-CN" altLang="en-US" sz="2400" dirty="0"/>
              <a:t>（</a:t>
            </a:r>
            <a:r>
              <a:rPr lang="en-US" altLang="zh-CN" sz="2400" dirty="0"/>
              <a:t>Local</a:t>
            </a:r>
            <a:r>
              <a:rPr lang="zh-CN" altLang="en-US" sz="2400" dirty="0"/>
              <a:t> </a:t>
            </a:r>
            <a:r>
              <a:rPr lang="en-US" altLang="zh-CN" sz="2400" dirty="0"/>
              <a:t>Area</a:t>
            </a:r>
            <a:r>
              <a:rPr lang="zh-CN" altLang="en-US" sz="2400" dirty="0"/>
              <a:t> </a:t>
            </a:r>
            <a:r>
              <a:rPr lang="en-US" altLang="zh-CN" sz="2400" dirty="0"/>
              <a:t>Network</a:t>
            </a:r>
            <a:r>
              <a:rPr lang="zh-CN" altLang="en-US" sz="2400" dirty="0"/>
              <a:t>）</a:t>
            </a:r>
            <a:endParaRPr lang="en-US" altLang="zh-CN" sz="2400" dirty="0"/>
          </a:p>
          <a:p>
            <a:pPr lvl="1"/>
            <a:r>
              <a:rPr lang="zh-CN" altLang="en-US" sz="2000" dirty="0"/>
              <a:t>局部地区形成的区域网络，如企业网络</a:t>
            </a:r>
            <a:endParaRPr lang="en-US" altLang="zh-CN" sz="2000" dirty="0"/>
          </a:p>
          <a:p>
            <a:pPr lvl="1"/>
            <a:r>
              <a:rPr lang="zh-CN" altLang="en-US" sz="2000" dirty="0"/>
              <a:t>分布地区范围有限，可大可小，大到一栋建筑、小到办公室内的组网</a:t>
            </a:r>
            <a:endParaRPr lang="en-US" altLang="zh-CN" sz="2000" dirty="0"/>
          </a:p>
          <a:p>
            <a:pPr lvl="1"/>
            <a:r>
              <a:rPr lang="zh-CN" altLang="en-US" sz="2000" dirty="0"/>
              <a:t>电脑</a:t>
            </a:r>
            <a:r>
              <a:rPr lang="en-US" altLang="zh-CN" sz="2000" dirty="0"/>
              <a:t>WLAN</a:t>
            </a:r>
            <a:r>
              <a:rPr lang="zh-CN" altLang="en-US" sz="2000" dirty="0"/>
              <a:t>接入，打印机共享等等</a:t>
            </a:r>
            <a:endParaRPr lang="en-US" altLang="zh-CN" sz="2000" dirty="0"/>
          </a:p>
          <a:p>
            <a:r>
              <a:rPr lang="zh-CN" altLang="en-US" sz="2400" dirty="0">
                <a:solidFill>
                  <a:srgbClr val="C00000"/>
                </a:solidFill>
              </a:rPr>
              <a:t>城域网</a:t>
            </a:r>
            <a:r>
              <a:rPr lang="en-US" altLang="zh-CN" sz="2400" dirty="0">
                <a:solidFill>
                  <a:srgbClr val="C00000"/>
                </a:solidFill>
              </a:rPr>
              <a:t>MAN</a:t>
            </a:r>
            <a:r>
              <a:rPr lang="zh-CN" altLang="en-US" sz="2400" dirty="0"/>
              <a:t>（</a:t>
            </a:r>
            <a:r>
              <a:rPr lang="en-US" altLang="zh-CN" sz="2000" dirty="0"/>
              <a:t>Metropolitan Area</a:t>
            </a:r>
            <a:r>
              <a:rPr lang="zh-CN" altLang="en-US" sz="2000" dirty="0"/>
              <a:t> </a:t>
            </a:r>
            <a:r>
              <a:rPr lang="en-US" altLang="zh-CN" sz="2000" dirty="0"/>
              <a:t>Network </a:t>
            </a:r>
            <a:r>
              <a:rPr lang="zh-CN" altLang="en-US" sz="2400" dirty="0"/>
              <a:t>）</a:t>
            </a:r>
            <a:endParaRPr lang="en-US" altLang="zh-CN" sz="2400" dirty="0"/>
          </a:p>
          <a:p>
            <a:pPr lvl="1"/>
            <a:r>
              <a:rPr lang="zh-CN" altLang="en-US" sz="2000" dirty="0"/>
              <a:t>范围覆盖一个城市的网络</a:t>
            </a:r>
            <a:endParaRPr lang="en-US" altLang="zh-CN" sz="2000" dirty="0"/>
          </a:p>
          <a:p>
            <a:r>
              <a:rPr lang="zh-CN" altLang="en-US" sz="2400" dirty="0">
                <a:solidFill>
                  <a:srgbClr val="C00000"/>
                </a:solidFill>
              </a:rPr>
              <a:t>广域网</a:t>
            </a:r>
            <a:r>
              <a:rPr lang="en-US" altLang="zh-CN" sz="2400" dirty="0">
                <a:solidFill>
                  <a:srgbClr val="C00000"/>
                </a:solidFill>
              </a:rPr>
              <a:t>WAN</a:t>
            </a:r>
            <a:r>
              <a:rPr lang="zh-CN" altLang="en-US" sz="2400" dirty="0"/>
              <a:t>（</a:t>
            </a:r>
            <a:r>
              <a:rPr lang="en-US" altLang="zh-CN" sz="2400" dirty="0"/>
              <a:t>Wide</a:t>
            </a:r>
            <a:r>
              <a:rPr lang="zh-CN" altLang="en-US" sz="2400" dirty="0"/>
              <a:t> </a:t>
            </a:r>
            <a:r>
              <a:rPr lang="en-US" altLang="zh-CN" sz="2400" dirty="0"/>
              <a:t>Area</a:t>
            </a:r>
            <a:r>
              <a:rPr lang="zh-CN" altLang="en-US" sz="2400" dirty="0"/>
              <a:t> </a:t>
            </a:r>
            <a:r>
              <a:rPr lang="en-US" altLang="zh-CN" sz="2400" dirty="0"/>
              <a:t>Network</a:t>
            </a:r>
            <a:r>
              <a:rPr lang="zh-CN" altLang="en-US" sz="2400" dirty="0"/>
              <a:t>）</a:t>
            </a:r>
          </a:p>
          <a:p>
            <a:pPr lvl="1"/>
            <a:r>
              <a:rPr lang="zh-CN" altLang="en-US" sz="2000" dirty="0"/>
              <a:t>覆盖很大地理区域，乃至覆盖地区和国家</a:t>
            </a:r>
            <a:endParaRPr lang="en-US" altLang="zh-CN" sz="2000"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fld id="{8D4D1E41-7A09-AB4A-A4E1-09765ADA2698}" type="slidenum">
              <a:rPr kumimoji="1" lang="zh-CN" altLang="en-US" smtClean="0"/>
              <a:t>19</a:t>
            </a:fld>
            <a:endParaRPr kumimoji="1" lang="zh-CN" altLang="en-US" dirty="0"/>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pic>
        <p:nvPicPr>
          <p:cNvPr id="9218" name="Picture 2">
            <a:extLst>
              <a:ext uri="{FF2B5EF4-FFF2-40B4-BE49-F238E27FC236}">
                <a16:creationId xmlns:a16="http://schemas.microsoft.com/office/drawing/2014/main" id="{A2233F74-0F76-4B46-8F0F-818F5F84CBEB}"/>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19072" y="1922451"/>
            <a:ext cx="2477984" cy="12457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85E4D46-54F2-154C-A5D5-4E74E65B8E30}"/>
              </a:ext>
            </a:extLst>
          </p:cNvPr>
          <p:cNvSpPr/>
          <p:nvPr/>
        </p:nvSpPr>
        <p:spPr>
          <a:xfrm>
            <a:off x="8368050" y="3200235"/>
            <a:ext cx="1980029" cy="707886"/>
          </a:xfrm>
          <a:prstGeom prst="rect">
            <a:avLst/>
          </a:prstGeom>
        </p:spPr>
        <p:txBody>
          <a:bodyPr wrap="non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典型个域网设备</a:t>
            </a:r>
            <a:endParaRPr lang="en-US" altLang="zh-CN" sz="2000" dirty="0">
              <a:solidFill>
                <a:prstClr val="black"/>
              </a:solidFill>
              <a:latin typeface="Microsoft YaHei" panose="020B0503020204020204" pitchFamily="34" charset="-122"/>
              <a:ea typeface="Microsoft YaHei" panose="020B0503020204020204" pitchFamily="34" charset="-122"/>
            </a:endParaRPr>
          </a:p>
          <a:p>
            <a:pPr algn="ctr"/>
            <a:r>
              <a:rPr lang="zh-CN" altLang="en-US" sz="2000" dirty="0">
                <a:solidFill>
                  <a:prstClr val="black"/>
                </a:solidFill>
                <a:latin typeface="Microsoft YaHei" panose="020B0503020204020204" pitchFamily="34" charset="-122"/>
                <a:ea typeface="Microsoft YaHei" panose="020B0503020204020204" pitchFamily="34" charset="-122"/>
              </a:rPr>
              <a:t>蓝牙耳机</a:t>
            </a:r>
            <a:endParaRPr lang="zh-CN" altLang="en-US" dirty="0"/>
          </a:p>
        </p:txBody>
      </p:sp>
      <p:pic>
        <p:nvPicPr>
          <p:cNvPr id="9220" name="Picture 4">
            <a:extLst>
              <a:ext uri="{FF2B5EF4-FFF2-40B4-BE49-F238E27FC236}">
                <a16:creationId xmlns:a16="http://schemas.microsoft.com/office/drawing/2014/main" id="{72E475FF-833F-994A-BCD0-362C830639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439799" y="3991962"/>
            <a:ext cx="1836530" cy="1836530"/>
          </a:xfrm>
          <a:prstGeom prst="rect">
            <a:avLst/>
          </a:prstGeom>
          <a:noFill/>
          <a:extLst>
            <a:ext uri="{909E8E84-426E-40DD-AFC4-6F175D3DCCD1}">
              <a14:hiddenFill xmlns:a14="http://schemas.microsoft.com/office/drawing/2010/main">
                <a:solidFill>
                  <a:srgbClr val="FFFFFF"/>
                </a:solidFill>
              </a14:hiddenFill>
            </a:ext>
          </a:extLst>
        </p:spPr>
      </p:pic>
      <p:sp>
        <p:nvSpPr>
          <p:cNvPr id="455" name="矩形 454">
            <a:extLst>
              <a:ext uri="{FF2B5EF4-FFF2-40B4-BE49-F238E27FC236}">
                <a16:creationId xmlns:a16="http://schemas.microsoft.com/office/drawing/2014/main" id="{426BAA76-8027-6C49-8D3A-28A5192013D3}"/>
              </a:ext>
            </a:extLst>
          </p:cNvPr>
          <p:cNvSpPr/>
          <p:nvPr/>
        </p:nvSpPr>
        <p:spPr>
          <a:xfrm>
            <a:off x="8368050" y="5648464"/>
            <a:ext cx="1980029" cy="707886"/>
          </a:xfrm>
          <a:prstGeom prst="rect">
            <a:avLst/>
          </a:prstGeom>
        </p:spPr>
        <p:txBody>
          <a:bodyPr wrap="non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典型局域网设备</a:t>
            </a:r>
            <a:endParaRPr lang="en-US" altLang="zh-CN" sz="2000" dirty="0">
              <a:solidFill>
                <a:prstClr val="black"/>
              </a:solidFill>
              <a:latin typeface="Microsoft YaHei" panose="020B0503020204020204" pitchFamily="34" charset="-122"/>
              <a:ea typeface="Microsoft YaHei" panose="020B0503020204020204" pitchFamily="34" charset="-122"/>
            </a:endParaRPr>
          </a:p>
          <a:p>
            <a:pPr algn="ctr"/>
            <a:r>
              <a:rPr lang="zh-CN" altLang="en-US" sz="2000" dirty="0">
                <a:solidFill>
                  <a:prstClr val="black"/>
                </a:solidFill>
                <a:latin typeface="Microsoft YaHei" panose="020B0503020204020204" pitchFamily="34" charset="-122"/>
                <a:ea typeface="Microsoft YaHei" panose="020B0503020204020204" pitchFamily="34" charset="-122"/>
              </a:rPr>
              <a:t>无线路由器</a:t>
            </a:r>
            <a:endParaRPr lang="zh-CN" altLang="en-US" dirty="0"/>
          </a:p>
        </p:txBody>
      </p:sp>
    </p:spTree>
    <p:extLst>
      <p:ext uri="{BB962C8B-B14F-4D97-AF65-F5344CB8AC3E}">
        <p14:creationId xmlns:p14="http://schemas.microsoft.com/office/powerpoint/2010/main" val="2454777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网络的网络</a:t>
            </a:r>
            <a:endParaRPr lang="zh-CN" altLang="en-US" dirty="0"/>
          </a:p>
        </p:txBody>
      </p:sp>
      <p:sp>
        <p:nvSpPr>
          <p:cNvPr id="3" name="文本框 2"/>
          <p:cNvSpPr txBox="1"/>
          <p:nvPr/>
        </p:nvSpPr>
        <p:spPr>
          <a:xfrm>
            <a:off x="3968432" y="1440654"/>
            <a:ext cx="4255135" cy="521970"/>
          </a:xfrm>
          <a:prstGeom prst="rect">
            <a:avLst/>
          </a:prstGeom>
          <a:noFill/>
        </p:spPr>
        <p:txBody>
          <a:bodyPr wrap="square" rtlCol="0" anchor="t">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Internet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 与 </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internet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2" name="表格 11">
            <a:extLst>
              <a:ext uri="{FF2B5EF4-FFF2-40B4-BE49-F238E27FC236}">
                <a16:creationId xmlns:a16="http://schemas.microsoft.com/office/drawing/2014/main" id="{9AC77744-1B62-B74D-910A-CC3FE7D08FF9}"/>
              </a:ext>
            </a:extLst>
          </p:cNvPr>
          <p:cNvGraphicFramePr>
            <a:graphicFrameLocks noGrp="1"/>
          </p:cNvGraphicFramePr>
          <p:nvPr>
            <p:extLst>
              <p:ext uri="{D42A27DB-BD31-4B8C-83A1-F6EECF244321}">
                <p14:modId xmlns:p14="http://schemas.microsoft.com/office/powerpoint/2010/main" val="4139920502"/>
              </p:ext>
            </p:extLst>
          </p:nvPr>
        </p:nvGraphicFramePr>
        <p:xfrm>
          <a:off x="1202498" y="2159066"/>
          <a:ext cx="9787001" cy="4062997"/>
        </p:xfrm>
        <a:graphic>
          <a:graphicData uri="http://schemas.openxmlformats.org/drawingml/2006/table">
            <a:tbl>
              <a:tblPr/>
              <a:tblGrid>
                <a:gridCol w="4908935">
                  <a:extLst>
                    <a:ext uri="{9D8B030D-6E8A-4147-A177-3AD203B41FA5}">
                      <a16:colId xmlns:a16="http://schemas.microsoft.com/office/drawing/2014/main" val="2514713391"/>
                    </a:ext>
                  </a:extLst>
                </a:gridCol>
                <a:gridCol w="4878066">
                  <a:extLst>
                    <a:ext uri="{9D8B030D-6E8A-4147-A177-3AD203B41FA5}">
                      <a16:colId xmlns:a16="http://schemas.microsoft.com/office/drawing/2014/main" val="3802589556"/>
                    </a:ext>
                  </a:extLst>
                </a:gridCol>
              </a:tblGrid>
              <a:tr h="741677">
                <a:tc>
                  <a:txBody>
                    <a:bodyPr/>
                    <a:lstStyle/>
                    <a:p>
                      <a:pPr algn="ctr" fontAlgn="t"/>
                      <a:r>
                        <a:rPr lang="zh-CN" altLang="en-US" sz="2000" b="0" i="0" u="none" strike="noStrike" dirty="0">
                          <a:solidFill>
                            <a:schemeClr val="tx1"/>
                          </a:solidFill>
                          <a:effectLst/>
                          <a:latin typeface="Microsoft YaHei" panose="020B0503020204020204" pitchFamily="34" charset="-122"/>
                          <a:ea typeface="Microsoft YaHei" panose="020B0503020204020204" pitchFamily="34" charset="-122"/>
                        </a:rPr>
                        <a:t>互联网（</a:t>
                      </a:r>
                      <a:r>
                        <a:rPr lang="en" sz="2000" b="0" i="0" u="none" strike="noStrike" dirty="0">
                          <a:solidFill>
                            <a:srgbClr val="C00000"/>
                          </a:solidFill>
                          <a:effectLst/>
                          <a:latin typeface="Microsoft YaHei" panose="020B0503020204020204" pitchFamily="34" charset="-122"/>
                          <a:ea typeface="Microsoft YaHei" panose="020B0503020204020204" pitchFamily="34" charset="-122"/>
                        </a:rPr>
                        <a:t>I</a:t>
                      </a:r>
                      <a:r>
                        <a:rPr lang="en" sz="2000" b="0" i="0" u="none" strike="noStrike" dirty="0">
                          <a:solidFill>
                            <a:schemeClr val="tx1"/>
                          </a:solidFill>
                          <a:effectLst/>
                          <a:latin typeface="Microsoft YaHei" panose="020B0503020204020204" pitchFamily="34" charset="-122"/>
                          <a:ea typeface="Microsoft YaHei" panose="020B0503020204020204" pitchFamily="34" charset="-122"/>
                        </a:rPr>
                        <a:t>nternet）</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3E3FA"/>
                    </a:solidFill>
                  </a:tcPr>
                </a:tc>
                <a:tc>
                  <a:txBody>
                    <a:bodyPr/>
                    <a:lstStyle/>
                    <a:p>
                      <a:pPr algn="ctr" fontAlgn="t"/>
                      <a:r>
                        <a:rPr lang="zh-CN" altLang="en-US" sz="2000" b="0" i="0" u="none" strike="noStrike" dirty="0">
                          <a:solidFill>
                            <a:schemeClr val="tx1"/>
                          </a:solidFill>
                          <a:effectLst/>
                          <a:latin typeface="Microsoft YaHei" panose="020B0503020204020204" pitchFamily="34" charset="-122"/>
                          <a:ea typeface="Microsoft YaHei" panose="020B0503020204020204" pitchFamily="34" charset="-122"/>
                        </a:rPr>
                        <a:t>互连网（</a:t>
                      </a:r>
                      <a:r>
                        <a:rPr lang="en" sz="2000" b="0" i="0" u="none" strike="noStrike" dirty="0">
                          <a:solidFill>
                            <a:srgbClr val="C00000"/>
                          </a:solidFill>
                          <a:effectLst/>
                          <a:latin typeface="Microsoft YaHei" panose="020B0503020204020204" pitchFamily="34" charset="-122"/>
                          <a:ea typeface="Microsoft YaHei" panose="020B0503020204020204" pitchFamily="34" charset="-122"/>
                        </a:rPr>
                        <a:t>i</a:t>
                      </a:r>
                      <a:r>
                        <a:rPr lang="en" sz="2000" b="0" i="0" u="none" strike="noStrike" dirty="0">
                          <a:solidFill>
                            <a:schemeClr val="tx1"/>
                          </a:solidFill>
                          <a:effectLst/>
                          <a:latin typeface="Microsoft YaHei" panose="020B0503020204020204" pitchFamily="34" charset="-122"/>
                          <a:ea typeface="Microsoft YaHei" panose="020B0503020204020204" pitchFamily="34" charset="-122"/>
                        </a:rPr>
                        <a:t>nternet）</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3E3FA"/>
                    </a:solidFill>
                  </a:tcPr>
                </a:tc>
                <a:extLst>
                  <a:ext uri="{0D108BD9-81ED-4DB2-BD59-A6C34878D82A}">
                    <a16:rowId xmlns:a16="http://schemas.microsoft.com/office/drawing/2014/main" val="2386346331"/>
                  </a:ext>
                </a:extLst>
              </a:tr>
              <a:tr h="381599">
                <a:tc gridSpan="2">
                  <a:txBody>
                    <a:bodyPr/>
                    <a:lstStyle/>
                    <a:p>
                      <a:pPr algn="ctr" rtl="0" fontAlgn="ctr"/>
                      <a:r>
                        <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rPr>
                        <a:t>相似之处</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rtl="0" fontAlgn="ctr"/>
                      <a:endPar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endParaRP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6180216"/>
                  </a:ext>
                </a:extLst>
              </a:tr>
              <a:tr h="692529">
                <a:tc>
                  <a:txBody>
                    <a:bodyPr/>
                    <a:lstStyle/>
                    <a:p>
                      <a:pPr algn="ctr" rtl="0" fontAlgn="ctr"/>
                      <a:r>
                        <a:rPr lang="zh-CN" altLang="en-US" sz="1800" b="0" i="0" u="none" strike="noStrike" dirty="0">
                          <a:solidFill>
                            <a:srgbClr val="000000"/>
                          </a:solidFill>
                          <a:effectLst/>
                          <a:latin typeface="Microsoft YaHei" panose="020B0503020204020204" pitchFamily="34" charset="-122"/>
                          <a:ea typeface="Microsoft YaHei" panose="020B0503020204020204" pitchFamily="34" charset="-122"/>
                        </a:rPr>
                        <a:t>网络的网络</a:t>
                      </a:r>
                      <a:br>
                        <a:rPr lang="en-US" altLang="zh-CN" sz="1800" b="0" i="0" u="none" strike="noStrike" dirty="0">
                          <a:solidFill>
                            <a:srgbClr val="000000"/>
                          </a:solidFill>
                          <a:effectLst/>
                          <a:latin typeface="Microsoft YaHei" panose="020B0503020204020204" pitchFamily="34" charset="-122"/>
                          <a:ea typeface="Microsoft YaHei" panose="020B0503020204020204" pitchFamily="34" charset="-122"/>
                        </a:rPr>
                      </a:br>
                      <a:r>
                        <a:rPr lang="zh-CN" altLang="en-US" sz="1800" b="0" i="0" u="none" strike="noStrike" dirty="0">
                          <a:solidFill>
                            <a:srgbClr val="000000"/>
                          </a:solidFill>
                          <a:effectLst/>
                          <a:latin typeface="Microsoft YaHei" panose="020B0503020204020204" pitchFamily="34" charset="-122"/>
                          <a:ea typeface="Microsoft YaHei" panose="020B0503020204020204" pitchFamily="34" charset="-122"/>
                        </a:rPr>
                        <a:t>（这种类型的一个具体实例）</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rtl="0" fontAlgn="ct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网络的网络</a:t>
                      </a:r>
                      <a:br>
                        <a:rPr lang="en-US" altLang="zh-CN" sz="1600" b="0" i="0" u="none" strike="noStrike" dirty="0">
                          <a:solidFill>
                            <a:srgbClr val="000000"/>
                          </a:solidFill>
                          <a:effectLst/>
                          <a:latin typeface="Microsoft YaHei" panose="020B0503020204020204" pitchFamily="34" charset="-122"/>
                          <a:ea typeface="Microsoft YaHei" panose="020B0503020204020204" pitchFamily="34" charset="-122"/>
                        </a:rPr>
                      </a:b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（泛指这种类型）</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729679"/>
                  </a:ext>
                </a:extLst>
              </a:tr>
              <a:tr h="381599">
                <a:tc gridSpan="2">
                  <a:txBody>
                    <a:bodyPr/>
                    <a:lstStyle/>
                    <a:p>
                      <a:pPr algn="ctr" rtl="0" fontAlgn="ctr"/>
                      <a:r>
                        <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rPr>
                        <a:t>不同之处</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rtl="0" fontAlgn="ctr"/>
                      <a:endPar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endParaRP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757966"/>
                  </a:ext>
                </a:extLst>
              </a:tr>
              <a:tr h="1158929">
                <a:tc>
                  <a:txBody>
                    <a:bodyPr/>
                    <a:lstStyle/>
                    <a:p>
                      <a:pPr marL="92075" indent="0" algn="ctr" rtl="0" fontAlgn="ctr">
                        <a:tabLst/>
                      </a:pPr>
                      <a:r>
                        <a:rPr lang="zh-CN" altLang="en-US" sz="2000" b="0" i="0" u="none" strike="noStrike" dirty="0">
                          <a:solidFill>
                            <a:srgbClr val="000000"/>
                          </a:solidFill>
                          <a:effectLst/>
                          <a:latin typeface="Microsoft YaHei" panose="020B0503020204020204" pitchFamily="34" charset="-122"/>
                          <a:ea typeface="Microsoft YaHei" panose="020B0503020204020204" pitchFamily="34" charset="-122"/>
                        </a:rPr>
                        <a:t>特指遵循 </a:t>
                      </a:r>
                      <a:r>
                        <a:rPr lang="en" sz="2000" b="0" i="0" u="none" strike="noStrike" dirty="0">
                          <a:solidFill>
                            <a:srgbClr val="000000"/>
                          </a:solidFill>
                          <a:effectLst/>
                          <a:latin typeface="Microsoft YaHei" panose="020B0503020204020204" pitchFamily="34" charset="-122"/>
                          <a:ea typeface="Microsoft YaHei" panose="020B0503020204020204" pitchFamily="34" charset="-122"/>
                        </a:rPr>
                        <a:t>TCP/IP </a:t>
                      </a:r>
                      <a:r>
                        <a:rPr lang="zh-CN" altLang="en-US" sz="2000" b="0" i="0" u="none" strike="noStrike" dirty="0">
                          <a:solidFill>
                            <a:srgbClr val="000000"/>
                          </a:solidFill>
                          <a:effectLst/>
                          <a:latin typeface="Microsoft YaHei" panose="020B0503020204020204" pitchFamily="34" charset="-122"/>
                          <a:ea typeface="Microsoft YaHei" panose="020B0503020204020204" pitchFamily="34" charset="-122"/>
                        </a:rPr>
                        <a:t>标准、利用路由器将各种计算机网络互连起来而形成的、覆盖全球的、特定的互连网</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92075" indent="0" algn="ctr" rtl="0" fontAlgn="ctr">
                        <a:tabLst/>
                      </a:pPr>
                      <a:r>
                        <a:rPr lang="zh-CN" altLang="en-US" sz="2000" b="0" i="0" u="none" strike="noStrike" dirty="0">
                          <a:solidFill>
                            <a:srgbClr val="000000"/>
                          </a:solidFill>
                          <a:effectLst/>
                          <a:latin typeface="Microsoft YaHei" panose="020B0503020204020204" pitchFamily="34" charset="-122"/>
                          <a:ea typeface="Microsoft YaHei" panose="020B0503020204020204" pitchFamily="34" charset="-122"/>
                        </a:rPr>
                        <a:t>泛指由多个不同类型计算机网络互连而成的网络</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0319280"/>
                  </a:ext>
                </a:extLst>
              </a:tr>
              <a:tr h="353332">
                <a:tc>
                  <a:txBody>
                    <a:bodyPr/>
                    <a:lstStyle/>
                    <a:p>
                      <a:pPr algn="ctr" rtl="0" fontAlgn="ct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使用 </a:t>
                      </a:r>
                      <a:r>
                        <a:rPr lang="en" sz="1800" b="0" i="0" u="none" strike="noStrike">
                          <a:solidFill>
                            <a:srgbClr val="000000"/>
                          </a:solidFill>
                          <a:effectLst/>
                          <a:latin typeface="Microsoft YaHei" panose="020B0503020204020204" pitchFamily="34" charset="-122"/>
                          <a:ea typeface="Microsoft YaHei" panose="020B0503020204020204" pitchFamily="34" charset="-122"/>
                        </a:rPr>
                        <a:t>TCP/IP</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除 </a:t>
                      </a:r>
                      <a:r>
                        <a:rPr lang="en" sz="1800" b="0" i="0" u="none" strike="noStrike">
                          <a:solidFill>
                            <a:srgbClr val="000000"/>
                          </a:solidFill>
                          <a:effectLst/>
                          <a:latin typeface="Microsoft YaHei" panose="020B0503020204020204" pitchFamily="34" charset="-122"/>
                          <a:ea typeface="Microsoft YaHei" panose="020B0503020204020204" pitchFamily="34" charset="-122"/>
                        </a:rPr>
                        <a:t>TCP/IP </a:t>
                      </a: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外，还可以使用其他协议</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54038311"/>
                  </a:ext>
                </a:extLst>
              </a:tr>
              <a:tr h="353332">
                <a:tc>
                  <a:txBody>
                    <a:bodyPr/>
                    <a:lstStyle/>
                    <a:p>
                      <a:pPr algn="ctr" rtl="0" fontAlgn="ct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是一个专用名词</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800" b="0" i="0" u="none" strike="noStrike" dirty="0">
                          <a:solidFill>
                            <a:srgbClr val="000000"/>
                          </a:solidFill>
                          <a:effectLst/>
                          <a:latin typeface="Microsoft YaHei" panose="020B0503020204020204" pitchFamily="34" charset="-122"/>
                          <a:ea typeface="Microsoft YaHei" panose="020B0503020204020204" pitchFamily="34" charset="-122"/>
                        </a:rPr>
                        <a:t>是一个通用名词</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91889951"/>
                  </a:ext>
                </a:extLst>
              </a:tr>
            </a:tbl>
          </a:graphicData>
        </a:graphic>
      </p:graphicFrame>
      <p:sp>
        <p:nvSpPr>
          <p:cNvPr id="5" name="灯片编号占位符 4">
            <a:extLst>
              <a:ext uri="{FF2B5EF4-FFF2-40B4-BE49-F238E27FC236}">
                <a16:creationId xmlns:a16="http://schemas.microsoft.com/office/drawing/2014/main" id="{87275946-2F97-FA49-BE7F-51E971ED7F47}"/>
              </a:ext>
            </a:extLst>
          </p:cNvPr>
          <p:cNvSpPr>
            <a:spLocks noGrp="1"/>
          </p:cNvSpPr>
          <p:nvPr>
            <p:ph type="sldNum" sz="quarter" idx="12"/>
          </p:nvPr>
        </p:nvSpPr>
        <p:spPr/>
        <p:txBody>
          <a:bodyPr/>
          <a:lstStyle/>
          <a:p>
            <a:fld id="{8D4D1E41-7A09-AB4A-A4E1-09765ADA2698}" type="slidenum">
              <a:rPr kumimoji="1" lang="zh-CN" altLang="en-US" smtClean="0"/>
              <a:t>20</a:t>
            </a:fld>
            <a:endParaRPr kumimoji="1" lang="zh-CN" altLang="en-US" dirty="0"/>
          </a:p>
        </p:txBody>
      </p:sp>
      <p:sp>
        <p:nvSpPr>
          <p:cNvPr id="8" name="文本框 7">
            <a:extLst>
              <a:ext uri="{FF2B5EF4-FFF2-40B4-BE49-F238E27FC236}">
                <a16:creationId xmlns:a16="http://schemas.microsoft.com/office/drawing/2014/main" id="{8EE54199-CCA2-A943-B09F-23299B9BD5AA}"/>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2230784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242"/>
          <p:cNvSpPr>
            <a:spLocks noChangeArrowheads="1"/>
          </p:cNvSpPr>
          <p:nvPr/>
        </p:nvSpPr>
        <p:spPr bwMode="auto">
          <a:xfrm>
            <a:off x="8482694" y="5115397"/>
            <a:ext cx="760772" cy="539790"/>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F3CFE4E7-D789-4A51-BD4C-F966668EF323}"/>
              </a:ext>
            </a:extLst>
          </p:cNvPr>
          <p:cNvGrpSpPr/>
          <p:nvPr/>
        </p:nvGrpSpPr>
        <p:grpSpPr>
          <a:xfrm>
            <a:off x="3306152" y="1336872"/>
            <a:ext cx="8757149" cy="4401359"/>
            <a:chOff x="1207518" y="1920367"/>
            <a:chExt cx="6596729" cy="2860675"/>
          </a:xfrm>
        </p:grpSpPr>
        <p:cxnSp>
          <p:nvCxnSpPr>
            <p:cNvPr id="5" name="AutoShape 252"/>
            <p:cNvCxnSpPr>
              <a:cxnSpLocks noChangeShapeType="1"/>
              <a:stCxn id="76" idx="7"/>
              <a:endCxn id="74" idx="2"/>
            </p:cNvCxnSpPr>
            <p:nvPr/>
          </p:nvCxnSpPr>
          <p:spPr bwMode="auto">
            <a:xfrm flipV="1">
              <a:off x="3061701" y="2095786"/>
              <a:ext cx="1011505" cy="214099"/>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253"/>
            <p:cNvCxnSpPr>
              <a:cxnSpLocks noChangeShapeType="1"/>
              <a:endCxn id="78" idx="1"/>
            </p:cNvCxnSpPr>
            <p:nvPr/>
          </p:nvCxnSpPr>
          <p:spPr bwMode="auto">
            <a:xfrm>
              <a:off x="5030788" y="2096581"/>
              <a:ext cx="844550"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254"/>
            <p:cNvCxnSpPr>
              <a:cxnSpLocks noChangeShapeType="1"/>
              <a:stCxn id="76" idx="6"/>
            </p:cNvCxnSpPr>
            <p:nvPr/>
          </p:nvCxnSpPr>
          <p:spPr bwMode="auto">
            <a:xfrm>
              <a:off x="3178176" y="2434717"/>
              <a:ext cx="2593975"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255"/>
            <p:cNvCxnSpPr>
              <a:cxnSpLocks noChangeShapeType="1"/>
              <a:endCxn id="65" idx="7"/>
            </p:cNvCxnSpPr>
            <p:nvPr/>
          </p:nvCxnSpPr>
          <p:spPr bwMode="auto">
            <a:xfrm flipH="1">
              <a:off x="2103438" y="2553781"/>
              <a:ext cx="685800"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256"/>
            <p:cNvCxnSpPr>
              <a:cxnSpLocks noChangeShapeType="1"/>
              <a:endCxn id="67" idx="1"/>
            </p:cNvCxnSpPr>
            <p:nvPr/>
          </p:nvCxnSpPr>
          <p:spPr bwMode="auto">
            <a:xfrm>
              <a:off x="2789238" y="2553781"/>
              <a:ext cx="544512"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57"/>
            <p:cNvCxnSpPr>
              <a:cxnSpLocks noChangeShapeType="1"/>
              <a:endCxn id="69" idx="7"/>
            </p:cNvCxnSpPr>
            <p:nvPr/>
          </p:nvCxnSpPr>
          <p:spPr bwMode="auto">
            <a:xfrm flipH="1">
              <a:off x="5656263" y="2553781"/>
              <a:ext cx="512762"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58"/>
            <p:cNvCxnSpPr>
              <a:cxnSpLocks noChangeShapeType="1"/>
              <a:endCxn id="71" idx="1"/>
            </p:cNvCxnSpPr>
            <p:nvPr/>
          </p:nvCxnSpPr>
          <p:spPr bwMode="auto">
            <a:xfrm>
              <a:off x="6165851" y="2553781"/>
              <a:ext cx="492125"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59"/>
            <p:cNvCxnSpPr>
              <a:cxnSpLocks noChangeShapeType="1"/>
            </p:cNvCxnSpPr>
            <p:nvPr/>
          </p:nvCxnSpPr>
          <p:spPr bwMode="auto">
            <a:xfrm flipH="1">
              <a:off x="1531938" y="3130043"/>
              <a:ext cx="298450" cy="5175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60"/>
            <p:cNvCxnSpPr>
              <a:cxnSpLocks noChangeShapeType="1"/>
              <a:endCxn id="33" idx="0"/>
            </p:cNvCxnSpPr>
            <p:nvPr/>
          </p:nvCxnSpPr>
          <p:spPr bwMode="auto">
            <a:xfrm>
              <a:off x="3174681" y="3960793"/>
              <a:ext cx="308767" cy="546102"/>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61"/>
            <p:cNvCxnSpPr>
              <a:cxnSpLocks noChangeShapeType="1"/>
            </p:cNvCxnSpPr>
            <p:nvPr/>
          </p:nvCxnSpPr>
          <p:spPr bwMode="auto">
            <a:xfrm flipH="1">
              <a:off x="3182938" y="3130043"/>
              <a:ext cx="438150"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62"/>
            <p:cNvCxnSpPr>
              <a:cxnSpLocks noChangeShapeType="1"/>
              <a:endCxn id="55" idx="0"/>
            </p:cNvCxnSpPr>
            <p:nvPr/>
          </p:nvCxnSpPr>
          <p:spPr bwMode="auto">
            <a:xfrm flipH="1">
              <a:off x="4932364" y="3130043"/>
              <a:ext cx="377825"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263"/>
            <p:cNvCxnSpPr>
              <a:cxnSpLocks noChangeShapeType="1"/>
            </p:cNvCxnSpPr>
            <p:nvPr/>
          </p:nvCxnSpPr>
          <p:spPr bwMode="auto">
            <a:xfrm flipH="1">
              <a:off x="6554788" y="3130043"/>
              <a:ext cx="366712"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264"/>
            <p:cNvCxnSpPr>
              <a:cxnSpLocks noChangeShapeType="1"/>
              <a:endCxn id="57" idx="0"/>
            </p:cNvCxnSpPr>
            <p:nvPr/>
          </p:nvCxnSpPr>
          <p:spPr bwMode="auto">
            <a:xfrm>
              <a:off x="5310189" y="3130043"/>
              <a:ext cx="465137"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65"/>
            <p:cNvCxnSpPr>
              <a:cxnSpLocks noChangeShapeType="1"/>
            </p:cNvCxnSpPr>
            <p:nvPr/>
          </p:nvCxnSpPr>
          <p:spPr bwMode="auto">
            <a:xfrm>
              <a:off x="3638551" y="3130042"/>
              <a:ext cx="346075"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266"/>
            <p:cNvCxnSpPr>
              <a:cxnSpLocks noChangeShapeType="1"/>
            </p:cNvCxnSpPr>
            <p:nvPr/>
          </p:nvCxnSpPr>
          <p:spPr bwMode="auto">
            <a:xfrm>
              <a:off x="6904039" y="3130042"/>
              <a:ext cx="433387"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67"/>
            <p:cNvCxnSpPr>
              <a:cxnSpLocks noChangeShapeType="1"/>
              <a:endCxn id="35" idx="0"/>
            </p:cNvCxnSpPr>
            <p:nvPr/>
          </p:nvCxnSpPr>
          <p:spPr bwMode="auto">
            <a:xfrm flipH="1">
              <a:off x="2736994" y="3944155"/>
              <a:ext cx="423068" cy="5683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68"/>
            <p:cNvCxnSpPr>
              <a:cxnSpLocks noChangeShapeType="1"/>
            </p:cNvCxnSpPr>
            <p:nvPr/>
          </p:nvCxnSpPr>
          <p:spPr bwMode="auto">
            <a:xfrm flipH="1">
              <a:off x="5565776" y="3973006"/>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269"/>
            <p:cNvCxnSpPr>
              <a:cxnSpLocks noChangeShapeType="1"/>
            </p:cNvCxnSpPr>
            <p:nvPr/>
          </p:nvCxnSpPr>
          <p:spPr bwMode="auto">
            <a:xfrm>
              <a:off x="4900614" y="3925381"/>
              <a:ext cx="9525" cy="36353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270"/>
            <p:cNvCxnSpPr>
              <a:cxnSpLocks noChangeShapeType="1"/>
            </p:cNvCxnSpPr>
            <p:nvPr/>
          </p:nvCxnSpPr>
          <p:spPr bwMode="auto">
            <a:xfrm>
              <a:off x="4900614" y="3925380"/>
              <a:ext cx="547687" cy="45085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83"/>
            <p:cNvCxnSpPr>
              <a:cxnSpLocks noChangeShapeType="1"/>
            </p:cNvCxnSpPr>
            <p:nvPr/>
          </p:nvCxnSpPr>
          <p:spPr bwMode="auto">
            <a:xfrm>
              <a:off x="5915025" y="3947606"/>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84"/>
            <p:cNvCxnSpPr>
              <a:cxnSpLocks noChangeShapeType="1"/>
            </p:cNvCxnSpPr>
            <p:nvPr/>
          </p:nvCxnSpPr>
          <p:spPr bwMode="auto">
            <a:xfrm flipH="1">
              <a:off x="6324601" y="3973006"/>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85"/>
            <p:cNvCxnSpPr>
              <a:cxnSpLocks noChangeShapeType="1"/>
            </p:cNvCxnSpPr>
            <p:nvPr/>
          </p:nvCxnSpPr>
          <p:spPr bwMode="auto">
            <a:xfrm>
              <a:off x="6673850" y="3947606"/>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287"/>
            <p:cNvCxnSpPr>
              <a:cxnSpLocks noChangeShapeType="1"/>
            </p:cNvCxnSpPr>
            <p:nvPr/>
          </p:nvCxnSpPr>
          <p:spPr bwMode="auto">
            <a:xfrm>
              <a:off x="1585404" y="3813439"/>
              <a:ext cx="545592"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289"/>
            <p:cNvCxnSpPr>
              <a:cxnSpLocks noChangeShapeType="1"/>
            </p:cNvCxnSpPr>
            <p:nvPr/>
          </p:nvCxnSpPr>
          <p:spPr bwMode="auto">
            <a:xfrm>
              <a:off x="7378700" y="3947606"/>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271"/>
            <p:cNvSpPr>
              <a:spLocks noChangeShapeType="1"/>
            </p:cNvSpPr>
            <p:nvPr/>
          </p:nvSpPr>
          <p:spPr bwMode="auto">
            <a:xfrm>
              <a:off x="5684839" y="3017330"/>
              <a:ext cx="973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nvGrpSpPr>
            <p:cNvPr id="32" name="Group 213"/>
            <p:cNvGrpSpPr>
              <a:grpSpLocks/>
            </p:cNvGrpSpPr>
            <p:nvPr/>
          </p:nvGrpSpPr>
          <p:grpSpPr bwMode="auto">
            <a:xfrm>
              <a:off x="3160713" y="4431792"/>
              <a:ext cx="628650" cy="349250"/>
              <a:chOff x="2569" y="3268"/>
              <a:chExt cx="542" cy="300"/>
            </a:xfrm>
          </p:grpSpPr>
          <p:sp>
            <p:nvSpPr>
              <p:cNvPr id="92"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3"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4"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5"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6"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7"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8"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9"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100"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1"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2"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sp>
          <p:nvSpPr>
            <p:cNvPr id="33" name="Text Box 1524"/>
            <p:cNvSpPr txBox="1">
              <a:spLocks noChangeArrowheads="1"/>
            </p:cNvSpPr>
            <p:nvPr/>
          </p:nvSpPr>
          <p:spPr bwMode="auto">
            <a:xfrm>
              <a:off x="3168329" y="4506895"/>
              <a:ext cx="630238"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校园网</a:t>
              </a:r>
            </a:p>
          </p:txBody>
        </p:sp>
        <p:grpSp>
          <p:nvGrpSpPr>
            <p:cNvPr id="34" name="Group 228"/>
            <p:cNvGrpSpPr>
              <a:grpSpLocks/>
            </p:cNvGrpSpPr>
            <p:nvPr/>
          </p:nvGrpSpPr>
          <p:grpSpPr bwMode="auto">
            <a:xfrm>
              <a:off x="2427289" y="4431792"/>
              <a:ext cx="630237" cy="349250"/>
              <a:chOff x="2569" y="3268"/>
              <a:chExt cx="542" cy="300"/>
            </a:xfrm>
          </p:grpSpPr>
          <p:sp>
            <p:nvSpPr>
              <p:cNvPr id="81"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2"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3"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4"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5"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6"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7"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8"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9"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90"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91"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sp>
          <p:nvSpPr>
            <p:cNvPr id="35" name="Text Box 1524"/>
            <p:cNvSpPr txBox="1">
              <a:spLocks noChangeArrowheads="1"/>
            </p:cNvSpPr>
            <p:nvPr/>
          </p:nvSpPr>
          <p:spPr bwMode="auto">
            <a:xfrm>
              <a:off x="2434576" y="4512480"/>
              <a:ext cx="604837"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校园网</a:t>
              </a:r>
            </a:p>
          </p:txBody>
        </p:sp>
        <p:sp>
          <p:nvSpPr>
            <p:cNvPr id="36" name="Oval 242"/>
            <p:cNvSpPr>
              <a:spLocks noChangeArrowheads="1"/>
            </p:cNvSpPr>
            <p:nvPr/>
          </p:nvSpPr>
          <p:spPr bwMode="auto">
            <a:xfrm>
              <a:off x="4008439" y="4393692"/>
              <a:ext cx="573087" cy="350838"/>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37" name="Text Box 1524"/>
            <p:cNvSpPr txBox="1">
              <a:spLocks noChangeArrowheads="1"/>
            </p:cNvSpPr>
            <p:nvPr/>
          </p:nvSpPr>
          <p:spPr bwMode="auto">
            <a:xfrm>
              <a:off x="4073206" y="4470487"/>
              <a:ext cx="448238" cy="220044"/>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kumimoji="1" lang="zh-CN" altLang="en-US" sz="1600" dirty="0">
                  <a:solidFill>
                    <a:schemeClr val="bg1"/>
                  </a:solidFill>
                  <a:latin typeface="Microsoft YaHei" panose="020B0503020204020204" pitchFamily="34" charset="-122"/>
                  <a:ea typeface="Microsoft YaHei" panose="020B0503020204020204" pitchFamily="34" charset="-122"/>
                </a:rPr>
                <a:t>公司</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sp>
          <p:nvSpPr>
            <p:cNvPr id="42" name="Oval 273"/>
            <p:cNvSpPr>
              <a:spLocks noChangeArrowheads="1"/>
            </p:cNvSpPr>
            <p:nvPr/>
          </p:nvSpPr>
          <p:spPr bwMode="auto">
            <a:xfrm>
              <a:off x="5976939" y="2896681"/>
              <a:ext cx="369887" cy="225425"/>
            </a:xfrm>
            <a:prstGeom prst="ellipse">
              <a:avLst/>
            </a:prstGeom>
            <a:solidFill>
              <a:srgbClr val="FFC000"/>
            </a:solidFill>
            <a:ln w="9525">
              <a:solidFill>
                <a:srgbClr val="368AD6"/>
              </a:solidFill>
              <a:round/>
              <a:headEnd/>
              <a:tailEnd/>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43" name="Text Box 1524"/>
            <p:cNvSpPr txBox="1">
              <a:spLocks noChangeArrowheads="1"/>
            </p:cNvSpPr>
            <p:nvPr/>
          </p:nvSpPr>
          <p:spPr bwMode="auto">
            <a:xfrm>
              <a:off x="5980114" y="2880806"/>
              <a:ext cx="379408"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600" dirty="0">
                  <a:latin typeface="Microsoft YaHei" panose="020B0503020204020204" pitchFamily="34" charset="-122"/>
                  <a:ea typeface="Microsoft YaHei" panose="020B0503020204020204" pitchFamily="34" charset="-122"/>
                </a:rPr>
                <a:t>IXP</a:t>
              </a:r>
            </a:p>
          </p:txBody>
        </p:sp>
        <p:sp>
          <p:nvSpPr>
            <p:cNvPr id="44" name="Line 278"/>
            <p:cNvSpPr>
              <a:spLocks noChangeShapeType="1"/>
            </p:cNvSpPr>
            <p:nvPr/>
          </p:nvSpPr>
          <p:spPr bwMode="auto">
            <a:xfrm>
              <a:off x="2503488" y="3026855"/>
              <a:ext cx="5318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45" name="Line 279"/>
            <p:cNvSpPr>
              <a:spLocks noChangeShapeType="1"/>
            </p:cNvSpPr>
            <p:nvPr/>
          </p:nvSpPr>
          <p:spPr bwMode="auto">
            <a:xfrm>
              <a:off x="4271963" y="3026855"/>
              <a:ext cx="514350"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49" name="Oval 186"/>
            <p:cNvSpPr>
              <a:spLocks noChangeArrowheads="1"/>
            </p:cNvSpPr>
            <p:nvPr/>
          </p:nvSpPr>
          <p:spPr bwMode="auto">
            <a:xfrm>
              <a:off x="2085975" y="3647935"/>
              <a:ext cx="573088"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0" name="Text Box 1524"/>
            <p:cNvSpPr txBox="1">
              <a:spLocks noChangeArrowheads="1"/>
            </p:cNvSpPr>
            <p:nvPr/>
          </p:nvSpPr>
          <p:spPr bwMode="auto">
            <a:xfrm>
              <a:off x="2020267" y="3711800"/>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1" name="Oval 191"/>
            <p:cNvSpPr>
              <a:spLocks noChangeArrowheads="1"/>
            </p:cNvSpPr>
            <p:nvPr/>
          </p:nvSpPr>
          <p:spPr bwMode="auto">
            <a:xfrm>
              <a:off x="2906714" y="3630106"/>
              <a:ext cx="574675"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2" name="Text Box 1524"/>
            <p:cNvSpPr txBox="1">
              <a:spLocks noChangeArrowheads="1"/>
            </p:cNvSpPr>
            <p:nvPr/>
          </p:nvSpPr>
          <p:spPr bwMode="auto">
            <a:xfrm>
              <a:off x="2852971" y="37034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3" name="Oval 194"/>
            <p:cNvSpPr>
              <a:spLocks noChangeArrowheads="1"/>
            </p:cNvSpPr>
            <p:nvPr/>
          </p:nvSpPr>
          <p:spPr bwMode="auto">
            <a:xfrm>
              <a:off x="3749676" y="3630106"/>
              <a:ext cx="574675"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4" name="Text Box 1524"/>
            <p:cNvSpPr txBox="1">
              <a:spLocks noChangeArrowheads="1"/>
            </p:cNvSpPr>
            <p:nvPr/>
          </p:nvSpPr>
          <p:spPr bwMode="auto">
            <a:xfrm>
              <a:off x="3684857" y="37034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5" name="Oval 197"/>
            <p:cNvSpPr>
              <a:spLocks noChangeArrowheads="1"/>
            </p:cNvSpPr>
            <p:nvPr/>
          </p:nvSpPr>
          <p:spPr bwMode="auto">
            <a:xfrm>
              <a:off x="4645025" y="3630106"/>
              <a:ext cx="573088"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6" name="Text Box 1524"/>
            <p:cNvSpPr txBox="1">
              <a:spLocks noChangeArrowheads="1"/>
            </p:cNvSpPr>
            <p:nvPr/>
          </p:nvSpPr>
          <p:spPr bwMode="auto">
            <a:xfrm>
              <a:off x="4548360" y="3710634"/>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7" name="Oval 200"/>
            <p:cNvSpPr>
              <a:spLocks noChangeArrowheads="1"/>
            </p:cNvSpPr>
            <p:nvPr/>
          </p:nvSpPr>
          <p:spPr bwMode="auto">
            <a:xfrm>
              <a:off x="5487989" y="3630106"/>
              <a:ext cx="573087"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8" name="Text Box 1524"/>
            <p:cNvSpPr txBox="1">
              <a:spLocks noChangeArrowheads="1"/>
            </p:cNvSpPr>
            <p:nvPr/>
          </p:nvSpPr>
          <p:spPr bwMode="auto">
            <a:xfrm>
              <a:off x="5437522" y="3710634"/>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9" name="Oval 203"/>
            <p:cNvSpPr>
              <a:spLocks noChangeArrowheads="1"/>
            </p:cNvSpPr>
            <p:nvPr/>
          </p:nvSpPr>
          <p:spPr bwMode="auto">
            <a:xfrm>
              <a:off x="6265864" y="3630106"/>
              <a:ext cx="573087"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0" name="Text Box 1524"/>
            <p:cNvSpPr txBox="1">
              <a:spLocks noChangeArrowheads="1"/>
            </p:cNvSpPr>
            <p:nvPr/>
          </p:nvSpPr>
          <p:spPr bwMode="auto">
            <a:xfrm>
              <a:off x="6199451" y="3717050"/>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61" name="Oval 206"/>
            <p:cNvSpPr>
              <a:spLocks noChangeArrowheads="1"/>
            </p:cNvSpPr>
            <p:nvPr/>
          </p:nvSpPr>
          <p:spPr bwMode="auto">
            <a:xfrm>
              <a:off x="7129464" y="3630106"/>
              <a:ext cx="573087"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2" name="Text Box 1524"/>
            <p:cNvSpPr txBox="1">
              <a:spLocks noChangeArrowheads="1"/>
            </p:cNvSpPr>
            <p:nvPr/>
          </p:nvSpPr>
          <p:spPr bwMode="auto">
            <a:xfrm>
              <a:off x="7080691" y="3691323"/>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63" name="Oval 209"/>
            <p:cNvSpPr>
              <a:spLocks noChangeArrowheads="1"/>
            </p:cNvSpPr>
            <p:nvPr/>
          </p:nvSpPr>
          <p:spPr bwMode="auto">
            <a:xfrm>
              <a:off x="1222375" y="3630106"/>
              <a:ext cx="573088" cy="350837"/>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4" name="Text Box 1524"/>
            <p:cNvSpPr txBox="1">
              <a:spLocks noChangeArrowheads="1"/>
            </p:cNvSpPr>
            <p:nvPr/>
          </p:nvSpPr>
          <p:spPr bwMode="auto">
            <a:xfrm>
              <a:off x="1207518" y="3680905"/>
              <a:ext cx="602802"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a:solidFill>
                    <a:schemeClr val="bg1"/>
                  </a:solidFill>
                  <a:latin typeface="Microsoft YaHei" panose="020B0503020204020204" pitchFamily="34" charset="-122"/>
                  <a:ea typeface="Microsoft YaHei" panose="020B0503020204020204" pitchFamily="34" charset="-122"/>
                </a:rPr>
                <a:t>大公司</a:t>
              </a:r>
              <a:endParaRPr kumimoji="1" lang="en-US" altLang="zh-CN" sz="1600">
                <a:solidFill>
                  <a:schemeClr val="bg1"/>
                </a:solidFill>
                <a:latin typeface="Microsoft YaHei" panose="020B0503020204020204" pitchFamily="34" charset="-122"/>
                <a:ea typeface="Microsoft YaHei" panose="020B0503020204020204" pitchFamily="34" charset="-122"/>
              </a:endParaRPr>
            </a:p>
          </p:txBody>
        </p:sp>
        <p:sp>
          <p:nvSpPr>
            <p:cNvPr id="65" name="Oval 170"/>
            <p:cNvSpPr>
              <a:spLocks noChangeArrowheads="1"/>
            </p:cNvSpPr>
            <p:nvPr/>
          </p:nvSpPr>
          <p:spPr bwMode="auto">
            <a:xfrm>
              <a:off x="1423989" y="283476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6" name="Text Box 1524"/>
            <p:cNvSpPr txBox="1">
              <a:spLocks noChangeArrowheads="1"/>
            </p:cNvSpPr>
            <p:nvPr/>
          </p:nvSpPr>
          <p:spPr bwMode="auto">
            <a:xfrm>
              <a:off x="1447180" y="28919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地区 </a:t>
              </a:r>
              <a:r>
                <a:rPr kumimoji="1" lang="en-US" altLang="zh-CN" sz="1600" dirty="0">
                  <a:latin typeface="Microsoft YaHei" panose="020B0503020204020204" pitchFamily="34" charset="-122"/>
                  <a:ea typeface="Microsoft YaHei" panose="020B0503020204020204" pitchFamily="34" charset="-122"/>
                </a:rPr>
                <a:t>ISP</a:t>
              </a:r>
            </a:p>
          </p:txBody>
        </p:sp>
        <p:sp>
          <p:nvSpPr>
            <p:cNvPr id="67" name="Oval 177"/>
            <p:cNvSpPr>
              <a:spLocks noChangeArrowheads="1"/>
            </p:cNvSpPr>
            <p:nvPr/>
          </p:nvSpPr>
          <p:spPr bwMode="auto">
            <a:xfrm>
              <a:off x="3217864" y="283476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8" name="Text Box 1524"/>
            <p:cNvSpPr txBox="1">
              <a:spLocks noChangeArrowheads="1"/>
            </p:cNvSpPr>
            <p:nvPr/>
          </p:nvSpPr>
          <p:spPr bwMode="auto">
            <a:xfrm>
              <a:off x="3262486" y="28919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地区 </a:t>
              </a:r>
              <a:r>
                <a:rPr kumimoji="1" lang="en-US" altLang="zh-CN" sz="1600" dirty="0">
                  <a:latin typeface="Microsoft YaHei" panose="020B0503020204020204" pitchFamily="34" charset="-122"/>
                  <a:ea typeface="Microsoft YaHei" panose="020B0503020204020204" pitchFamily="34" charset="-122"/>
                </a:rPr>
                <a:t>ISP</a:t>
              </a:r>
            </a:p>
          </p:txBody>
        </p:sp>
        <p:sp>
          <p:nvSpPr>
            <p:cNvPr id="69" name="Oval 180"/>
            <p:cNvSpPr>
              <a:spLocks noChangeArrowheads="1"/>
            </p:cNvSpPr>
            <p:nvPr/>
          </p:nvSpPr>
          <p:spPr bwMode="auto">
            <a:xfrm>
              <a:off x="4976814" y="283476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0" name="Text Box 1524"/>
            <p:cNvSpPr txBox="1">
              <a:spLocks noChangeArrowheads="1"/>
            </p:cNvSpPr>
            <p:nvPr/>
          </p:nvSpPr>
          <p:spPr bwMode="auto">
            <a:xfrm>
              <a:off x="4928567" y="28919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地区 </a:t>
              </a:r>
              <a:r>
                <a:rPr kumimoji="1" lang="en-US" altLang="zh-CN" sz="1600" dirty="0">
                  <a:latin typeface="Microsoft YaHei" panose="020B0503020204020204" pitchFamily="34" charset="-122"/>
                  <a:ea typeface="Microsoft YaHei" panose="020B0503020204020204" pitchFamily="34" charset="-122"/>
                </a:rPr>
                <a:t>ISP</a:t>
              </a:r>
            </a:p>
          </p:txBody>
        </p:sp>
        <p:sp>
          <p:nvSpPr>
            <p:cNvPr id="71" name="Oval 183"/>
            <p:cNvSpPr>
              <a:spLocks noChangeArrowheads="1"/>
            </p:cNvSpPr>
            <p:nvPr/>
          </p:nvSpPr>
          <p:spPr bwMode="auto">
            <a:xfrm>
              <a:off x="6540501" y="2834767"/>
              <a:ext cx="796925"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2" name="Text Box 1524"/>
            <p:cNvSpPr txBox="1">
              <a:spLocks noChangeArrowheads="1"/>
            </p:cNvSpPr>
            <p:nvPr/>
          </p:nvSpPr>
          <p:spPr bwMode="auto">
            <a:xfrm>
              <a:off x="6689105" y="28919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地区 </a:t>
              </a:r>
              <a:r>
                <a:rPr kumimoji="1" lang="en-US" altLang="zh-CN" sz="1600" dirty="0">
                  <a:latin typeface="Microsoft YaHei" panose="020B0503020204020204" pitchFamily="34" charset="-122"/>
                  <a:ea typeface="Microsoft YaHei" panose="020B0503020204020204" pitchFamily="34" charset="-122"/>
                </a:rPr>
                <a:t>ISP</a:t>
              </a:r>
            </a:p>
          </p:txBody>
        </p:sp>
        <p:sp>
          <p:nvSpPr>
            <p:cNvPr id="73" name="Line 276"/>
            <p:cNvSpPr>
              <a:spLocks noChangeShapeType="1"/>
            </p:cNvSpPr>
            <p:nvPr/>
          </p:nvSpPr>
          <p:spPr bwMode="auto">
            <a:xfrm>
              <a:off x="5640389" y="320306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74" name="Oval 158"/>
            <p:cNvSpPr>
              <a:spLocks noChangeArrowheads="1"/>
            </p:cNvSpPr>
            <p:nvPr/>
          </p:nvSpPr>
          <p:spPr bwMode="auto">
            <a:xfrm>
              <a:off x="4073207" y="1920367"/>
              <a:ext cx="957583" cy="350838"/>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5" name="Text Box 1524"/>
            <p:cNvSpPr txBox="1">
              <a:spLocks noChangeArrowheads="1"/>
            </p:cNvSpPr>
            <p:nvPr/>
          </p:nvSpPr>
          <p:spPr bwMode="auto">
            <a:xfrm>
              <a:off x="4043803" y="1979536"/>
              <a:ext cx="1045969"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600" dirty="0">
                  <a:latin typeface="Microsoft YaHei" panose="020B0503020204020204" pitchFamily="34" charset="-122"/>
                  <a:ea typeface="Microsoft YaHei" panose="020B0503020204020204" pitchFamily="34" charset="-122"/>
                </a:rPr>
                <a:t>Tier</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One</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ISP</a:t>
              </a:r>
            </a:p>
          </p:txBody>
        </p:sp>
        <p:sp>
          <p:nvSpPr>
            <p:cNvPr id="76" name="Oval 167"/>
            <p:cNvSpPr>
              <a:spLocks noChangeArrowheads="1"/>
            </p:cNvSpPr>
            <p:nvPr/>
          </p:nvSpPr>
          <p:spPr bwMode="auto">
            <a:xfrm>
              <a:off x="2382839" y="2258506"/>
              <a:ext cx="795337"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7" name="Text Box 1524"/>
            <p:cNvSpPr txBox="1">
              <a:spLocks noChangeArrowheads="1"/>
            </p:cNvSpPr>
            <p:nvPr/>
          </p:nvSpPr>
          <p:spPr bwMode="auto">
            <a:xfrm>
              <a:off x="2420317" y="230136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主干 </a:t>
              </a:r>
              <a:r>
                <a:rPr kumimoji="1" lang="en-US" altLang="zh-CN" sz="1600" dirty="0">
                  <a:latin typeface="Microsoft YaHei" panose="020B0503020204020204" pitchFamily="34" charset="-122"/>
                  <a:ea typeface="Microsoft YaHei" panose="020B0503020204020204" pitchFamily="34" charset="-122"/>
                </a:rPr>
                <a:t>ISP</a:t>
              </a:r>
            </a:p>
          </p:txBody>
        </p:sp>
        <p:sp>
          <p:nvSpPr>
            <p:cNvPr id="78" name="Oval 173"/>
            <p:cNvSpPr>
              <a:spLocks noChangeArrowheads="1"/>
            </p:cNvSpPr>
            <p:nvPr/>
          </p:nvSpPr>
          <p:spPr bwMode="auto">
            <a:xfrm>
              <a:off x="5759450" y="2258506"/>
              <a:ext cx="795338"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9" name="Text Box 1524"/>
            <p:cNvSpPr txBox="1">
              <a:spLocks noChangeArrowheads="1"/>
            </p:cNvSpPr>
            <p:nvPr/>
          </p:nvSpPr>
          <p:spPr bwMode="auto">
            <a:xfrm>
              <a:off x="5796930" y="230136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主干 </a:t>
              </a:r>
              <a:r>
                <a:rPr kumimoji="1" lang="en-US" altLang="zh-CN" sz="1600" dirty="0">
                  <a:latin typeface="Microsoft YaHei" panose="020B0503020204020204" pitchFamily="34" charset="-122"/>
                  <a:ea typeface="Microsoft YaHei" panose="020B0503020204020204" pitchFamily="34" charset="-122"/>
                </a:rPr>
                <a:t>ISP</a:t>
              </a:r>
            </a:p>
          </p:txBody>
        </p:sp>
      </p:grpSp>
      <p:sp>
        <p:nvSpPr>
          <p:cNvPr id="103" name="Text Box 1524"/>
          <p:cNvSpPr txBox="1">
            <a:spLocks noChangeArrowheads="1"/>
          </p:cNvSpPr>
          <p:nvPr/>
        </p:nvSpPr>
        <p:spPr bwMode="auto">
          <a:xfrm>
            <a:off x="8553421" y="5235080"/>
            <a:ext cx="595035" cy="338554"/>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kumimoji="1" lang="zh-CN" altLang="en-US" sz="1600" dirty="0">
                <a:solidFill>
                  <a:schemeClr val="bg1"/>
                </a:solidFill>
                <a:latin typeface="Microsoft YaHei" panose="020B0503020204020204" pitchFamily="34" charset="-122"/>
                <a:ea typeface="Microsoft YaHei" panose="020B0503020204020204" pitchFamily="34" charset="-122"/>
              </a:rPr>
              <a:t>公司</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sp>
        <p:nvSpPr>
          <p:cNvPr id="105" name="Text Box 1524"/>
          <p:cNvSpPr txBox="1">
            <a:spLocks noChangeArrowheads="1"/>
          </p:cNvSpPr>
          <p:nvPr/>
        </p:nvSpPr>
        <p:spPr bwMode="auto">
          <a:xfrm>
            <a:off x="9091734" y="1388282"/>
            <a:ext cx="2854220" cy="36933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b="1" dirty="0">
                <a:solidFill>
                  <a:srgbClr val="7030A0"/>
                </a:solidFill>
                <a:latin typeface="Microsoft YaHei" panose="020B0503020204020204" pitchFamily="34" charset="-122"/>
                <a:ea typeface="Microsoft YaHei" panose="020B0503020204020204" pitchFamily="34" charset="-122"/>
              </a:rPr>
              <a:t>IXP</a:t>
            </a:r>
            <a:r>
              <a:rPr lang="zh-CN" altLang="en-US" b="1" dirty="0">
                <a:solidFill>
                  <a:srgbClr val="7030A0"/>
                </a:solidFill>
                <a:latin typeface="Microsoft YaHei" panose="020B0503020204020204" pitchFamily="34" charset="-122"/>
                <a:ea typeface="Microsoft YaHei" panose="020B0503020204020204" pitchFamily="34" charset="-122"/>
              </a:rPr>
              <a:t>或</a:t>
            </a:r>
            <a:r>
              <a:rPr lang="en-US" altLang="zh-CN" b="1" dirty="0">
                <a:solidFill>
                  <a:srgbClr val="7030A0"/>
                </a:solidFill>
                <a:latin typeface="Microsoft YaHei" panose="020B0503020204020204" pitchFamily="34" charset="-122"/>
                <a:ea typeface="Microsoft YaHei" panose="020B0503020204020204" pitchFamily="34" charset="-122"/>
              </a:rPr>
              <a:t>IX</a:t>
            </a:r>
            <a:r>
              <a:rPr lang="zh-CN" altLang="en-US" b="1" dirty="0">
                <a:solidFill>
                  <a:srgbClr val="7030A0"/>
                </a:solidFill>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互联网交换点</a:t>
            </a:r>
            <a:r>
              <a:rPr lang="en-US" altLang="zh-CN" dirty="0">
                <a:latin typeface="Microsoft YaHei" panose="020B0503020204020204" pitchFamily="34" charset="-122"/>
                <a:ea typeface="Microsoft YaHei" panose="020B0503020204020204" pitchFamily="34" charset="-122"/>
              </a:rPr>
              <a:t> </a:t>
            </a:r>
            <a:endParaRPr kumimoji="1" lang="en-US" altLang="zh-CN" dirty="0">
              <a:latin typeface="Microsoft YaHei" panose="020B0503020204020204" pitchFamily="34" charset="-122"/>
              <a:ea typeface="Microsoft YaHei" panose="020B0503020204020204" pitchFamily="34" charset="-122"/>
            </a:endParaRPr>
          </a:p>
        </p:txBody>
      </p:sp>
      <p:cxnSp>
        <p:nvCxnSpPr>
          <p:cNvPr id="107" name="AutoShape 261"/>
          <p:cNvCxnSpPr>
            <a:cxnSpLocks noChangeShapeType="1"/>
            <a:stCxn id="65" idx="5"/>
            <a:endCxn id="49" idx="0"/>
          </p:cNvCxnSpPr>
          <p:nvPr/>
        </p:nvCxnSpPr>
        <p:spPr bwMode="auto">
          <a:xfrm>
            <a:off x="4494705" y="3204483"/>
            <a:ext cx="357984" cy="790378"/>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AutoShape 254"/>
          <p:cNvCxnSpPr>
            <a:cxnSpLocks noChangeShapeType="1"/>
            <a:stCxn id="56" idx="3"/>
            <a:endCxn id="58" idx="1"/>
          </p:cNvCxnSpPr>
          <p:nvPr/>
        </p:nvCxnSpPr>
        <p:spPr bwMode="auto">
          <a:xfrm>
            <a:off x="8701635" y="4260607"/>
            <a:ext cx="219842"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AutoShape 287"/>
          <p:cNvCxnSpPr>
            <a:cxnSpLocks noChangeShapeType="1"/>
            <a:stCxn id="55" idx="3"/>
            <a:endCxn id="36" idx="0"/>
          </p:cNvCxnSpPr>
          <p:nvPr/>
        </p:nvCxnSpPr>
        <p:spPr bwMode="auto">
          <a:xfrm flipH="1">
            <a:off x="7404756" y="4428170"/>
            <a:ext cx="576094" cy="71409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标题 1">
            <a:extLst>
              <a:ext uri="{FF2B5EF4-FFF2-40B4-BE49-F238E27FC236}">
                <a16:creationId xmlns:a16="http://schemas.microsoft.com/office/drawing/2014/main" id="{CC8E6A5B-5303-3B48-8DC9-FB52411D5E4F}"/>
              </a:ext>
            </a:extLst>
          </p:cNvPr>
          <p:cNvSpPr>
            <a:spLocks noGrp="1"/>
          </p:cNvSpPr>
          <p:nvPr>
            <p:ph type="title"/>
          </p:nvPr>
        </p:nvSpPr>
        <p:spPr/>
        <p:txBody>
          <a:bodyPr>
            <a:normAutofit/>
          </a:bodyPr>
          <a:lstStyle/>
          <a:p>
            <a:r>
              <a:rPr kumimoji="1" lang="zh-CN" altLang="en-US" dirty="0"/>
              <a:t>互联网的层级结构</a:t>
            </a:r>
            <a:endParaRPr lang="zh-CN" altLang="en-US" b="1" dirty="0">
              <a:latin typeface="Microsoft YaHei" panose="020B0503020204020204" pitchFamily="34" charset="-122"/>
              <a:ea typeface="Microsoft YaHei" panose="020B0503020204020204" pitchFamily="34" charset="-122"/>
            </a:endParaRPr>
          </a:p>
        </p:txBody>
      </p:sp>
      <p:sp>
        <p:nvSpPr>
          <p:cNvPr id="46" name="内容占位符 45">
            <a:extLst>
              <a:ext uri="{FF2B5EF4-FFF2-40B4-BE49-F238E27FC236}">
                <a16:creationId xmlns:a16="http://schemas.microsoft.com/office/drawing/2014/main" id="{692A52C3-AC13-2541-AC7D-4F0CCF206343}"/>
              </a:ext>
            </a:extLst>
          </p:cNvPr>
          <p:cNvSpPr>
            <a:spLocks noGrp="1"/>
          </p:cNvSpPr>
          <p:nvPr>
            <p:ph idx="1"/>
          </p:nvPr>
        </p:nvSpPr>
        <p:spPr>
          <a:xfrm>
            <a:off x="359540" y="1357710"/>
            <a:ext cx="4976254" cy="5297733"/>
          </a:xfrm>
        </p:spPr>
        <p:txBody>
          <a:bodyPr>
            <a:normAutofit lnSpcReduction="10000"/>
          </a:bodyPr>
          <a:lstStyle/>
          <a:p>
            <a:r>
              <a:rPr lang="en-US" altLang="zh-CN" sz="2400" dirty="0"/>
              <a:t>Tier-1</a:t>
            </a:r>
            <a:r>
              <a:rPr lang="zh-CN" altLang="en-US" sz="2400" dirty="0"/>
              <a:t> </a:t>
            </a:r>
            <a:r>
              <a:rPr lang="en-US" altLang="zh-CN" sz="2400" dirty="0"/>
              <a:t>ISP</a:t>
            </a:r>
          </a:p>
          <a:p>
            <a:pPr lvl="1"/>
            <a:r>
              <a:rPr lang="zh-CN" altLang="en-US" sz="2000" dirty="0"/>
              <a:t>全球最高级别</a:t>
            </a:r>
            <a:r>
              <a:rPr lang="en-US" altLang="zh-CN" sz="2000" dirty="0"/>
              <a:t>ISP</a:t>
            </a:r>
            <a:r>
              <a:rPr lang="zh-CN" altLang="en-US" sz="2000" dirty="0"/>
              <a:t>，互不结算</a:t>
            </a:r>
            <a:endParaRPr lang="en-US" altLang="zh-CN" sz="2000" dirty="0"/>
          </a:p>
          <a:p>
            <a:pPr lvl="1"/>
            <a:r>
              <a:rPr lang="zh-CN" altLang="en-US" sz="2000" dirty="0"/>
              <a:t>中国电信、中国联通</a:t>
            </a:r>
            <a:endParaRPr lang="en-US" altLang="zh-CN" sz="2000" dirty="0"/>
          </a:p>
          <a:p>
            <a:pPr lvl="1"/>
            <a:r>
              <a:rPr lang="zh-CN" altLang="en-US" sz="2000" dirty="0"/>
              <a:t>美国</a:t>
            </a:r>
            <a:r>
              <a:rPr lang="en-US" altLang="zh-CN" sz="2000" dirty="0"/>
              <a:t>AT&amp;T</a:t>
            </a:r>
          </a:p>
          <a:p>
            <a:pPr lvl="1"/>
            <a:r>
              <a:rPr lang="zh-CN" altLang="en-US" sz="2000" dirty="0"/>
              <a:t>美国</a:t>
            </a:r>
            <a:r>
              <a:rPr lang="en-US" altLang="zh-CN" sz="2000" dirty="0"/>
              <a:t>Verizon</a:t>
            </a:r>
          </a:p>
          <a:p>
            <a:pPr lvl="1"/>
            <a:r>
              <a:rPr lang="zh-CN" altLang="en-US" sz="2000" dirty="0"/>
              <a:t>美国</a:t>
            </a:r>
            <a:r>
              <a:rPr lang="en-US" altLang="zh-CN" sz="2000" dirty="0"/>
              <a:t>Sprint</a:t>
            </a:r>
          </a:p>
          <a:p>
            <a:pPr lvl="1"/>
            <a:r>
              <a:rPr lang="zh-CN" altLang="en-US" sz="2000" dirty="0"/>
              <a:t>日本</a:t>
            </a:r>
            <a:r>
              <a:rPr lang="en-US" altLang="zh-CN" sz="2000" dirty="0"/>
              <a:t>NTT</a:t>
            </a:r>
          </a:p>
          <a:p>
            <a:pPr lvl="1"/>
            <a:r>
              <a:rPr lang="zh-CN" altLang="en-US" sz="2000" dirty="0"/>
              <a:t>日本</a:t>
            </a:r>
            <a:r>
              <a:rPr lang="en-US" altLang="zh-CN" sz="2000" dirty="0"/>
              <a:t>KDDI</a:t>
            </a:r>
          </a:p>
          <a:p>
            <a:pPr lvl="1"/>
            <a:r>
              <a:rPr lang="zh-CN" altLang="en-US" sz="2000" dirty="0"/>
              <a:t>新加坡</a:t>
            </a:r>
            <a:r>
              <a:rPr lang="en-US" altLang="zh-CN" sz="2000" dirty="0"/>
              <a:t>SingTel</a:t>
            </a:r>
          </a:p>
          <a:p>
            <a:pPr lvl="1"/>
            <a:r>
              <a:rPr lang="zh-CN" altLang="en-US" sz="2000" dirty="0"/>
              <a:t>英国</a:t>
            </a:r>
            <a:r>
              <a:rPr lang="en-US" altLang="zh-CN" sz="2000" dirty="0"/>
              <a:t>British Telecom</a:t>
            </a:r>
          </a:p>
          <a:p>
            <a:pPr lvl="1"/>
            <a:r>
              <a:rPr lang="zh-CN" altLang="en-US" sz="2000" dirty="0"/>
              <a:t>德国</a:t>
            </a:r>
            <a:r>
              <a:rPr lang="en-US" altLang="zh-CN" sz="2000" dirty="0"/>
              <a:t>Deutsche Telekom</a:t>
            </a:r>
          </a:p>
          <a:p>
            <a:r>
              <a:rPr lang="en-US" altLang="zh-CN" sz="2400" dirty="0"/>
              <a:t>Tier-2 ISP</a:t>
            </a:r>
          </a:p>
          <a:p>
            <a:pPr lvl="1"/>
            <a:r>
              <a:rPr lang="zh-CN" altLang="en-US" sz="2000" dirty="0"/>
              <a:t>教育网、中国移动</a:t>
            </a:r>
            <a:endParaRPr lang="en-US" altLang="zh-CN" sz="2000" dirty="0"/>
          </a:p>
          <a:p>
            <a:pPr lvl="1"/>
            <a:r>
              <a:rPr lang="zh-CN" altLang="en-US" sz="2000" dirty="0"/>
              <a:t>往往需要向更高级别</a:t>
            </a:r>
            <a:r>
              <a:rPr lang="en-US" altLang="zh-CN" sz="2000" dirty="0"/>
              <a:t>ISP</a:t>
            </a:r>
            <a:r>
              <a:rPr lang="zh-CN" altLang="en-US" sz="2000" dirty="0"/>
              <a:t>交流量费</a:t>
            </a:r>
          </a:p>
        </p:txBody>
      </p:sp>
      <p:sp>
        <p:nvSpPr>
          <p:cNvPr id="9" name="矩形 8">
            <a:extLst>
              <a:ext uri="{FF2B5EF4-FFF2-40B4-BE49-F238E27FC236}">
                <a16:creationId xmlns:a16="http://schemas.microsoft.com/office/drawing/2014/main" id="{508CDD53-1C61-FA41-9476-30CE744353E7}"/>
              </a:ext>
            </a:extLst>
          </p:cNvPr>
          <p:cNvSpPr/>
          <p:nvPr/>
        </p:nvSpPr>
        <p:spPr>
          <a:xfrm>
            <a:off x="5845344" y="5823260"/>
            <a:ext cx="4411785" cy="707886"/>
          </a:xfrm>
          <a:prstGeom prst="rect">
            <a:avLst/>
          </a:prstGeom>
        </p:spPr>
        <p:txBody>
          <a:bodyPr wrap="none">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网络服务提供商（</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ISP</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）及层次化结构</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（实际网络结构要复杂得多）</a:t>
            </a:r>
          </a:p>
        </p:txBody>
      </p:sp>
      <p:sp>
        <p:nvSpPr>
          <p:cNvPr id="3" name="灯片编号占位符 2">
            <a:extLst>
              <a:ext uri="{FF2B5EF4-FFF2-40B4-BE49-F238E27FC236}">
                <a16:creationId xmlns:a16="http://schemas.microsoft.com/office/drawing/2014/main" id="{BC256632-2014-6C41-9686-E33EFA3CE6D7}"/>
              </a:ext>
            </a:extLst>
          </p:cNvPr>
          <p:cNvSpPr>
            <a:spLocks noGrp="1"/>
          </p:cNvSpPr>
          <p:nvPr>
            <p:ph type="sldNum" sz="quarter" idx="12"/>
          </p:nvPr>
        </p:nvSpPr>
        <p:spPr/>
        <p:txBody>
          <a:bodyPr/>
          <a:lstStyle/>
          <a:p>
            <a:fld id="{8D4D1E41-7A09-AB4A-A4E1-09765ADA2698}" type="slidenum">
              <a:rPr kumimoji="1" lang="zh-CN" altLang="en-US" smtClean="0"/>
              <a:t>21</a:t>
            </a:fld>
            <a:endParaRPr kumimoji="1" lang="zh-CN" altLang="en-US" dirty="0"/>
          </a:p>
        </p:txBody>
      </p:sp>
      <p:sp>
        <p:nvSpPr>
          <p:cNvPr id="110" name="矩形 109">
            <a:extLst>
              <a:ext uri="{FF2B5EF4-FFF2-40B4-BE49-F238E27FC236}">
                <a16:creationId xmlns:a16="http://schemas.microsoft.com/office/drawing/2014/main" id="{6D03C045-00C7-6140-B3BB-276AA5CF02CB}"/>
              </a:ext>
            </a:extLst>
          </p:cNvPr>
          <p:cNvSpPr/>
          <p:nvPr/>
        </p:nvSpPr>
        <p:spPr>
          <a:xfrm>
            <a:off x="4265919" y="6518067"/>
            <a:ext cx="3262432"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，徐敬东等</a:t>
            </a:r>
            <a:endParaRPr lang="zh-CN" altLang="en-US" sz="1600" dirty="0">
              <a:solidFill>
                <a:schemeClr val="bg1">
                  <a:lumMod val="65000"/>
                </a:schemeClr>
              </a:solidFill>
            </a:endParaRPr>
          </a:p>
        </p:txBody>
      </p:sp>
      <p:sp>
        <p:nvSpPr>
          <p:cNvPr id="111" name="文本框 110">
            <a:extLst>
              <a:ext uri="{FF2B5EF4-FFF2-40B4-BE49-F238E27FC236}">
                <a16:creationId xmlns:a16="http://schemas.microsoft.com/office/drawing/2014/main" id="{819248C5-4236-7A48-8494-0D3F01345AE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2877039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kumimoji="1" lang="zh-CN" altLang="en-US" dirty="0"/>
              <a:t>互联网的构成</a:t>
            </a:r>
          </a:p>
        </p:txBody>
      </p:sp>
      <p:grpSp>
        <p:nvGrpSpPr>
          <p:cNvPr id="6" name="Group 800">
            <a:extLst>
              <a:ext uri="{FF2B5EF4-FFF2-40B4-BE49-F238E27FC236}">
                <a16:creationId xmlns:a16="http://schemas.microsoft.com/office/drawing/2014/main" id="{7B7BA698-21A4-324A-9F53-B84E0F933686}"/>
              </a:ext>
            </a:extLst>
          </p:cNvPr>
          <p:cNvGrpSpPr/>
          <p:nvPr/>
        </p:nvGrpSpPr>
        <p:grpSpPr>
          <a:xfrm>
            <a:off x="6576935" y="1317389"/>
            <a:ext cx="5395871" cy="4750089"/>
            <a:chOff x="7211070" y="1381732"/>
            <a:chExt cx="4716352" cy="4906833"/>
          </a:xfrm>
        </p:grpSpPr>
        <p:sp>
          <p:nvSpPr>
            <p:cNvPr id="421" name="Freeform 370">
              <a:extLst>
                <a:ext uri="{FF2B5EF4-FFF2-40B4-BE49-F238E27FC236}">
                  <a16:creationId xmlns:a16="http://schemas.microsoft.com/office/drawing/2014/main" id="{A20A324A-44E7-034D-8D27-11459F8F59B6}"/>
                </a:ext>
              </a:extLst>
            </p:cNvPr>
            <p:cNvSpPr/>
            <p:nvPr/>
          </p:nvSpPr>
          <p:spPr>
            <a:xfrm>
              <a:off x="9048399" y="3278377"/>
              <a:ext cx="1124807" cy="1077683"/>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22" name="Freeform 417">
              <a:extLst>
                <a:ext uri="{FF2B5EF4-FFF2-40B4-BE49-F238E27FC236}">
                  <a16:creationId xmlns:a16="http://schemas.microsoft.com/office/drawing/2014/main" id="{102C1FE7-41DB-2A49-8D36-AF0F236F5B10}"/>
                </a:ext>
              </a:extLst>
            </p:cNvPr>
            <p:cNvSpPr/>
            <p:nvPr/>
          </p:nvSpPr>
          <p:spPr bwMode="auto">
            <a:xfrm>
              <a:off x="7211070" y="1782787"/>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C4F0FF"/>
            </a:solidFill>
            <a:ln>
              <a:noFill/>
            </a:ln>
          </p:spPr>
          <p:txBody>
            <a:bodyPr/>
            <a:lstStyle/>
            <a:p>
              <a:endParaRPr lang="en-US" dirty="0"/>
            </a:p>
          </p:txBody>
        </p:sp>
        <p:grpSp>
          <p:nvGrpSpPr>
            <p:cNvPr id="423" name="Group 418">
              <a:extLst>
                <a:ext uri="{FF2B5EF4-FFF2-40B4-BE49-F238E27FC236}">
                  <a16:creationId xmlns:a16="http://schemas.microsoft.com/office/drawing/2014/main" id="{BE84A7A2-3D25-D142-899E-FB3C9AD5DC1A}"/>
                </a:ext>
              </a:extLst>
            </p:cNvPr>
            <p:cNvGrpSpPr/>
            <p:nvPr/>
          </p:nvGrpSpPr>
          <p:grpSpPr bwMode="auto">
            <a:xfrm>
              <a:off x="7268561" y="3259155"/>
              <a:ext cx="1458912" cy="933450"/>
              <a:chOff x="2889" y="1631"/>
              <a:chExt cx="980" cy="743"/>
            </a:xfrm>
          </p:grpSpPr>
          <p:sp>
            <p:nvSpPr>
              <p:cNvPr id="453" name="Rectangle 419">
                <a:extLst>
                  <a:ext uri="{FF2B5EF4-FFF2-40B4-BE49-F238E27FC236}">
                    <a16:creationId xmlns:a16="http://schemas.microsoft.com/office/drawing/2014/main" id="{BAA9A3AD-B129-A040-A980-7B221732C4F9}"/>
                  </a:ext>
                </a:extLst>
              </p:cNvPr>
              <p:cNvSpPr>
                <a:spLocks noChangeArrowheads="1"/>
              </p:cNvSpPr>
              <p:nvPr/>
            </p:nvSpPr>
            <p:spPr bwMode="auto">
              <a:xfrm>
                <a:off x="3046" y="1841"/>
                <a:ext cx="663" cy="533"/>
              </a:xfrm>
              <a:prstGeom prst="rect">
                <a:avLst/>
              </a:prstGeom>
              <a:solidFill>
                <a:srgbClr val="C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454" name="AutoShape 420">
                <a:extLst>
                  <a:ext uri="{FF2B5EF4-FFF2-40B4-BE49-F238E27FC236}">
                    <a16:creationId xmlns:a16="http://schemas.microsoft.com/office/drawing/2014/main" id="{C1D4391B-E932-344E-BF67-97CDD879E2A1}"/>
                  </a:ext>
                </a:extLst>
              </p:cNvPr>
              <p:cNvSpPr>
                <a:spLocks noChangeArrowheads="1"/>
              </p:cNvSpPr>
              <p:nvPr/>
            </p:nvSpPr>
            <p:spPr bwMode="auto">
              <a:xfrm>
                <a:off x="2889" y="1631"/>
                <a:ext cx="980" cy="253"/>
              </a:xfrm>
              <a:prstGeom prst="triangle">
                <a:avLst>
                  <a:gd name="adj" fmla="val 50000"/>
                </a:avLst>
              </a:prstGeom>
              <a:solidFill>
                <a:srgbClr val="C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B0604020202020204" pitchFamily="34" charset="0"/>
                </a:endParaRPr>
              </a:p>
            </p:txBody>
          </p:sp>
        </p:grpSp>
        <p:sp>
          <p:nvSpPr>
            <p:cNvPr id="424" name="Freeform 427">
              <a:extLst>
                <a:ext uri="{FF2B5EF4-FFF2-40B4-BE49-F238E27FC236}">
                  <a16:creationId xmlns:a16="http://schemas.microsoft.com/office/drawing/2014/main" id="{785B3AAA-9B75-5649-8F91-49FFB4AB6EAA}"/>
                </a:ext>
              </a:extLst>
            </p:cNvPr>
            <p:cNvSpPr/>
            <p:nvPr/>
          </p:nvSpPr>
          <p:spPr bwMode="auto">
            <a:xfrm>
              <a:off x="7852271" y="4648236"/>
              <a:ext cx="2705712" cy="1608445"/>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C4F0FF"/>
            </a:solidFill>
            <a:ln>
              <a:noFill/>
            </a:ln>
          </p:spPr>
          <p:txBody>
            <a:bodyPr/>
            <a:lstStyle/>
            <a:p>
              <a:endParaRPr lang="en-US" dirty="0"/>
            </a:p>
          </p:txBody>
        </p:sp>
        <p:sp>
          <p:nvSpPr>
            <p:cNvPr id="425" name="Text Box 580">
              <a:extLst>
                <a:ext uri="{FF2B5EF4-FFF2-40B4-BE49-F238E27FC236}">
                  <a16:creationId xmlns:a16="http://schemas.microsoft.com/office/drawing/2014/main" id="{9DA8B369-E65B-CF40-816C-5C32A03F2A50}"/>
                </a:ext>
              </a:extLst>
            </p:cNvPr>
            <p:cNvSpPr txBox="1">
              <a:spLocks noChangeArrowheads="1"/>
            </p:cNvSpPr>
            <p:nvPr/>
          </p:nvSpPr>
          <p:spPr bwMode="auto">
            <a:xfrm>
              <a:off x="7555447" y="1456963"/>
              <a:ext cx="1339406" cy="41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移动网络</a:t>
              </a:r>
            </a:p>
          </p:txBody>
        </p:sp>
        <p:sp>
          <p:nvSpPr>
            <p:cNvPr id="426" name="Text Box 580">
              <a:extLst>
                <a:ext uri="{FF2B5EF4-FFF2-40B4-BE49-F238E27FC236}">
                  <a16:creationId xmlns:a16="http://schemas.microsoft.com/office/drawing/2014/main" id="{A67C9426-3EF0-AB42-A692-FD01893DF819}"/>
                </a:ext>
              </a:extLst>
            </p:cNvPr>
            <p:cNvSpPr txBox="1">
              <a:spLocks noChangeArrowheads="1"/>
            </p:cNvSpPr>
            <p:nvPr/>
          </p:nvSpPr>
          <p:spPr bwMode="auto">
            <a:xfrm>
              <a:off x="7552739" y="4182263"/>
              <a:ext cx="1075422" cy="35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家庭网络</a:t>
              </a:r>
              <a:endParaRPr lang="zh-CN" altLang="en-US" sz="1400" dirty="0">
                <a:latin typeface="+mn-lt"/>
                <a:ea typeface="宋体" panose="02010600030101010101" pitchFamily="2" charset="-122"/>
              </a:endParaRPr>
            </a:p>
          </p:txBody>
        </p:sp>
        <p:sp>
          <p:nvSpPr>
            <p:cNvPr id="427" name="Text Box 580">
              <a:extLst>
                <a:ext uri="{FF2B5EF4-FFF2-40B4-BE49-F238E27FC236}">
                  <a16:creationId xmlns:a16="http://schemas.microsoft.com/office/drawing/2014/main" id="{72956B71-05E6-8A40-A0BD-53EB75DB6D62}"/>
                </a:ext>
              </a:extLst>
            </p:cNvPr>
            <p:cNvSpPr txBox="1">
              <a:spLocks noChangeArrowheads="1"/>
            </p:cNvSpPr>
            <p:nvPr/>
          </p:nvSpPr>
          <p:spPr bwMode="auto">
            <a:xfrm>
              <a:off x="7487273" y="5938839"/>
              <a:ext cx="1671522"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企业网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校园网</a:t>
              </a:r>
            </a:p>
          </p:txBody>
        </p:sp>
        <p:sp>
          <p:nvSpPr>
            <p:cNvPr id="428" name="Freeform 371">
              <a:extLst>
                <a:ext uri="{FF2B5EF4-FFF2-40B4-BE49-F238E27FC236}">
                  <a16:creationId xmlns:a16="http://schemas.microsoft.com/office/drawing/2014/main" id="{C2304B32-A3DF-924D-8773-D8AADDCF8031}"/>
                </a:ext>
              </a:extLst>
            </p:cNvPr>
            <p:cNvSpPr/>
            <p:nvPr/>
          </p:nvSpPr>
          <p:spPr>
            <a:xfrm>
              <a:off x="10285357" y="314944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429" name="Group 373">
              <a:extLst>
                <a:ext uri="{FF2B5EF4-FFF2-40B4-BE49-F238E27FC236}">
                  <a16:creationId xmlns:a16="http://schemas.microsoft.com/office/drawing/2014/main" id="{087BBB73-B2A2-E246-82F7-E63CBF0BB249}"/>
                </a:ext>
              </a:extLst>
            </p:cNvPr>
            <p:cNvGrpSpPr/>
            <p:nvPr/>
          </p:nvGrpSpPr>
          <p:grpSpPr>
            <a:xfrm>
              <a:off x="10900911" y="3897954"/>
              <a:ext cx="687393" cy="721548"/>
              <a:chOff x="5203089" y="1751190"/>
              <a:chExt cx="858331" cy="662414"/>
            </a:xfrm>
          </p:grpSpPr>
          <p:sp>
            <p:nvSpPr>
              <p:cNvPr id="445" name="Freeform 381">
                <a:extLst>
                  <a:ext uri="{FF2B5EF4-FFF2-40B4-BE49-F238E27FC236}">
                    <a16:creationId xmlns:a16="http://schemas.microsoft.com/office/drawing/2014/main" id="{C658AD45-0194-3C45-A157-251A392EE94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46" name="Freeform 382">
                <a:extLst>
                  <a:ext uri="{FF2B5EF4-FFF2-40B4-BE49-F238E27FC236}">
                    <a16:creationId xmlns:a16="http://schemas.microsoft.com/office/drawing/2014/main" id="{8083729F-7EB9-4741-BAF6-B58DC99317A5}"/>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cxnSp>
            <p:nvCxnSpPr>
              <p:cNvPr id="447" name="Straight Connector 383">
                <a:extLst>
                  <a:ext uri="{FF2B5EF4-FFF2-40B4-BE49-F238E27FC236}">
                    <a16:creationId xmlns:a16="http://schemas.microsoft.com/office/drawing/2014/main" id="{9ED36586-1C0E-E048-8451-CD50CC5B7C33}"/>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384">
                <a:extLst>
                  <a:ext uri="{FF2B5EF4-FFF2-40B4-BE49-F238E27FC236}">
                    <a16:creationId xmlns:a16="http://schemas.microsoft.com/office/drawing/2014/main" id="{786A2DB1-27AC-3441-9015-7A88C9DE2C00}"/>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385">
                <a:extLst>
                  <a:ext uri="{FF2B5EF4-FFF2-40B4-BE49-F238E27FC236}">
                    <a16:creationId xmlns:a16="http://schemas.microsoft.com/office/drawing/2014/main" id="{FCFBED8C-BBFB-7146-B615-F044B34EDA0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386">
                <a:extLst>
                  <a:ext uri="{FF2B5EF4-FFF2-40B4-BE49-F238E27FC236}">
                    <a16:creationId xmlns:a16="http://schemas.microsoft.com/office/drawing/2014/main" id="{FE225A92-2E0D-CC43-86FA-76D72A99BD1C}"/>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387">
                <a:extLst>
                  <a:ext uri="{FF2B5EF4-FFF2-40B4-BE49-F238E27FC236}">
                    <a16:creationId xmlns:a16="http://schemas.microsoft.com/office/drawing/2014/main" id="{811257BC-A134-484C-AC49-53E3EDAADF1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52" name="Straight Connector 388">
                <a:extLst>
                  <a:ext uri="{FF2B5EF4-FFF2-40B4-BE49-F238E27FC236}">
                    <a16:creationId xmlns:a16="http://schemas.microsoft.com/office/drawing/2014/main" id="{30F19A9D-11DF-A34F-90D9-CF15679702C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430" name="Group 390">
              <a:extLst>
                <a:ext uri="{FF2B5EF4-FFF2-40B4-BE49-F238E27FC236}">
                  <a16:creationId xmlns:a16="http://schemas.microsoft.com/office/drawing/2014/main" id="{419A9DB3-63CE-3045-9926-8F75F743C32D}"/>
                </a:ext>
              </a:extLst>
            </p:cNvPr>
            <p:cNvGrpSpPr/>
            <p:nvPr/>
          </p:nvGrpSpPr>
          <p:grpSpPr>
            <a:xfrm>
              <a:off x="10834382" y="3164075"/>
              <a:ext cx="594613" cy="648336"/>
              <a:chOff x="5203089" y="1751190"/>
              <a:chExt cx="858331" cy="662414"/>
            </a:xfrm>
          </p:grpSpPr>
          <p:sp>
            <p:nvSpPr>
              <p:cNvPr id="437" name="Freeform 398">
                <a:extLst>
                  <a:ext uri="{FF2B5EF4-FFF2-40B4-BE49-F238E27FC236}">
                    <a16:creationId xmlns:a16="http://schemas.microsoft.com/office/drawing/2014/main" id="{8ACB3CB7-431D-9F42-B533-A441F51B72E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38" name="Freeform 399">
                <a:extLst>
                  <a:ext uri="{FF2B5EF4-FFF2-40B4-BE49-F238E27FC236}">
                    <a16:creationId xmlns:a16="http://schemas.microsoft.com/office/drawing/2014/main" id="{581D5597-33F7-BE4C-B9E5-32CAA1782E9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cxnSp>
            <p:nvCxnSpPr>
              <p:cNvPr id="439" name="Straight Connector 400">
                <a:extLst>
                  <a:ext uri="{FF2B5EF4-FFF2-40B4-BE49-F238E27FC236}">
                    <a16:creationId xmlns:a16="http://schemas.microsoft.com/office/drawing/2014/main" id="{8B233599-A13D-9E44-B410-9502629783D0}"/>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01">
                <a:extLst>
                  <a:ext uri="{FF2B5EF4-FFF2-40B4-BE49-F238E27FC236}">
                    <a16:creationId xmlns:a16="http://schemas.microsoft.com/office/drawing/2014/main" id="{9AB09D9A-4B1A-DB4E-B22A-D5C5A5810C2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02">
                <a:extLst>
                  <a:ext uri="{FF2B5EF4-FFF2-40B4-BE49-F238E27FC236}">
                    <a16:creationId xmlns:a16="http://schemas.microsoft.com/office/drawing/2014/main" id="{263EE3D4-9070-D243-88CF-80F39190DEC9}"/>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03">
                <a:extLst>
                  <a:ext uri="{FF2B5EF4-FFF2-40B4-BE49-F238E27FC236}">
                    <a16:creationId xmlns:a16="http://schemas.microsoft.com/office/drawing/2014/main" id="{C769E00A-896F-974E-AEED-B8D4A339CB29}"/>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04">
                <a:extLst>
                  <a:ext uri="{FF2B5EF4-FFF2-40B4-BE49-F238E27FC236}">
                    <a16:creationId xmlns:a16="http://schemas.microsoft.com/office/drawing/2014/main" id="{9AD2BB7A-0FCA-6642-AD18-DB1A5109D2E0}"/>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44" name="Straight Connector 405">
                <a:extLst>
                  <a:ext uri="{FF2B5EF4-FFF2-40B4-BE49-F238E27FC236}">
                    <a16:creationId xmlns:a16="http://schemas.microsoft.com/office/drawing/2014/main" id="{1D49D6A9-B1A3-224B-825D-16A0C1D81E4B}"/>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431" name="Freeform 561">
              <a:extLst>
                <a:ext uri="{FF2B5EF4-FFF2-40B4-BE49-F238E27FC236}">
                  <a16:creationId xmlns:a16="http://schemas.microsoft.com/office/drawing/2014/main" id="{A7E3E1BE-8E76-1E48-B937-46AADF88E48A}"/>
                </a:ext>
              </a:extLst>
            </p:cNvPr>
            <p:cNvSpPr/>
            <p:nvPr/>
          </p:nvSpPr>
          <p:spPr>
            <a:xfrm>
              <a:off x="9749097" y="1798401"/>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32" name="TextBox 572">
              <a:extLst>
                <a:ext uri="{FF2B5EF4-FFF2-40B4-BE49-F238E27FC236}">
                  <a16:creationId xmlns:a16="http://schemas.microsoft.com/office/drawing/2014/main" id="{7A3C8C4A-7C29-B542-9108-FFC5AFE599DB}"/>
                </a:ext>
              </a:extLst>
            </p:cNvPr>
            <p:cNvSpPr txBox="1"/>
            <p:nvPr/>
          </p:nvSpPr>
          <p:spPr>
            <a:xfrm>
              <a:off x="9688571" y="1381732"/>
              <a:ext cx="1725088" cy="380453"/>
            </a:xfrm>
            <a:prstGeom prst="rect">
              <a:avLst/>
            </a:prstGeom>
            <a:noFill/>
          </p:spPr>
          <p:txBody>
            <a:bodyPr wrap="square" rtlCol="0">
              <a:spAutoFit/>
            </a:bodyPr>
            <a:lstStyle/>
            <a:p>
              <a:pPr>
                <a:lnSpc>
                  <a:spcPct val="90000"/>
                </a:lnSpc>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国家或全球ISP</a:t>
              </a:r>
            </a:p>
          </p:txBody>
        </p:sp>
        <p:sp>
          <p:nvSpPr>
            <p:cNvPr id="433" name="Rectangle 654">
              <a:extLst>
                <a:ext uri="{FF2B5EF4-FFF2-40B4-BE49-F238E27FC236}">
                  <a16:creationId xmlns:a16="http://schemas.microsoft.com/office/drawing/2014/main" id="{761465BC-FCDB-F74C-B68F-79C3291C2995}"/>
                </a:ext>
              </a:extLst>
            </p:cNvPr>
            <p:cNvSpPr/>
            <p:nvPr/>
          </p:nvSpPr>
          <p:spPr>
            <a:xfrm>
              <a:off x="9342279" y="364781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4" name="TextBox 652">
              <a:extLst>
                <a:ext uri="{FF2B5EF4-FFF2-40B4-BE49-F238E27FC236}">
                  <a16:creationId xmlns:a16="http://schemas.microsoft.com/office/drawing/2014/main" id="{CC320813-F765-3C4E-8F0E-D8A093244AA2}"/>
                </a:ext>
              </a:extLst>
            </p:cNvPr>
            <p:cNvSpPr txBox="1"/>
            <p:nvPr/>
          </p:nvSpPr>
          <p:spPr>
            <a:xfrm>
              <a:off x="8712332" y="3162722"/>
              <a:ext cx="954956" cy="381519"/>
            </a:xfrm>
            <a:prstGeom prst="rect">
              <a:avLst/>
            </a:prstGeom>
            <a:noFill/>
          </p:spPr>
          <p:txBody>
            <a:bodyPr wrap="square" rtlCol="0">
              <a:spAutoFit/>
            </a:bodyPr>
            <a:lstStyle/>
            <a:p>
              <a:pPr>
                <a:lnSpc>
                  <a:spcPct val="9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地区IS</a:t>
              </a:r>
              <a:r>
                <a:rPr lang="en-US" sz="2000" dirty="0">
                  <a:latin typeface="微软雅黑" panose="020B0503020204020204" pitchFamily="34" charset="-122"/>
                  <a:ea typeface="微软雅黑" panose="020B0503020204020204" pitchFamily="34" charset="-122"/>
                  <a:cs typeface="微软雅黑" panose="020B0503020204020204" pitchFamily="34" charset="-122"/>
                </a:rPr>
                <a:t>P</a:t>
              </a:r>
            </a:p>
          </p:txBody>
        </p:sp>
        <p:sp>
          <p:nvSpPr>
            <p:cNvPr id="436" name="TextBox 657">
              <a:extLst>
                <a:ext uri="{FF2B5EF4-FFF2-40B4-BE49-F238E27FC236}">
                  <a16:creationId xmlns:a16="http://schemas.microsoft.com/office/drawing/2014/main" id="{CCFED12F-4D41-C847-A9CF-850BAC75FFAF}"/>
                </a:ext>
              </a:extLst>
            </p:cNvPr>
            <p:cNvSpPr txBox="1"/>
            <p:nvPr/>
          </p:nvSpPr>
          <p:spPr>
            <a:xfrm>
              <a:off x="10557286" y="4964442"/>
              <a:ext cx="1370136" cy="639045"/>
            </a:xfrm>
            <a:prstGeom prst="rect">
              <a:avLst/>
            </a:prstGeom>
            <a:noFill/>
          </p:spPr>
          <p:txBody>
            <a:bodyPr wrap="square" rtlCol="0">
              <a:spAutoFit/>
            </a:bodyPr>
            <a:lstStyle/>
            <a:p>
              <a:pPr algn="ctr">
                <a:lnSpc>
                  <a:spcPct val="90000"/>
                </a:lnSpc>
              </a:pPr>
              <a:r>
                <a:rPr lang="en-US" sz="2000" dirty="0" err="1">
                  <a:latin typeface="微软雅黑" panose="020B0503020204020204" pitchFamily="34" charset="-122"/>
                  <a:ea typeface="微软雅黑" panose="020B0503020204020204" pitchFamily="34" charset="-122"/>
                </a:rPr>
                <a:t>内容提供商</a:t>
              </a:r>
              <a:br>
                <a:rPr lang="en-US" sz="2000" dirty="0">
                  <a:latin typeface="微软雅黑" panose="020B0503020204020204" pitchFamily="34" charset="-122"/>
                  <a:ea typeface="微软雅黑" panose="020B0503020204020204" pitchFamily="34" charset="-122"/>
                </a:rPr>
              </a:br>
              <a:r>
                <a:rPr lang="en-US" altLang="zh-CN" dirty="0" err="1">
                  <a:latin typeface="微软雅黑" panose="020B0503020204020204" pitchFamily="34" charset="-122"/>
                  <a:ea typeface="微软雅黑" panose="020B0503020204020204" pitchFamily="34" charset="-122"/>
                </a:rPr>
                <a:t>数据中心网络</a:t>
              </a:r>
              <a:endParaRPr lang="en-US" altLang="zh-CN" sz="2000" dirty="0">
                <a:latin typeface="微软雅黑" panose="020B0503020204020204" pitchFamily="34" charset="-122"/>
                <a:ea typeface="微软雅黑" panose="020B0503020204020204" pitchFamily="34" charset="-122"/>
              </a:endParaRPr>
            </a:p>
          </p:txBody>
        </p:sp>
      </p:grpSp>
      <p:cxnSp>
        <p:nvCxnSpPr>
          <p:cNvPr id="380" name="Straight Connector 829">
            <a:extLst>
              <a:ext uri="{FF2B5EF4-FFF2-40B4-BE49-F238E27FC236}">
                <a16:creationId xmlns:a16="http://schemas.microsoft.com/office/drawing/2014/main" id="{EDD091F5-528D-674C-B02F-D6FC65E729AD}"/>
              </a:ext>
            </a:extLst>
          </p:cNvPr>
          <p:cNvCxnSpPr/>
          <p:nvPr/>
        </p:nvCxnSpPr>
        <p:spPr>
          <a:xfrm flipH="1" flipV="1">
            <a:off x="10480495" y="3422625"/>
            <a:ext cx="472436" cy="616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826">
            <a:extLst>
              <a:ext uri="{FF2B5EF4-FFF2-40B4-BE49-F238E27FC236}">
                <a16:creationId xmlns:a16="http://schemas.microsoft.com/office/drawing/2014/main" id="{14B3C3F5-FE23-6440-89F6-6DDC9BAFEE63}"/>
              </a:ext>
            </a:extLst>
          </p:cNvPr>
          <p:cNvCxnSpPr/>
          <p:nvPr/>
        </p:nvCxnSpPr>
        <p:spPr>
          <a:xfrm flipH="1" flipV="1">
            <a:off x="10595943" y="3481256"/>
            <a:ext cx="395675" cy="7154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824">
            <a:extLst>
              <a:ext uri="{FF2B5EF4-FFF2-40B4-BE49-F238E27FC236}">
                <a16:creationId xmlns:a16="http://schemas.microsoft.com/office/drawing/2014/main" id="{7E13592B-B7ED-464F-8A4E-F1EDC1613C2B}"/>
              </a:ext>
            </a:extLst>
          </p:cNvPr>
          <p:cNvCxnSpPr/>
          <p:nvPr/>
        </p:nvCxnSpPr>
        <p:spPr>
          <a:xfrm flipV="1">
            <a:off x="10568557" y="3474224"/>
            <a:ext cx="384374" cy="3827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3" name="Straight Connector 822">
            <a:extLst>
              <a:ext uri="{FF2B5EF4-FFF2-40B4-BE49-F238E27FC236}">
                <a16:creationId xmlns:a16="http://schemas.microsoft.com/office/drawing/2014/main" id="{BBB94798-BC34-4E47-ACF2-7789D278C576}"/>
              </a:ext>
            </a:extLst>
          </p:cNvPr>
          <p:cNvCxnSpPr/>
          <p:nvPr/>
        </p:nvCxnSpPr>
        <p:spPr>
          <a:xfrm flipH="1" flipV="1">
            <a:off x="10492912" y="3436926"/>
            <a:ext cx="1" cy="47028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818">
            <a:extLst>
              <a:ext uri="{FF2B5EF4-FFF2-40B4-BE49-F238E27FC236}">
                <a16:creationId xmlns:a16="http://schemas.microsoft.com/office/drawing/2014/main" id="{FCE7FA08-F840-F540-A0E0-9E0B5CF426A1}"/>
              </a:ext>
            </a:extLst>
          </p:cNvPr>
          <p:cNvCxnSpPr/>
          <p:nvPr/>
        </p:nvCxnSpPr>
        <p:spPr>
          <a:xfrm flipH="1" flipV="1">
            <a:off x="10469855" y="3898494"/>
            <a:ext cx="581780" cy="3375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5" name="Straight Connector 817">
            <a:extLst>
              <a:ext uri="{FF2B5EF4-FFF2-40B4-BE49-F238E27FC236}">
                <a16:creationId xmlns:a16="http://schemas.microsoft.com/office/drawing/2014/main" id="{E74BC9C0-21A5-8645-8172-51B1C6EFFD4A}"/>
              </a:ext>
            </a:extLst>
          </p:cNvPr>
          <p:cNvCxnSpPr/>
          <p:nvPr/>
        </p:nvCxnSpPr>
        <p:spPr>
          <a:xfrm flipH="1">
            <a:off x="9720040" y="3914081"/>
            <a:ext cx="7498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815">
            <a:extLst>
              <a:ext uri="{FF2B5EF4-FFF2-40B4-BE49-F238E27FC236}">
                <a16:creationId xmlns:a16="http://schemas.microsoft.com/office/drawing/2014/main" id="{3212AA9C-5DC9-FB48-B647-70F19CF4F640}"/>
              </a:ext>
            </a:extLst>
          </p:cNvPr>
          <p:cNvCxnSpPr/>
          <p:nvPr/>
        </p:nvCxnSpPr>
        <p:spPr>
          <a:xfrm flipH="1">
            <a:off x="8947169" y="3914081"/>
            <a:ext cx="7498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7" name="Straight Connector 812">
            <a:extLst>
              <a:ext uri="{FF2B5EF4-FFF2-40B4-BE49-F238E27FC236}">
                <a16:creationId xmlns:a16="http://schemas.microsoft.com/office/drawing/2014/main" id="{59EDC5CD-BE33-044F-8F77-D4C4BCF469E4}"/>
              </a:ext>
            </a:extLst>
          </p:cNvPr>
          <p:cNvCxnSpPr/>
          <p:nvPr/>
        </p:nvCxnSpPr>
        <p:spPr>
          <a:xfrm flipH="1">
            <a:off x="9012666" y="3352479"/>
            <a:ext cx="437498" cy="5005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8" name="Straight Connector 810">
            <a:extLst>
              <a:ext uri="{FF2B5EF4-FFF2-40B4-BE49-F238E27FC236}">
                <a16:creationId xmlns:a16="http://schemas.microsoft.com/office/drawing/2014/main" id="{40500FBD-4976-7F4B-825E-0F524C548F01}"/>
              </a:ext>
            </a:extLst>
          </p:cNvPr>
          <p:cNvCxnSpPr/>
          <p:nvPr/>
        </p:nvCxnSpPr>
        <p:spPr>
          <a:xfrm>
            <a:off x="9534566" y="3352479"/>
            <a:ext cx="0" cy="5230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9" name="Straight Connector 807">
            <a:extLst>
              <a:ext uri="{FF2B5EF4-FFF2-40B4-BE49-F238E27FC236}">
                <a16:creationId xmlns:a16="http://schemas.microsoft.com/office/drawing/2014/main" id="{8979CA59-B582-BA44-A4B6-14F60755C82C}"/>
              </a:ext>
            </a:extLst>
          </p:cNvPr>
          <p:cNvCxnSpPr/>
          <p:nvPr/>
        </p:nvCxnSpPr>
        <p:spPr>
          <a:xfrm>
            <a:off x="9997433" y="2623471"/>
            <a:ext cx="558478" cy="812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0" name="Straight Connector 562">
            <a:extLst>
              <a:ext uri="{FF2B5EF4-FFF2-40B4-BE49-F238E27FC236}">
                <a16:creationId xmlns:a16="http://schemas.microsoft.com/office/drawing/2014/main" id="{9BBB1B16-3257-9B4C-BD93-63D123AF849A}"/>
              </a:ext>
            </a:extLst>
          </p:cNvPr>
          <p:cNvCxnSpPr/>
          <p:nvPr/>
        </p:nvCxnSpPr>
        <p:spPr>
          <a:xfrm flipH="1">
            <a:off x="9609670" y="2565692"/>
            <a:ext cx="435219" cy="672686"/>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391" name="Group 802">
            <a:extLst>
              <a:ext uri="{FF2B5EF4-FFF2-40B4-BE49-F238E27FC236}">
                <a16:creationId xmlns:a16="http://schemas.microsoft.com/office/drawing/2014/main" id="{4CEE53F5-3ABE-D544-B828-FE275ADB136F}"/>
              </a:ext>
            </a:extLst>
          </p:cNvPr>
          <p:cNvGrpSpPr/>
          <p:nvPr/>
        </p:nvGrpSpPr>
        <p:grpSpPr>
          <a:xfrm>
            <a:off x="7051106" y="2016078"/>
            <a:ext cx="4094272" cy="3524387"/>
            <a:chOff x="7562238" y="2127325"/>
            <a:chExt cx="3578867" cy="3640283"/>
          </a:xfrm>
        </p:grpSpPr>
        <p:grpSp>
          <p:nvGrpSpPr>
            <p:cNvPr id="392" name="Group 799">
              <a:extLst>
                <a:ext uri="{FF2B5EF4-FFF2-40B4-BE49-F238E27FC236}">
                  <a16:creationId xmlns:a16="http://schemas.microsoft.com/office/drawing/2014/main" id="{2735D18B-C586-AF4D-A390-24842FE90E14}"/>
                </a:ext>
              </a:extLst>
            </p:cNvPr>
            <p:cNvGrpSpPr/>
            <p:nvPr/>
          </p:nvGrpSpPr>
          <p:grpSpPr>
            <a:xfrm>
              <a:off x="7857253" y="2127325"/>
              <a:ext cx="3283852" cy="3640283"/>
              <a:chOff x="7881336" y="2104198"/>
              <a:chExt cx="3283852" cy="3640283"/>
            </a:xfrm>
          </p:grpSpPr>
          <p:sp>
            <p:nvSpPr>
              <p:cNvPr id="397" name="Line 428">
                <a:extLst>
                  <a:ext uri="{FF2B5EF4-FFF2-40B4-BE49-F238E27FC236}">
                    <a16:creationId xmlns:a16="http://schemas.microsoft.com/office/drawing/2014/main" id="{3EE48E39-F279-F74D-BB35-CB2459DD1185}"/>
                  </a:ext>
                </a:extLst>
              </p:cNvPr>
              <p:cNvSpPr>
                <a:spLocks noChangeShapeType="1"/>
              </p:cNvSpPr>
              <p:nvPr/>
            </p:nvSpPr>
            <p:spPr bwMode="auto">
              <a:xfrm rot="16200000" flipV="1">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398" name="Line 430">
                <a:extLst>
                  <a:ext uri="{FF2B5EF4-FFF2-40B4-BE49-F238E27FC236}">
                    <a16:creationId xmlns:a16="http://schemas.microsoft.com/office/drawing/2014/main" id="{291DBDD7-669E-5D47-9749-AA7A9BBC48B0}"/>
                  </a:ext>
                </a:extLst>
              </p:cNvPr>
              <p:cNvSpPr>
                <a:spLocks noChangeShapeType="1"/>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399" name="Line 431">
                <a:extLst>
                  <a:ext uri="{FF2B5EF4-FFF2-40B4-BE49-F238E27FC236}">
                    <a16:creationId xmlns:a16="http://schemas.microsoft.com/office/drawing/2014/main" id="{6A7EE1F3-16BF-8E42-86C2-FC46C8A3F204}"/>
                  </a:ext>
                </a:extLst>
              </p:cNvPr>
              <p:cNvSpPr>
                <a:spLocks noChangeShapeType="1"/>
              </p:cNvSpPr>
              <p:nvPr/>
            </p:nvSpPr>
            <p:spPr bwMode="auto">
              <a:xfrm>
                <a:off x="9457042" y="4815390"/>
                <a:ext cx="524483" cy="261537"/>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400" name="Line 432">
                <a:extLst>
                  <a:ext uri="{FF2B5EF4-FFF2-40B4-BE49-F238E27FC236}">
                    <a16:creationId xmlns:a16="http://schemas.microsoft.com/office/drawing/2014/main" id="{22C588A4-AC47-5448-A776-97644AF9481D}"/>
                  </a:ext>
                </a:extLst>
              </p:cNvPr>
              <p:cNvSpPr>
                <a:spLocks noChangeShapeType="1"/>
              </p:cNvSpPr>
              <p:nvPr/>
            </p:nvSpPr>
            <p:spPr bwMode="auto">
              <a:xfrm flipV="1">
                <a:off x="8874149" y="4815390"/>
                <a:ext cx="569255" cy="246266"/>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401" name="Line 433">
                <a:extLst>
                  <a:ext uri="{FF2B5EF4-FFF2-40B4-BE49-F238E27FC236}">
                    <a16:creationId xmlns:a16="http://schemas.microsoft.com/office/drawing/2014/main" id="{FD5F8F2E-B95C-D947-9EE2-864D9DDC3969}"/>
                  </a:ext>
                </a:extLst>
              </p:cNvPr>
              <p:cNvSpPr>
                <a:spLocks noChangeShapeType="1"/>
              </p:cNvSpPr>
              <p:nvPr/>
            </p:nvSpPr>
            <p:spPr bwMode="auto">
              <a:xfrm flipV="1">
                <a:off x="8845827" y="5085749"/>
                <a:ext cx="1030502" cy="0"/>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402" name="Line 435">
                <a:extLst>
                  <a:ext uri="{FF2B5EF4-FFF2-40B4-BE49-F238E27FC236}">
                    <a16:creationId xmlns:a16="http://schemas.microsoft.com/office/drawing/2014/main" id="{C7FE4820-08A9-B14A-B882-D949B8E46A04}"/>
                  </a:ext>
                </a:extLst>
              </p:cNvPr>
              <p:cNvSpPr>
                <a:spLocks noChangeShapeType="1"/>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3" name="Line 436">
                <a:extLst>
                  <a:ext uri="{FF2B5EF4-FFF2-40B4-BE49-F238E27FC236}">
                    <a16:creationId xmlns:a16="http://schemas.microsoft.com/office/drawing/2014/main" id="{F3B860B5-A725-EF4F-A550-4811F3AAB695}"/>
                  </a:ext>
                </a:extLst>
              </p:cNvPr>
              <p:cNvSpPr>
                <a:spLocks noChangeShapeType="1"/>
              </p:cNvSpPr>
              <p:nvPr/>
            </p:nvSpPr>
            <p:spPr bwMode="auto">
              <a:xfrm flipV="1">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4" name="Line 439">
                <a:extLst>
                  <a:ext uri="{FF2B5EF4-FFF2-40B4-BE49-F238E27FC236}">
                    <a16:creationId xmlns:a16="http://schemas.microsoft.com/office/drawing/2014/main" id="{A03CC3A2-6297-7E42-B057-6F998ACA9C64}"/>
                  </a:ext>
                </a:extLst>
              </p:cNvPr>
              <p:cNvSpPr>
                <a:spLocks noChangeShapeType="1"/>
              </p:cNvSpPr>
              <p:nvPr/>
            </p:nvSpPr>
            <p:spPr bwMode="auto">
              <a:xfrm flipH="1">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5" name="Line 440">
                <a:extLst>
                  <a:ext uri="{FF2B5EF4-FFF2-40B4-BE49-F238E27FC236}">
                    <a16:creationId xmlns:a16="http://schemas.microsoft.com/office/drawing/2014/main" id="{68B40718-8BAA-8B43-8CD3-A37CFAA7379B}"/>
                  </a:ext>
                </a:extLst>
              </p:cNvPr>
              <p:cNvSpPr>
                <a:spLocks noChangeShapeType="1"/>
              </p:cNvSpPr>
              <p:nvPr/>
            </p:nvSpPr>
            <p:spPr bwMode="auto">
              <a:xfrm flipH="1" flipV="1">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6" name="Line 441">
                <a:extLst>
                  <a:ext uri="{FF2B5EF4-FFF2-40B4-BE49-F238E27FC236}">
                    <a16:creationId xmlns:a16="http://schemas.microsoft.com/office/drawing/2014/main" id="{D8AC568A-1D84-764A-987F-08876886601C}"/>
                  </a:ext>
                </a:extLst>
              </p:cNvPr>
              <p:cNvSpPr>
                <a:spLocks noChangeShapeType="1"/>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7" name="Line 443">
                <a:extLst>
                  <a:ext uri="{FF2B5EF4-FFF2-40B4-BE49-F238E27FC236}">
                    <a16:creationId xmlns:a16="http://schemas.microsoft.com/office/drawing/2014/main" id="{CE0CAF7F-7FE6-6F4C-84A1-0B811548F27D}"/>
                  </a:ext>
                </a:extLst>
              </p:cNvPr>
              <p:cNvSpPr>
                <a:spLocks noChangeShapeType="1"/>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8" name="Line 449">
                <a:extLst>
                  <a:ext uri="{FF2B5EF4-FFF2-40B4-BE49-F238E27FC236}">
                    <a16:creationId xmlns:a16="http://schemas.microsoft.com/office/drawing/2014/main" id="{8226FD4F-53FA-284C-84D7-B85A7A8E3B73}"/>
                  </a:ext>
                </a:extLst>
              </p:cNvPr>
              <p:cNvSpPr>
                <a:spLocks noChangeShapeType="1"/>
              </p:cNvSpPr>
              <p:nvPr/>
            </p:nvSpPr>
            <p:spPr bwMode="auto">
              <a:xfrm flipV="1">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9" name="Line 428">
                <a:extLst>
                  <a:ext uri="{FF2B5EF4-FFF2-40B4-BE49-F238E27FC236}">
                    <a16:creationId xmlns:a16="http://schemas.microsoft.com/office/drawing/2014/main" id="{07ED8E17-0955-7148-92E8-15840FB823F0}"/>
                  </a:ext>
                </a:extLst>
              </p:cNvPr>
              <p:cNvSpPr>
                <a:spLocks noChangeShapeType="1"/>
              </p:cNvSpPr>
              <p:nvPr/>
            </p:nvSpPr>
            <p:spPr bwMode="auto">
              <a:xfrm rot="16200000" flipV="1">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10" name="Line 440">
                <a:extLst>
                  <a:ext uri="{FF2B5EF4-FFF2-40B4-BE49-F238E27FC236}">
                    <a16:creationId xmlns:a16="http://schemas.microsoft.com/office/drawing/2014/main" id="{D663CBCA-0383-684B-9F7E-EE198D28D2C3}"/>
                  </a:ext>
                </a:extLst>
              </p:cNvPr>
              <p:cNvSpPr>
                <a:spLocks noChangeShapeType="1"/>
              </p:cNvSpPr>
              <p:nvPr/>
            </p:nvSpPr>
            <p:spPr bwMode="auto">
              <a:xfrm flipV="1">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cxnSp>
            <p:nvCxnSpPr>
              <p:cNvPr id="411" name="Straight Connector 563">
                <a:extLst>
                  <a:ext uri="{FF2B5EF4-FFF2-40B4-BE49-F238E27FC236}">
                    <a16:creationId xmlns:a16="http://schemas.microsoft.com/office/drawing/2014/main" id="{BDE46952-BBE4-D547-B381-722594BDFE47}"/>
                  </a:ext>
                </a:extLst>
              </p:cNvPr>
              <p:cNvCxnSpPr/>
              <p:nvPr/>
            </p:nvCxnSpPr>
            <p:spPr>
              <a:xfrm flipH="1">
                <a:off x="10124718" y="2146305"/>
                <a:ext cx="761467" cy="577355"/>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564">
                <a:extLst>
                  <a:ext uri="{FF2B5EF4-FFF2-40B4-BE49-F238E27FC236}">
                    <a16:creationId xmlns:a16="http://schemas.microsoft.com/office/drawing/2014/main" id="{7A15A3C1-F5AF-8445-9BF3-493A20FB204E}"/>
                  </a:ext>
                </a:extLst>
              </p:cNvPr>
              <p:cNvCxnSpPr/>
              <p:nvPr/>
            </p:nvCxnSpPr>
            <p:spPr>
              <a:xfrm flipH="1">
                <a:off x="10124718" y="2245186"/>
                <a:ext cx="3970" cy="51846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565">
                <a:extLst>
                  <a:ext uri="{FF2B5EF4-FFF2-40B4-BE49-F238E27FC236}">
                    <a16:creationId xmlns:a16="http://schemas.microsoft.com/office/drawing/2014/main" id="{171E42FC-9FEE-9E4A-9E5C-1943ECD4018E}"/>
                  </a:ext>
                </a:extLst>
              </p:cNvPr>
              <p:cNvCxnSpPr/>
              <p:nvPr/>
            </p:nvCxnSpPr>
            <p:spPr>
              <a:xfrm flipH="1">
                <a:off x="10696218" y="2177379"/>
                <a:ext cx="149360" cy="51846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566">
                <a:extLst>
                  <a:ext uri="{FF2B5EF4-FFF2-40B4-BE49-F238E27FC236}">
                    <a16:creationId xmlns:a16="http://schemas.microsoft.com/office/drawing/2014/main" id="{C9C2C87D-5EE8-F54A-AF88-7E23C50F5AC9}"/>
                  </a:ext>
                </a:extLst>
              </p:cNvPr>
              <p:cNvCxnSpPr/>
              <p:nvPr/>
            </p:nvCxnSpPr>
            <p:spPr>
              <a:xfrm flipH="1">
                <a:off x="10166249" y="2695840"/>
                <a:ext cx="574283" cy="2782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567">
                <a:extLst>
                  <a:ext uri="{FF2B5EF4-FFF2-40B4-BE49-F238E27FC236}">
                    <a16:creationId xmlns:a16="http://schemas.microsoft.com/office/drawing/2014/main" id="{00D08555-F77E-2242-87F9-098DB6541FC7}"/>
                  </a:ext>
                </a:extLst>
              </p:cNvPr>
              <p:cNvCxnSpPr/>
              <p:nvPr/>
            </p:nvCxnSpPr>
            <p:spPr>
              <a:xfrm flipH="1">
                <a:off x="10093625" y="2146305"/>
                <a:ext cx="788589" cy="9888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568">
                <a:extLst>
                  <a:ext uri="{FF2B5EF4-FFF2-40B4-BE49-F238E27FC236}">
                    <a16:creationId xmlns:a16="http://schemas.microsoft.com/office/drawing/2014/main" id="{9BF9C176-FE3E-5D49-855C-A1045A92E84E}"/>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569">
                <a:extLst>
                  <a:ext uri="{FF2B5EF4-FFF2-40B4-BE49-F238E27FC236}">
                    <a16:creationId xmlns:a16="http://schemas.microsoft.com/office/drawing/2014/main" id="{E0F3AC05-6305-3C41-8F6B-0061E3A12B78}"/>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573">
                <a:extLst>
                  <a:ext uri="{FF2B5EF4-FFF2-40B4-BE49-F238E27FC236}">
                    <a16:creationId xmlns:a16="http://schemas.microsoft.com/office/drawing/2014/main" id="{0B93DACB-526F-894A-9785-4DC922683D16}"/>
                  </a:ext>
                </a:extLst>
              </p:cNvPr>
              <p:cNvCxnSpPr/>
              <p:nvPr/>
            </p:nvCxnSpPr>
            <p:spPr>
              <a:xfrm flipH="1">
                <a:off x="8793306" y="2245186"/>
                <a:ext cx="1300319" cy="606622"/>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419" name="Line 541">
                <a:extLst>
                  <a:ext uri="{FF2B5EF4-FFF2-40B4-BE49-F238E27FC236}">
                    <a16:creationId xmlns:a16="http://schemas.microsoft.com/office/drawing/2014/main" id="{BB55B30A-920B-1D40-B5B5-E2B3C5B35272}"/>
                  </a:ext>
                </a:extLst>
              </p:cNvPr>
              <p:cNvSpPr>
                <a:spLocks noChangeShapeType="1"/>
              </p:cNvSpPr>
              <p:nvPr/>
            </p:nvSpPr>
            <p:spPr bwMode="auto">
              <a:xfrm flipV="1">
                <a:off x="9402788" y="4090252"/>
                <a:ext cx="429324" cy="705603"/>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420" name="Line 424">
                <a:extLst>
                  <a:ext uri="{FF2B5EF4-FFF2-40B4-BE49-F238E27FC236}">
                    <a16:creationId xmlns:a16="http://schemas.microsoft.com/office/drawing/2014/main" id="{CAF414A3-5343-A346-82A2-DB86B50D81D8}"/>
                  </a:ext>
                </a:extLst>
              </p:cNvPr>
              <p:cNvSpPr>
                <a:spLocks noChangeShapeType="1"/>
              </p:cNvSpPr>
              <p:nvPr/>
            </p:nvSpPr>
            <p:spPr bwMode="auto">
              <a:xfrm flipV="1">
                <a:off x="8268637" y="4024329"/>
                <a:ext cx="969051"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grpSp>
        <p:pic>
          <p:nvPicPr>
            <p:cNvPr id="393" name="Picture 778" descr="antenna_radiation_stylized">
              <a:extLst>
                <a:ext uri="{FF2B5EF4-FFF2-40B4-BE49-F238E27FC236}">
                  <a16:creationId xmlns:a16="http://schemas.microsoft.com/office/drawing/2014/main" id="{545A5B6E-CB14-AB47-812E-D574131DC44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 name="Picture 781" descr="antenna_radiation_stylized">
              <a:extLst>
                <a:ext uri="{FF2B5EF4-FFF2-40B4-BE49-F238E27FC236}">
                  <a16:creationId xmlns:a16="http://schemas.microsoft.com/office/drawing/2014/main" id="{168631EA-2B08-B44B-8A65-5EFB750C1B9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 name="Picture 799" descr="cell_tower_radiation copy">
              <a:extLst>
                <a:ext uri="{FF2B5EF4-FFF2-40B4-BE49-F238E27FC236}">
                  <a16:creationId xmlns:a16="http://schemas.microsoft.com/office/drawing/2014/main" id="{6E637350-3DE4-4B4A-993C-CF287315298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6" name="Oval 800">
              <a:extLst>
                <a:ext uri="{FF2B5EF4-FFF2-40B4-BE49-F238E27FC236}">
                  <a16:creationId xmlns:a16="http://schemas.microsoft.com/office/drawing/2014/main" id="{1FE7124F-B4FF-FF4C-B7E3-60836B4AA470}"/>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pic>
        <p:nvPicPr>
          <p:cNvPr id="378" name="Picture 653" descr="iphone_stylized_small">
            <a:extLst>
              <a:ext uri="{FF2B5EF4-FFF2-40B4-BE49-F238E27FC236}">
                <a16:creationId xmlns:a16="http://schemas.microsoft.com/office/drawing/2014/main" id="{912CC87B-FA36-4847-93D4-744E608BC3E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20060" y="1843476"/>
            <a:ext cx="156537" cy="31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654" descr="antenna_radiation_stylized">
            <a:extLst>
              <a:ext uri="{FF2B5EF4-FFF2-40B4-BE49-F238E27FC236}">
                <a16:creationId xmlns:a16="http://schemas.microsoft.com/office/drawing/2014/main" id="{3695E6C3-F4B3-1A4A-AE31-EF41911B52E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37777" y="1788004"/>
            <a:ext cx="475789" cy="8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 name="Freeform 1039">
            <a:extLst>
              <a:ext uri="{FF2B5EF4-FFF2-40B4-BE49-F238E27FC236}">
                <a16:creationId xmlns:a16="http://schemas.microsoft.com/office/drawing/2014/main" id="{6968B171-80B8-D449-BA23-D8BBD502C69C}"/>
              </a:ext>
            </a:extLst>
          </p:cNvPr>
          <p:cNvSpPr/>
          <p:nvPr/>
        </p:nvSpPr>
        <p:spPr bwMode="auto">
          <a:xfrm flipV="1">
            <a:off x="7254338" y="2570576"/>
            <a:ext cx="135453" cy="71190"/>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49" name="Group 739">
            <a:extLst>
              <a:ext uri="{FF2B5EF4-FFF2-40B4-BE49-F238E27FC236}">
                <a16:creationId xmlns:a16="http://schemas.microsoft.com/office/drawing/2014/main" id="{D9D62056-FF77-C044-95DF-BA03C8D03805}"/>
              </a:ext>
            </a:extLst>
          </p:cNvPr>
          <p:cNvGrpSpPr/>
          <p:nvPr/>
        </p:nvGrpSpPr>
        <p:grpSpPr>
          <a:xfrm>
            <a:off x="8198197" y="2134381"/>
            <a:ext cx="607086" cy="462765"/>
            <a:chOff x="8631407" y="2290407"/>
            <a:chExt cx="530702" cy="478009"/>
          </a:xfrm>
        </p:grpSpPr>
        <p:pic>
          <p:nvPicPr>
            <p:cNvPr id="353" name="Picture 568" descr="light2.png">
              <a:extLst>
                <a:ext uri="{FF2B5EF4-FFF2-40B4-BE49-F238E27FC236}">
                  <a16:creationId xmlns:a16="http://schemas.microsoft.com/office/drawing/2014/main" id="{31D98EA3-0450-2048-97E3-064CE08C5928}"/>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4" name="Picture 1017" descr="antenna_stylized">
              <a:extLst>
                <a:ext uri="{FF2B5EF4-FFF2-40B4-BE49-F238E27FC236}">
                  <a16:creationId xmlns:a16="http://schemas.microsoft.com/office/drawing/2014/main" id="{7D6C4418-7D68-9D48-9021-717AE6EE25F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1" name="Picture 603" descr="car_icon_small">
            <a:extLst>
              <a:ext uri="{FF2B5EF4-FFF2-40B4-BE49-F238E27FC236}">
                <a16:creationId xmlns:a16="http://schemas.microsoft.com/office/drawing/2014/main" id="{2394AE3D-DE8E-0040-A9D9-EB2515AB90E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953055" y="1917761"/>
            <a:ext cx="971553" cy="16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2" name="Picture 1017" descr="antenna_stylized">
            <a:extLst>
              <a:ext uri="{FF2B5EF4-FFF2-40B4-BE49-F238E27FC236}">
                <a16:creationId xmlns:a16="http://schemas.microsoft.com/office/drawing/2014/main" id="{27111506-DEBC-3241-BE3E-752A566ABC8A}"/>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198197" y="1788004"/>
            <a:ext cx="607086" cy="21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 name="Group 791">
            <a:extLst>
              <a:ext uri="{FF2B5EF4-FFF2-40B4-BE49-F238E27FC236}">
                <a16:creationId xmlns:a16="http://schemas.microsoft.com/office/drawing/2014/main" id="{08B91E60-94BC-294C-935E-12F3175C7B52}"/>
              </a:ext>
            </a:extLst>
          </p:cNvPr>
          <p:cNvGrpSpPr/>
          <p:nvPr/>
        </p:nvGrpSpPr>
        <p:grpSpPr>
          <a:xfrm>
            <a:off x="6967472" y="3305580"/>
            <a:ext cx="401298" cy="295774"/>
            <a:chOff x="7487144" y="3389820"/>
            <a:chExt cx="350807" cy="305517"/>
          </a:xfrm>
        </p:grpSpPr>
        <p:pic>
          <p:nvPicPr>
            <p:cNvPr id="324" name="Picture 1115" descr="antenna_stylized">
              <a:extLst>
                <a:ext uri="{FF2B5EF4-FFF2-40B4-BE49-F238E27FC236}">
                  <a16:creationId xmlns:a16="http://schemas.microsoft.com/office/drawing/2014/main" id="{712FC333-2903-2641-951D-87DE784D7C2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 name="Picture 1116" descr="laptop_keyboard">
              <a:extLst>
                <a:ext uri="{FF2B5EF4-FFF2-40B4-BE49-F238E27FC236}">
                  <a16:creationId xmlns:a16="http://schemas.microsoft.com/office/drawing/2014/main" id="{92E07E52-8126-5246-BA51-CB8EA40D540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117">
              <a:extLst>
                <a:ext uri="{FF2B5EF4-FFF2-40B4-BE49-F238E27FC236}">
                  <a16:creationId xmlns:a16="http://schemas.microsoft.com/office/drawing/2014/main" id="{324DD8E2-8FD6-E24C-BC4D-162FA69CEE38}"/>
                </a:ext>
              </a:extLst>
            </p:cNvPr>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327" name="Picture 1118" descr="screen">
              <a:extLst>
                <a:ext uri="{FF2B5EF4-FFF2-40B4-BE49-F238E27FC236}">
                  <a16:creationId xmlns:a16="http://schemas.microsoft.com/office/drawing/2014/main" id="{5E2C0711-2D83-8C46-B46D-2CFAE6F0421D}"/>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119">
              <a:extLst>
                <a:ext uri="{FF2B5EF4-FFF2-40B4-BE49-F238E27FC236}">
                  <a16:creationId xmlns:a16="http://schemas.microsoft.com/office/drawing/2014/main" id="{E08710F5-BDBE-5748-A64D-82BD1998A803}"/>
                </a:ext>
              </a:extLst>
            </p:cNvPr>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9" name="Freeform 1120">
              <a:extLst>
                <a:ext uri="{FF2B5EF4-FFF2-40B4-BE49-F238E27FC236}">
                  <a16:creationId xmlns:a16="http://schemas.microsoft.com/office/drawing/2014/main" id="{35AEA85F-C402-274C-9D61-55C89719A748}"/>
                </a:ext>
              </a:extLst>
            </p:cNvPr>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0" name="Freeform 1121">
              <a:extLst>
                <a:ext uri="{FF2B5EF4-FFF2-40B4-BE49-F238E27FC236}">
                  <a16:creationId xmlns:a16="http://schemas.microsoft.com/office/drawing/2014/main" id="{DE7328D7-1219-C848-AD4C-D7A610F8D0CF}"/>
                </a:ext>
              </a:extLst>
            </p:cNvPr>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1" name="Freeform 1122">
              <a:extLst>
                <a:ext uri="{FF2B5EF4-FFF2-40B4-BE49-F238E27FC236}">
                  <a16:creationId xmlns:a16="http://schemas.microsoft.com/office/drawing/2014/main" id="{E9CDB942-E159-D840-B51B-5DD0871AC86D}"/>
                </a:ext>
              </a:extLst>
            </p:cNvPr>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2" name="Freeform 1123">
              <a:extLst>
                <a:ext uri="{FF2B5EF4-FFF2-40B4-BE49-F238E27FC236}">
                  <a16:creationId xmlns:a16="http://schemas.microsoft.com/office/drawing/2014/main" id="{784115E6-316F-4D47-A4FC-35701E0B95CD}"/>
                </a:ext>
              </a:extLst>
            </p:cNvPr>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3" name="Freeform 1124">
              <a:extLst>
                <a:ext uri="{FF2B5EF4-FFF2-40B4-BE49-F238E27FC236}">
                  <a16:creationId xmlns:a16="http://schemas.microsoft.com/office/drawing/2014/main" id="{EE6A0A6F-4CB0-DF4F-9CBC-65B35A579341}"/>
                </a:ext>
              </a:extLst>
            </p:cNvPr>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34" name="Group 1125">
              <a:extLst>
                <a:ext uri="{FF2B5EF4-FFF2-40B4-BE49-F238E27FC236}">
                  <a16:creationId xmlns:a16="http://schemas.microsoft.com/office/drawing/2014/main" id="{D8F10838-AC41-2347-A2C0-C059FED77F6D}"/>
                </a:ext>
              </a:extLst>
            </p:cNvPr>
            <p:cNvGrpSpPr/>
            <p:nvPr/>
          </p:nvGrpSpPr>
          <p:grpSpPr bwMode="auto">
            <a:xfrm>
              <a:off x="7593395" y="3625649"/>
              <a:ext cx="64747" cy="27592"/>
              <a:chOff x="1740" y="2642"/>
              <a:chExt cx="752" cy="327"/>
            </a:xfrm>
          </p:grpSpPr>
          <p:sp>
            <p:nvSpPr>
              <p:cNvPr id="341" name="Freeform 1126">
                <a:extLst>
                  <a:ext uri="{FF2B5EF4-FFF2-40B4-BE49-F238E27FC236}">
                    <a16:creationId xmlns:a16="http://schemas.microsoft.com/office/drawing/2014/main" id="{A2A9A43F-9EA1-A541-ABEF-C0ADFC45B56C}"/>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2" name="Freeform 1127">
                <a:extLst>
                  <a:ext uri="{FF2B5EF4-FFF2-40B4-BE49-F238E27FC236}">
                    <a16:creationId xmlns:a16="http://schemas.microsoft.com/office/drawing/2014/main" id="{3663CF41-B25F-1E4A-8B6E-4DFFE45B9320}"/>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3" name="Freeform 1128">
                <a:extLst>
                  <a:ext uri="{FF2B5EF4-FFF2-40B4-BE49-F238E27FC236}">
                    <a16:creationId xmlns:a16="http://schemas.microsoft.com/office/drawing/2014/main" id="{09170997-4C30-B449-A9CC-6F4D13237C0F}"/>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4" name="Freeform 1129">
                <a:extLst>
                  <a:ext uri="{FF2B5EF4-FFF2-40B4-BE49-F238E27FC236}">
                    <a16:creationId xmlns:a16="http://schemas.microsoft.com/office/drawing/2014/main" id="{23D0A56C-42C5-E64A-8D48-CF3D15C49C2D}"/>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5" name="Freeform 1130">
                <a:extLst>
                  <a:ext uri="{FF2B5EF4-FFF2-40B4-BE49-F238E27FC236}">
                    <a16:creationId xmlns:a16="http://schemas.microsoft.com/office/drawing/2014/main" id="{D4CA2371-E7EB-1448-A063-1D48550AF343}"/>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6" name="Freeform 1131">
                <a:extLst>
                  <a:ext uri="{FF2B5EF4-FFF2-40B4-BE49-F238E27FC236}">
                    <a16:creationId xmlns:a16="http://schemas.microsoft.com/office/drawing/2014/main" id="{19AABE0D-948C-C443-BB9D-F131D98B7A30}"/>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335" name="Freeform 1132">
              <a:extLst>
                <a:ext uri="{FF2B5EF4-FFF2-40B4-BE49-F238E27FC236}">
                  <a16:creationId xmlns:a16="http://schemas.microsoft.com/office/drawing/2014/main" id="{F78D74FA-2E4E-0741-8012-A6BC753EF92F}"/>
                </a:ext>
              </a:extLst>
            </p:cNvPr>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6" name="Freeform 1133">
              <a:extLst>
                <a:ext uri="{FF2B5EF4-FFF2-40B4-BE49-F238E27FC236}">
                  <a16:creationId xmlns:a16="http://schemas.microsoft.com/office/drawing/2014/main" id="{F5C0658C-AFE7-B04D-A3AF-B7CC84029B39}"/>
                </a:ext>
              </a:extLst>
            </p:cNvPr>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7" name="Freeform 1134">
              <a:extLst>
                <a:ext uri="{FF2B5EF4-FFF2-40B4-BE49-F238E27FC236}">
                  <a16:creationId xmlns:a16="http://schemas.microsoft.com/office/drawing/2014/main" id="{D60B3892-735A-194C-A4AA-7756978E042D}"/>
                </a:ext>
              </a:extLst>
            </p:cNvPr>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8" name="Freeform 1135">
              <a:extLst>
                <a:ext uri="{FF2B5EF4-FFF2-40B4-BE49-F238E27FC236}">
                  <a16:creationId xmlns:a16="http://schemas.microsoft.com/office/drawing/2014/main" id="{5295252C-C54E-0242-8FCF-35B95F1E79C8}"/>
                </a:ext>
              </a:extLst>
            </p:cNvPr>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9" name="Freeform 1136">
              <a:extLst>
                <a:ext uri="{FF2B5EF4-FFF2-40B4-BE49-F238E27FC236}">
                  <a16:creationId xmlns:a16="http://schemas.microsoft.com/office/drawing/2014/main" id="{4BC4CDB1-E55D-4B4D-9D5C-BA20D6CB2A75}"/>
                </a:ext>
              </a:extLst>
            </p:cNvPr>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0" name="Freeform 1137">
              <a:extLst>
                <a:ext uri="{FF2B5EF4-FFF2-40B4-BE49-F238E27FC236}">
                  <a16:creationId xmlns:a16="http://schemas.microsoft.com/office/drawing/2014/main" id="{2F012617-C213-364A-95DF-786D742D86DB}"/>
                </a:ext>
              </a:extLst>
            </p:cNvPr>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318" name="Group 1139">
            <a:extLst>
              <a:ext uri="{FF2B5EF4-FFF2-40B4-BE49-F238E27FC236}">
                <a16:creationId xmlns:a16="http://schemas.microsoft.com/office/drawing/2014/main" id="{1BC1F680-2008-324A-918A-6DCE5293428B}"/>
              </a:ext>
            </a:extLst>
          </p:cNvPr>
          <p:cNvGrpSpPr/>
          <p:nvPr/>
        </p:nvGrpSpPr>
        <p:grpSpPr bwMode="auto">
          <a:xfrm flipH="1">
            <a:off x="7514347" y="3440970"/>
            <a:ext cx="410969" cy="331137"/>
            <a:chOff x="2839" y="3501"/>
            <a:chExt cx="755" cy="803"/>
          </a:xfrm>
        </p:grpSpPr>
        <p:pic>
          <p:nvPicPr>
            <p:cNvPr id="322" name="Picture 1140" descr="desktop_computer_stylized_medium">
              <a:extLst>
                <a:ext uri="{FF2B5EF4-FFF2-40B4-BE49-F238E27FC236}">
                  <a16:creationId xmlns:a16="http://schemas.microsoft.com/office/drawing/2014/main" id="{3A7501DF-69F8-4C46-AA50-5279AC332916}"/>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Freeform 1141">
              <a:extLst>
                <a:ext uri="{FF2B5EF4-FFF2-40B4-BE49-F238E27FC236}">
                  <a16:creationId xmlns:a16="http://schemas.microsoft.com/office/drawing/2014/main" id="{B04412EC-15A5-5A49-8F58-2AF54B515FBB}"/>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19" name="Group 693">
            <a:extLst>
              <a:ext uri="{FF2B5EF4-FFF2-40B4-BE49-F238E27FC236}">
                <a16:creationId xmlns:a16="http://schemas.microsoft.com/office/drawing/2014/main" id="{DC5F5BAD-83FC-8C4E-8428-9EDAAE130A11}"/>
              </a:ext>
            </a:extLst>
          </p:cNvPr>
          <p:cNvGrpSpPr/>
          <p:nvPr/>
        </p:nvGrpSpPr>
        <p:grpSpPr>
          <a:xfrm>
            <a:off x="7298646" y="3206960"/>
            <a:ext cx="398084" cy="383971"/>
            <a:chOff x="7797061" y="3296104"/>
            <a:chExt cx="347997" cy="396620"/>
          </a:xfrm>
        </p:grpSpPr>
        <p:pic>
          <p:nvPicPr>
            <p:cNvPr id="320" name="Picture 571" descr="fridge2.png">
              <a:extLst>
                <a:ext uri="{FF2B5EF4-FFF2-40B4-BE49-F238E27FC236}">
                  <a16:creationId xmlns:a16="http://schemas.microsoft.com/office/drawing/2014/main" id="{A94D8E7D-DD5F-9941-A00A-EC12224FB213}"/>
                </a:ext>
              </a:extLst>
            </p:cNvPr>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1" name="Picture 1115" descr="antenna_stylized">
              <a:extLst>
                <a:ext uri="{FF2B5EF4-FFF2-40B4-BE49-F238E27FC236}">
                  <a16:creationId xmlns:a16="http://schemas.microsoft.com/office/drawing/2014/main" id="{E91F697C-22FB-6740-A6AD-5C286C084A1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5" name="Group 374">
            <a:extLst>
              <a:ext uri="{FF2B5EF4-FFF2-40B4-BE49-F238E27FC236}">
                <a16:creationId xmlns:a16="http://schemas.microsoft.com/office/drawing/2014/main" id="{CD5D12A1-47EE-F64A-8FC4-7456F305FBD6}"/>
              </a:ext>
            </a:extLst>
          </p:cNvPr>
          <p:cNvGrpSpPr/>
          <p:nvPr/>
        </p:nvGrpSpPr>
        <p:grpSpPr>
          <a:xfrm>
            <a:off x="11062314" y="4042909"/>
            <a:ext cx="560341" cy="437407"/>
            <a:chOff x="5103720" y="2693365"/>
            <a:chExt cx="611650" cy="414788"/>
          </a:xfrm>
        </p:grpSpPr>
        <p:cxnSp>
          <p:nvCxnSpPr>
            <p:cNvPr id="312" name="Straight Connector 375">
              <a:extLst>
                <a:ext uri="{FF2B5EF4-FFF2-40B4-BE49-F238E27FC236}">
                  <a16:creationId xmlns:a16="http://schemas.microsoft.com/office/drawing/2014/main" id="{692371CC-5B71-4C4D-8C16-630C4666E2B9}"/>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3" name="Group 377">
              <a:extLst>
                <a:ext uri="{FF2B5EF4-FFF2-40B4-BE49-F238E27FC236}">
                  <a16:creationId xmlns:a16="http://schemas.microsoft.com/office/drawing/2014/main" id="{23B8EE3E-377C-A14C-A93C-A93E263A787A}"/>
                </a:ext>
              </a:extLst>
            </p:cNvPr>
            <p:cNvGrpSpPr/>
            <p:nvPr/>
          </p:nvGrpSpPr>
          <p:grpSpPr>
            <a:xfrm>
              <a:off x="5275406" y="2693365"/>
              <a:ext cx="439964" cy="414788"/>
              <a:chOff x="5275406" y="2711455"/>
              <a:chExt cx="452949" cy="405518"/>
            </a:xfrm>
          </p:grpSpPr>
          <p:pic>
            <p:nvPicPr>
              <p:cNvPr id="314" name="Picture 378" descr="server_rack.png">
                <a:extLst>
                  <a:ext uri="{FF2B5EF4-FFF2-40B4-BE49-F238E27FC236}">
                    <a16:creationId xmlns:a16="http://schemas.microsoft.com/office/drawing/2014/main" id="{E0E9D7E0-2027-6B49-BCD3-105F250D35F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37367" y="2770786"/>
                <a:ext cx="190988" cy="313366"/>
              </a:xfrm>
              <a:prstGeom prst="rect">
                <a:avLst/>
              </a:prstGeom>
            </p:spPr>
          </p:pic>
          <p:pic>
            <p:nvPicPr>
              <p:cNvPr id="315" name="Picture 379" descr="server_rack.png">
                <a:extLst>
                  <a:ext uri="{FF2B5EF4-FFF2-40B4-BE49-F238E27FC236}">
                    <a16:creationId xmlns:a16="http://schemas.microsoft.com/office/drawing/2014/main" id="{873610FF-D2E1-7C4A-AF76-A89E3BB3261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275406" y="2764002"/>
                <a:ext cx="190988" cy="313366"/>
              </a:xfrm>
              <a:prstGeom prst="rect">
                <a:avLst/>
              </a:prstGeom>
            </p:spPr>
          </p:pic>
          <p:pic>
            <p:nvPicPr>
              <p:cNvPr id="316" name="Picture 380" descr="server_rack.png">
                <a:extLst>
                  <a:ext uri="{FF2B5EF4-FFF2-40B4-BE49-F238E27FC236}">
                    <a16:creationId xmlns:a16="http://schemas.microsoft.com/office/drawing/2014/main" id="{835A4069-8411-1849-8813-0C1AFA96010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385676" y="2711455"/>
                <a:ext cx="247152" cy="405518"/>
              </a:xfrm>
              <a:prstGeom prst="rect">
                <a:avLst/>
              </a:prstGeom>
            </p:spPr>
          </p:pic>
        </p:grpSp>
      </p:grpSp>
      <p:grpSp>
        <p:nvGrpSpPr>
          <p:cNvPr id="306" name="Group 391">
            <a:extLst>
              <a:ext uri="{FF2B5EF4-FFF2-40B4-BE49-F238E27FC236}">
                <a16:creationId xmlns:a16="http://schemas.microsoft.com/office/drawing/2014/main" id="{EADBB7F1-CFAC-3449-9495-F1D2425DB846}"/>
              </a:ext>
            </a:extLst>
          </p:cNvPr>
          <p:cNvGrpSpPr/>
          <p:nvPr/>
        </p:nvGrpSpPr>
        <p:grpSpPr>
          <a:xfrm>
            <a:off x="11029587" y="3306734"/>
            <a:ext cx="484710" cy="393026"/>
            <a:chOff x="5103720" y="2693365"/>
            <a:chExt cx="611650" cy="414788"/>
          </a:xfrm>
        </p:grpSpPr>
        <p:cxnSp>
          <p:nvCxnSpPr>
            <p:cNvPr id="307" name="Straight Connector 392">
              <a:extLst>
                <a:ext uri="{FF2B5EF4-FFF2-40B4-BE49-F238E27FC236}">
                  <a16:creationId xmlns:a16="http://schemas.microsoft.com/office/drawing/2014/main" id="{A31AD1C0-38E6-8D4F-A802-D9CB1B18CAF4}"/>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08" name="Group 394">
              <a:extLst>
                <a:ext uri="{FF2B5EF4-FFF2-40B4-BE49-F238E27FC236}">
                  <a16:creationId xmlns:a16="http://schemas.microsoft.com/office/drawing/2014/main" id="{ADA15242-5668-7F4C-8181-3FDBCDA96A0F}"/>
                </a:ext>
              </a:extLst>
            </p:cNvPr>
            <p:cNvGrpSpPr/>
            <p:nvPr/>
          </p:nvGrpSpPr>
          <p:grpSpPr>
            <a:xfrm>
              <a:off x="5275406" y="2693365"/>
              <a:ext cx="439964" cy="414788"/>
              <a:chOff x="5275406" y="2711455"/>
              <a:chExt cx="452949" cy="405518"/>
            </a:xfrm>
          </p:grpSpPr>
          <p:pic>
            <p:nvPicPr>
              <p:cNvPr id="309" name="Picture 395" descr="server_rack.png">
                <a:extLst>
                  <a:ext uri="{FF2B5EF4-FFF2-40B4-BE49-F238E27FC236}">
                    <a16:creationId xmlns:a16="http://schemas.microsoft.com/office/drawing/2014/main" id="{387DE633-4F45-B84A-BEF5-23C704E2DA6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37367" y="2770786"/>
                <a:ext cx="190988" cy="313366"/>
              </a:xfrm>
              <a:prstGeom prst="rect">
                <a:avLst/>
              </a:prstGeom>
            </p:spPr>
          </p:pic>
          <p:pic>
            <p:nvPicPr>
              <p:cNvPr id="310" name="Picture 396" descr="server_rack.png">
                <a:extLst>
                  <a:ext uri="{FF2B5EF4-FFF2-40B4-BE49-F238E27FC236}">
                    <a16:creationId xmlns:a16="http://schemas.microsoft.com/office/drawing/2014/main" id="{99B61531-D25C-834F-9ACB-B79AE02D295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275406" y="2764002"/>
                <a:ext cx="190988" cy="313366"/>
              </a:xfrm>
              <a:prstGeom prst="rect">
                <a:avLst/>
              </a:prstGeom>
            </p:spPr>
          </p:pic>
          <p:pic>
            <p:nvPicPr>
              <p:cNvPr id="311" name="Picture 397" descr="server_rack.png">
                <a:extLst>
                  <a:ext uri="{FF2B5EF4-FFF2-40B4-BE49-F238E27FC236}">
                    <a16:creationId xmlns:a16="http://schemas.microsoft.com/office/drawing/2014/main" id="{9C677CC7-8A25-AB44-B825-D79B1AE4DF2E}"/>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385676" y="2711455"/>
                <a:ext cx="247152" cy="405518"/>
              </a:xfrm>
              <a:prstGeom prst="rect">
                <a:avLst/>
              </a:prstGeom>
            </p:spPr>
          </p:pic>
        </p:grpSp>
      </p:grpSp>
      <p:grpSp>
        <p:nvGrpSpPr>
          <p:cNvPr id="178" name="Group 950">
            <a:extLst>
              <a:ext uri="{FF2B5EF4-FFF2-40B4-BE49-F238E27FC236}">
                <a16:creationId xmlns:a16="http://schemas.microsoft.com/office/drawing/2014/main" id="{2A3A7623-0875-9342-AC79-1B504E60E7E1}"/>
              </a:ext>
            </a:extLst>
          </p:cNvPr>
          <p:cNvGrpSpPr/>
          <p:nvPr/>
        </p:nvGrpSpPr>
        <p:grpSpPr bwMode="auto">
          <a:xfrm>
            <a:off x="10141841" y="5093347"/>
            <a:ext cx="202688" cy="320283"/>
            <a:chOff x="4140" y="429"/>
            <a:chExt cx="1425" cy="2396"/>
          </a:xfrm>
        </p:grpSpPr>
        <p:sp>
          <p:nvSpPr>
            <p:cNvPr id="273" name="Freeform 951">
              <a:extLst>
                <a:ext uri="{FF2B5EF4-FFF2-40B4-BE49-F238E27FC236}">
                  <a16:creationId xmlns:a16="http://schemas.microsoft.com/office/drawing/2014/main" id="{D3F5B58C-C662-0445-814F-ABB864F38AE4}"/>
                </a:ext>
              </a:extLst>
            </p:cNvPr>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4" name="Rectangle 952">
              <a:extLst>
                <a:ext uri="{FF2B5EF4-FFF2-40B4-BE49-F238E27FC236}">
                  <a16:creationId xmlns:a16="http://schemas.microsoft.com/office/drawing/2014/main" id="{2CE947CD-3FB0-E849-AAD2-F6DF8E85143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75" name="Freeform 953">
              <a:extLst>
                <a:ext uri="{FF2B5EF4-FFF2-40B4-BE49-F238E27FC236}">
                  <a16:creationId xmlns:a16="http://schemas.microsoft.com/office/drawing/2014/main" id="{45053AFE-9DA1-6A48-97B6-8A513F7240CF}"/>
                </a:ext>
              </a:extLst>
            </p:cNvPr>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6" name="Freeform 954">
              <a:extLst>
                <a:ext uri="{FF2B5EF4-FFF2-40B4-BE49-F238E27FC236}">
                  <a16:creationId xmlns:a16="http://schemas.microsoft.com/office/drawing/2014/main" id="{882ACCB6-C7C8-CB4F-BE67-70B7FB62B381}"/>
                </a:ext>
              </a:extLst>
            </p:cNvPr>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7" name="Rectangle 955">
              <a:extLst>
                <a:ext uri="{FF2B5EF4-FFF2-40B4-BE49-F238E27FC236}">
                  <a16:creationId xmlns:a16="http://schemas.microsoft.com/office/drawing/2014/main" id="{9AA2FB9A-00F6-974D-80E8-AE493EB2BE8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278" name="Group 956">
              <a:extLst>
                <a:ext uri="{FF2B5EF4-FFF2-40B4-BE49-F238E27FC236}">
                  <a16:creationId xmlns:a16="http://schemas.microsoft.com/office/drawing/2014/main" id="{7CFD1127-1612-2C40-9632-B0FDACCBAE3D}"/>
                </a:ext>
              </a:extLst>
            </p:cNvPr>
            <p:cNvGrpSpPr/>
            <p:nvPr/>
          </p:nvGrpSpPr>
          <p:grpSpPr bwMode="auto">
            <a:xfrm>
              <a:off x="4749" y="668"/>
              <a:ext cx="581" cy="145"/>
              <a:chOff x="614" y="2568"/>
              <a:chExt cx="725" cy="139"/>
            </a:xfrm>
          </p:grpSpPr>
          <p:sp>
            <p:nvSpPr>
              <p:cNvPr id="303" name="AutoShape 957">
                <a:extLst>
                  <a:ext uri="{FF2B5EF4-FFF2-40B4-BE49-F238E27FC236}">
                    <a16:creationId xmlns:a16="http://schemas.microsoft.com/office/drawing/2014/main" id="{142697B6-95D7-0A4D-A44C-91AAB764EE3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304" name="AutoShape 958">
                <a:extLst>
                  <a:ext uri="{FF2B5EF4-FFF2-40B4-BE49-F238E27FC236}">
                    <a16:creationId xmlns:a16="http://schemas.microsoft.com/office/drawing/2014/main" id="{E4DAE0E1-681E-664B-BB40-76FE75A7504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79" name="Rectangle 959">
              <a:extLst>
                <a:ext uri="{FF2B5EF4-FFF2-40B4-BE49-F238E27FC236}">
                  <a16:creationId xmlns:a16="http://schemas.microsoft.com/office/drawing/2014/main" id="{D99E5BB7-8982-7847-AD05-1CD384C7335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280" name="Group 960">
              <a:extLst>
                <a:ext uri="{FF2B5EF4-FFF2-40B4-BE49-F238E27FC236}">
                  <a16:creationId xmlns:a16="http://schemas.microsoft.com/office/drawing/2014/main" id="{02F9E4B9-0D2C-0D47-9DBC-E3FD287C9502}"/>
                </a:ext>
              </a:extLst>
            </p:cNvPr>
            <p:cNvGrpSpPr/>
            <p:nvPr/>
          </p:nvGrpSpPr>
          <p:grpSpPr bwMode="auto">
            <a:xfrm>
              <a:off x="4747" y="994"/>
              <a:ext cx="581" cy="134"/>
              <a:chOff x="614" y="2568"/>
              <a:chExt cx="725" cy="139"/>
            </a:xfrm>
          </p:grpSpPr>
          <p:sp>
            <p:nvSpPr>
              <p:cNvPr id="301" name="AutoShape 961">
                <a:extLst>
                  <a:ext uri="{FF2B5EF4-FFF2-40B4-BE49-F238E27FC236}">
                    <a16:creationId xmlns:a16="http://schemas.microsoft.com/office/drawing/2014/main" id="{EC840353-9C0D-0A4C-AA14-ED3A311A5A2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302" name="AutoShape 962">
                <a:extLst>
                  <a:ext uri="{FF2B5EF4-FFF2-40B4-BE49-F238E27FC236}">
                    <a16:creationId xmlns:a16="http://schemas.microsoft.com/office/drawing/2014/main" id="{0783178E-F0B4-A348-94AE-B527DB68F5F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81" name="Rectangle 963">
              <a:extLst>
                <a:ext uri="{FF2B5EF4-FFF2-40B4-BE49-F238E27FC236}">
                  <a16:creationId xmlns:a16="http://schemas.microsoft.com/office/drawing/2014/main" id="{CAC78DD2-0BDD-B247-8881-2538129C791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82" name="Rectangle 964">
              <a:extLst>
                <a:ext uri="{FF2B5EF4-FFF2-40B4-BE49-F238E27FC236}">
                  <a16:creationId xmlns:a16="http://schemas.microsoft.com/office/drawing/2014/main" id="{2AF5DE15-BCC9-7E44-A26A-E38CC62771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283" name="Group 965">
              <a:extLst>
                <a:ext uri="{FF2B5EF4-FFF2-40B4-BE49-F238E27FC236}">
                  <a16:creationId xmlns:a16="http://schemas.microsoft.com/office/drawing/2014/main" id="{DF03A9F0-E624-A84C-8130-B591DE5DBED5}"/>
                </a:ext>
              </a:extLst>
            </p:cNvPr>
            <p:cNvGrpSpPr/>
            <p:nvPr/>
          </p:nvGrpSpPr>
          <p:grpSpPr bwMode="auto">
            <a:xfrm>
              <a:off x="4735" y="1627"/>
              <a:ext cx="582" cy="151"/>
              <a:chOff x="614" y="2568"/>
              <a:chExt cx="725" cy="139"/>
            </a:xfrm>
          </p:grpSpPr>
          <p:sp>
            <p:nvSpPr>
              <p:cNvPr id="299" name="AutoShape 966">
                <a:extLst>
                  <a:ext uri="{FF2B5EF4-FFF2-40B4-BE49-F238E27FC236}">
                    <a16:creationId xmlns:a16="http://schemas.microsoft.com/office/drawing/2014/main" id="{8FDFF0B6-7888-9540-A1D5-DE1CD4E1DFB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300" name="AutoShape 967">
                <a:extLst>
                  <a:ext uri="{FF2B5EF4-FFF2-40B4-BE49-F238E27FC236}">
                    <a16:creationId xmlns:a16="http://schemas.microsoft.com/office/drawing/2014/main" id="{53A6E4F1-8674-E647-AFE0-BF0439C47FB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84" name="Freeform 968">
              <a:extLst>
                <a:ext uri="{FF2B5EF4-FFF2-40B4-BE49-F238E27FC236}">
                  <a16:creationId xmlns:a16="http://schemas.microsoft.com/office/drawing/2014/main" id="{ADD3F0FE-076E-0A43-8AFD-A58FAA1F391F}"/>
                </a:ext>
              </a:extLst>
            </p:cNvPr>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85" name="Group 969">
              <a:extLst>
                <a:ext uri="{FF2B5EF4-FFF2-40B4-BE49-F238E27FC236}">
                  <a16:creationId xmlns:a16="http://schemas.microsoft.com/office/drawing/2014/main" id="{B763F876-3F34-8243-9388-85D5483CF1F1}"/>
                </a:ext>
              </a:extLst>
            </p:cNvPr>
            <p:cNvGrpSpPr/>
            <p:nvPr/>
          </p:nvGrpSpPr>
          <p:grpSpPr bwMode="auto">
            <a:xfrm>
              <a:off x="4739" y="1327"/>
              <a:ext cx="582" cy="139"/>
              <a:chOff x="614" y="2568"/>
              <a:chExt cx="725" cy="139"/>
            </a:xfrm>
          </p:grpSpPr>
          <p:sp>
            <p:nvSpPr>
              <p:cNvPr id="297" name="AutoShape 970">
                <a:extLst>
                  <a:ext uri="{FF2B5EF4-FFF2-40B4-BE49-F238E27FC236}">
                    <a16:creationId xmlns:a16="http://schemas.microsoft.com/office/drawing/2014/main" id="{9C478D2B-EE5A-764C-9039-8BD04FCF71E6}"/>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8" name="AutoShape 971">
                <a:extLst>
                  <a:ext uri="{FF2B5EF4-FFF2-40B4-BE49-F238E27FC236}">
                    <a16:creationId xmlns:a16="http://schemas.microsoft.com/office/drawing/2014/main" id="{9A7EF3C2-A6D9-3F49-A5BC-2D4188B4FD7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86" name="Rectangle 972">
              <a:extLst>
                <a:ext uri="{FF2B5EF4-FFF2-40B4-BE49-F238E27FC236}">
                  <a16:creationId xmlns:a16="http://schemas.microsoft.com/office/drawing/2014/main" id="{6B342BDD-0E36-4E44-BBA6-7CFC69FA9DA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87" name="Freeform 973">
              <a:extLst>
                <a:ext uri="{FF2B5EF4-FFF2-40B4-BE49-F238E27FC236}">
                  <a16:creationId xmlns:a16="http://schemas.microsoft.com/office/drawing/2014/main" id="{E79DC8B2-A896-A640-9783-DFC6D2C30BFB}"/>
                </a:ext>
              </a:extLst>
            </p:cNvPr>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8" name="Freeform 974">
              <a:extLst>
                <a:ext uri="{FF2B5EF4-FFF2-40B4-BE49-F238E27FC236}">
                  <a16:creationId xmlns:a16="http://schemas.microsoft.com/office/drawing/2014/main" id="{E506BCD5-6828-2043-B437-1B3DB2064F60}"/>
                </a:ext>
              </a:extLst>
            </p:cNvPr>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9" name="Oval 975">
              <a:extLst>
                <a:ext uri="{FF2B5EF4-FFF2-40B4-BE49-F238E27FC236}">
                  <a16:creationId xmlns:a16="http://schemas.microsoft.com/office/drawing/2014/main" id="{B18CFBA6-91BA-3F47-9B92-8D0AB3F8C5F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0" name="Freeform 976">
              <a:extLst>
                <a:ext uri="{FF2B5EF4-FFF2-40B4-BE49-F238E27FC236}">
                  <a16:creationId xmlns:a16="http://schemas.microsoft.com/office/drawing/2014/main" id="{371D1E7A-DA8B-CD4B-9F5B-A1F151C83E58}"/>
                </a:ext>
              </a:extLst>
            </p:cNvPr>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1" name="AutoShape 977">
              <a:extLst>
                <a:ext uri="{FF2B5EF4-FFF2-40B4-BE49-F238E27FC236}">
                  <a16:creationId xmlns:a16="http://schemas.microsoft.com/office/drawing/2014/main" id="{01F679D6-F178-A54C-89A4-27EB1B8AAED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2" name="AutoShape 978">
              <a:extLst>
                <a:ext uri="{FF2B5EF4-FFF2-40B4-BE49-F238E27FC236}">
                  <a16:creationId xmlns:a16="http://schemas.microsoft.com/office/drawing/2014/main" id="{0EC131FE-D4B7-6F4F-8DB2-1BADE570240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3" name="Oval 979">
              <a:extLst>
                <a:ext uri="{FF2B5EF4-FFF2-40B4-BE49-F238E27FC236}">
                  <a16:creationId xmlns:a16="http://schemas.microsoft.com/office/drawing/2014/main" id="{FDF4BA7B-4D8C-F243-9424-7829416CEFA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4" name="Oval 980">
              <a:extLst>
                <a:ext uri="{FF2B5EF4-FFF2-40B4-BE49-F238E27FC236}">
                  <a16:creationId xmlns:a16="http://schemas.microsoft.com/office/drawing/2014/main" id="{8D202BAB-24F4-5D4B-98D1-4BF6ED06C11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295" name="Oval 981">
              <a:extLst>
                <a:ext uri="{FF2B5EF4-FFF2-40B4-BE49-F238E27FC236}">
                  <a16:creationId xmlns:a16="http://schemas.microsoft.com/office/drawing/2014/main" id="{9E467988-9D04-8540-964E-966304A43B9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6" name="Rectangle 982">
              <a:extLst>
                <a:ext uri="{FF2B5EF4-FFF2-40B4-BE49-F238E27FC236}">
                  <a16:creationId xmlns:a16="http://schemas.microsoft.com/office/drawing/2014/main" id="{C06D79B2-779A-0040-98DE-AC32C7FF7FA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213" name="Group 590">
            <a:extLst>
              <a:ext uri="{FF2B5EF4-FFF2-40B4-BE49-F238E27FC236}">
                <a16:creationId xmlns:a16="http://schemas.microsoft.com/office/drawing/2014/main" id="{AB299F1F-A073-DC4D-B01C-D3DE97049658}"/>
              </a:ext>
            </a:extLst>
          </p:cNvPr>
          <p:cNvGrpSpPr/>
          <p:nvPr/>
        </p:nvGrpSpPr>
        <p:grpSpPr bwMode="auto">
          <a:xfrm flipH="1">
            <a:off x="7501602" y="4731476"/>
            <a:ext cx="395376" cy="310087"/>
            <a:chOff x="2839" y="3501"/>
            <a:chExt cx="755" cy="803"/>
          </a:xfrm>
        </p:grpSpPr>
        <p:pic>
          <p:nvPicPr>
            <p:cNvPr id="271" name="Picture 591" descr="desktop_computer_stylized_medium">
              <a:extLst>
                <a:ext uri="{FF2B5EF4-FFF2-40B4-BE49-F238E27FC236}">
                  <a16:creationId xmlns:a16="http://schemas.microsoft.com/office/drawing/2014/main" id="{404EAED7-C048-DB43-8F95-8E0A8E7ACEF0}"/>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Freeform 592">
              <a:extLst>
                <a:ext uri="{FF2B5EF4-FFF2-40B4-BE49-F238E27FC236}">
                  <a16:creationId xmlns:a16="http://schemas.microsoft.com/office/drawing/2014/main" id="{06A55CE6-AA2E-114B-B757-ECD01C06D372}"/>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214" name="Group 1064">
            <a:extLst>
              <a:ext uri="{FF2B5EF4-FFF2-40B4-BE49-F238E27FC236}">
                <a16:creationId xmlns:a16="http://schemas.microsoft.com/office/drawing/2014/main" id="{B0DDADA2-DA93-F548-8623-5771BF70636E}"/>
              </a:ext>
            </a:extLst>
          </p:cNvPr>
          <p:cNvGrpSpPr/>
          <p:nvPr/>
        </p:nvGrpSpPr>
        <p:grpSpPr bwMode="auto">
          <a:xfrm>
            <a:off x="8898141" y="5653745"/>
            <a:ext cx="354831" cy="297992"/>
            <a:chOff x="877" y="1008"/>
            <a:chExt cx="2747" cy="2591"/>
          </a:xfrm>
        </p:grpSpPr>
        <p:pic>
          <p:nvPicPr>
            <p:cNvPr id="248" name="Picture 1065" descr="antenna_stylized">
              <a:extLst>
                <a:ext uri="{FF2B5EF4-FFF2-40B4-BE49-F238E27FC236}">
                  <a16:creationId xmlns:a16="http://schemas.microsoft.com/office/drawing/2014/main" id="{54C4C2FF-127F-6343-A8AF-7DCF997C63E6}"/>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1066" descr="laptop_keyboard">
              <a:extLst>
                <a:ext uri="{FF2B5EF4-FFF2-40B4-BE49-F238E27FC236}">
                  <a16:creationId xmlns:a16="http://schemas.microsoft.com/office/drawing/2014/main" id="{AFCA7446-CD44-BA48-A4ED-F2EABB9ED46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 name="Freeform 1067">
              <a:extLst>
                <a:ext uri="{FF2B5EF4-FFF2-40B4-BE49-F238E27FC236}">
                  <a16:creationId xmlns:a16="http://schemas.microsoft.com/office/drawing/2014/main" id="{C9AB8759-9477-0E40-AEF8-57B9DCAD30AB}"/>
                </a:ext>
              </a:extLst>
            </p:cNvPr>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51" name="Picture 1068" descr="screen">
              <a:extLst>
                <a:ext uri="{FF2B5EF4-FFF2-40B4-BE49-F238E27FC236}">
                  <a16:creationId xmlns:a16="http://schemas.microsoft.com/office/drawing/2014/main" id="{4F19E5E3-0479-F244-95A1-9282C6838FA5}"/>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69">
              <a:extLst>
                <a:ext uri="{FF2B5EF4-FFF2-40B4-BE49-F238E27FC236}">
                  <a16:creationId xmlns:a16="http://schemas.microsoft.com/office/drawing/2014/main" id="{DE38AFAB-8E72-D943-967B-56B73822B2C4}"/>
                </a:ext>
              </a:extLst>
            </p:cNvPr>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3" name="Freeform 1070">
              <a:extLst>
                <a:ext uri="{FF2B5EF4-FFF2-40B4-BE49-F238E27FC236}">
                  <a16:creationId xmlns:a16="http://schemas.microsoft.com/office/drawing/2014/main" id="{969D41E4-0032-9047-9384-D2902BD253F3}"/>
                </a:ext>
              </a:extLst>
            </p:cNvPr>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4" name="Freeform 1071">
              <a:extLst>
                <a:ext uri="{FF2B5EF4-FFF2-40B4-BE49-F238E27FC236}">
                  <a16:creationId xmlns:a16="http://schemas.microsoft.com/office/drawing/2014/main" id="{930037C6-6597-5D48-98C3-18D8E973895E}"/>
                </a:ext>
              </a:extLst>
            </p:cNvPr>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5" name="Freeform 1072">
              <a:extLst>
                <a:ext uri="{FF2B5EF4-FFF2-40B4-BE49-F238E27FC236}">
                  <a16:creationId xmlns:a16="http://schemas.microsoft.com/office/drawing/2014/main" id="{C88F93E3-F84D-5340-B25B-301E1AA82F77}"/>
                </a:ext>
              </a:extLst>
            </p:cNvPr>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6" name="Freeform 1073">
              <a:extLst>
                <a:ext uri="{FF2B5EF4-FFF2-40B4-BE49-F238E27FC236}">
                  <a16:creationId xmlns:a16="http://schemas.microsoft.com/office/drawing/2014/main" id="{89E34E6F-CECA-3547-9397-1A4AED9FDEFC}"/>
                </a:ext>
              </a:extLst>
            </p:cNvPr>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7" name="Freeform 1074">
              <a:extLst>
                <a:ext uri="{FF2B5EF4-FFF2-40B4-BE49-F238E27FC236}">
                  <a16:creationId xmlns:a16="http://schemas.microsoft.com/office/drawing/2014/main" id="{5A9C92A7-1C0D-3346-B34F-433CFEE19810}"/>
                </a:ext>
              </a:extLst>
            </p:cNvPr>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58" name="Group 1075">
              <a:extLst>
                <a:ext uri="{FF2B5EF4-FFF2-40B4-BE49-F238E27FC236}">
                  <a16:creationId xmlns:a16="http://schemas.microsoft.com/office/drawing/2014/main" id="{AA2AB613-C768-794E-AF4D-457AA794B890}"/>
                </a:ext>
              </a:extLst>
            </p:cNvPr>
            <p:cNvGrpSpPr/>
            <p:nvPr/>
          </p:nvGrpSpPr>
          <p:grpSpPr bwMode="auto">
            <a:xfrm>
              <a:off x="1709" y="3008"/>
              <a:ext cx="507" cy="234"/>
              <a:chOff x="1740" y="2642"/>
              <a:chExt cx="752" cy="327"/>
            </a:xfrm>
          </p:grpSpPr>
          <p:sp>
            <p:nvSpPr>
              <p:cNvPr id="265" name="Freeform 1076">
                <a:extLst>
                  <a:ext uri="{FF2B5EF4-FFF2-40B4-BE49-F238E27FC236}">
                    <a16:creationId xmlns:a16="http://schemas.microsoft.com/office/drawing/2014/main" id="{57C134A2-5879-8F44-90FA-FB795F302072}"/>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6" name="Freeform 1077">
                <a:extLst>
                  <a:ext uri="{FF2B5EF4-FFF2-40B4-BE49-F238E27FC236}">
                    <a16:creationId xmlns:a16="http://schemas.microsoft.com/office/drawing/2014/main" id="{8771281F-382F-F84A-B1FD-07E8E111A328}"/>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7" name="Freeform 1078">
                <a:extLst>
                  <a:ext uri="{FF2B5EF4-FFF2-40B4-BE49-F238E27FC236}">
                    <a16:creationId xmlns:a16="http://schemas.microsoft.com/office/drawing/2014/main" id="{CEC796F9-77CE-0649-9667-1CF0CC616D85}"/>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8" name="Freeform 1079">
                <a:extLst>
                  <a:ext uri="{FF2B5EF4-FFF2-40B4-BE49-F238E27FC236}">
                    <a16:creationId xmlns:a16="http://schemas.microsoft.com/office/drawing/2014/main" id="{E05E9EC1-76FE-B64D-9ED8-AD562EC974D3}"/>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9" name="Freeform 1080">
                <a:extLst>
                  <a:ext uri="{FF2B5EF4-FFF2-40B4-BE49-F238E27FC236}">
                    <a16:creationId xmlns:a16="http://schemas.microsoft.com/office/drawing/2014/main" id="{344E4360-B64F-A049-9A23-2E78551D2028}"/>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0" name="Freeform 1081">
                <a:extLst>
                  <a:ext uri="{FF2B5EF4-FFF2-40B4-BE49-F238E27FC236}">
                    <a16:creationId xmlns:a16="http://schemas.microsoft.com/office/drawing/2014/main" id="{1B4A5B0E-AD7B-F94B-B750-932D171047F3}"/>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59" name="Freeform 1082">
              <a:extLst>
                <a:ext uri="{FF2B5EF4-FFF2-40B4-BE49-F238E27FC236}">
                  <a16:creationId xmlns:a16="http://schemas.microsoft.com/office/drawing/2014/main" id="{D55F9AD0-5A50-2943-B7E3-B1FE464DC3E0}"/>
                </a:ext>
              </a:extLst>
            </p:cNvPr>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0" name="Freeform 1083">
              <a:extLst>
                <a:ext uri="{FF2B5EF4-FFF2-40B4-BE49-F238E27FC236}">
                  <a16:creationId xmlns:a16="http://schemas.microsoft.com/office/drawing/2014/main" id="{E1817B11-F157-5A4F-A697-07671978F38F}"/>
                </a:ext>
              </a:extLst>
            </p:cNvPr>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1" name="Freeform 1084">
              <a:extLst>
                <a:ext uri="{FF2B5EF4-FFF2-40B4-BE49-F238E27FC236}">
                  <a16:creationId xmlns:a16="http://schemas.microsoft.com/office/drawing/2014/main" id="{70075F64-9A99-3245-B1C1-44278E9E5883}"/>
                </a:ext>
              </a:extLst>
            </p:cNvPr>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2" name="Freeform 1085">
              <a:extLst>
                <a:ext uri="{FF2B5EF4-FFF2-40B4-BE49-F238E27FC236}">
                  <a16:creationId xmlns:a16="http://schemas.microsoft.com/office/drawing/2014/main" id="{5ABE7157-155C-B24E-BBE8-34A3F550E286}"/>
                </a:ext>
              </a:extLst>
            </p:cNvPr>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3" name="Freeform 1086">
              <a:extLst>
                <a:ext uri="{FF2B5EF4-FFF2-40B4-BE49-F238E27FC236}">
                  <a16:creationId xmlns:a16="http://schemas.microsoft.com/office/drawing/2014/main" id="{C4BBB473-D93E-F349-B3E1-ADF3A990EF33}"/>
                </a:ext>
              </a:extLst>
            </p:cNvPr>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4" name="Freeform 1087">
              <a:extLst>
                <a:ext uri="{FF2B5EF4-FFF2-40B4-BE49-F238E27FC236}">
                  <a16:creationId xmlns:a16="http://schemas.microsoft.com/office/drawing/2014/main" id="{EE28ABD7-7BD9-D048-85BB-20086AB8F5ED}"/>
                </a:ext>
              </a:extLst>
            </p:cNvPr>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215" name="Group 590">
            <a:extLst>
              <a:ext uri="{FF2B5EF4-FFF2-40B4-BE49-F238E27FC236}">
                <a16:creationId xmlns:a16="http://schemas.microsoft.com/office/drawing/2014/main" id="{83029F57-998A-6241-8D9D-FD5AA2BA0FE9}"/>
              </a:ext>
            </a:extLst>
          </p:cNvPr>
          <p:cNvGrpSpPr/>
          <p:nvPr/>
        </p:nvGrpSpPr>
        <p:grpSpPr bwMode="auto">
          <a:xfrm flipH="1">
            <a:off x="7264951" y="5100231"/>
            <a:ext cx="395376" cy="310087"/>
            <a:chOff x="2839" y="3501"/>
            <a:chExt cx="755" cy="803"/>
          </a:xfrm>
        </p:grpSpPr>
        <p:pic>
          <p:nvPicPr>
            <p:cNvPr id="246" name="Picture 591" descr="desktop_computer_stylized_medium">
              <a:extLst>
                <a:ext uri="{FF2B5EF4-FFF2-40B4-BE49-F238E27FC236}">
                  <a16:creationId xmlns:a16="http://schemas.microsoft.com/office/drawing/2014/main" id="{897649B5-E9D5-BE4A-9CD8-F00FB9E784B8}"/>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Freeform 592">
              <a:extLst>
                <a:ext uri="{FF2B5EF4-FFF2-40B4-BE49-F238E27FC236}">
                  <a16:creationId xmlns:a16="http://schemas.microsoft.com/office/drawing/2014/main" id="{1DFBD84F-2B84-A947-AF8F-5539AFC5556A}"/>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216" name="Group 590">
            <a:extLst>
              <a:ext uri="{FF2B5EF4-FFF2-40B4-BE49-F238E27FC236}">
                <a16:creationId xmlns:a16="http://schemas.microsoft.com/office/drawing/2014/main" id="{B22FEB93-506A-BD43-B406-21187EB99855}"/>
              </a:ext>
            </a:extLst>
          </p:cNvPr>
          <p:cNvGrpSpPr/>
          <p:nvPr/>
        </p:nvGrpSpPr>
        <p:grpSpPr bwMode="auto">
          <a:xfrm flipH="1">
            <a:off x="7699562" y="5316696"/>
            <a:ext cx="395376" cy="310087"/>
            <a:chOff x="2839" y="3501"/>
            <a:chExt cx="755" cy="803"/>
          </a:xfrm>
        </p:grpSpPr>
        <p:pic>
          <p:nvPicPr>
            <p:cNvPr id="244" name="Picture 591" descr="desktop_computer_stylized_medium">
              <a:extLst>
                <a:ext uri="{FF2B5EF4-FFF2-40B4-BE49-F238E27FC236}">
                  <a16:creationId xmlns:a16="http://schemas.microsoft.com/office/drawing/2014/main" id="{38299733-3CC8-8F44-8B4C-C321C36CC475}"/>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 name="Freeform 592">
              <a:extLst>
                <a:ext uri="{FF2B5EF4-FFF2-40B4-BE49-F238E27FC236}">
                  <a16:creationId xmlns:a16="http://schemas.microsoft.com/office/drawing/2014/main" id="{B794F18C-20F8-654C-B730-1331F4E2E8B6}"/>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217" name="Group 590">
            <a:extLst>
              <a:ext uri="{FF2B5EF4-FFF2-40B4-BE49-F238E27FC236}">
                <a16:creationId xmlns:a16="http://schemas.microsoft.com/office/drawing/2014/main" id="{221546B5-0369-8245-B309-BE44B32A6784}"/>
              </a:ext>
            </a:extLst>
          </p:cNvPr>
          <p:cNvGrpSpPr/>
          <p:nvPr/>
        </p:nvGrpSpPr>
        <p:grpSpPr bwMode="auto">
          <a:xfrm flipH="1">
            <a:off x="8155104" y="5337486"/>
            <a:ext cx="395376" cy="310087"/>
            <a:chOff x="2839" y="3501"/>
            <a:chExt cx="755" cy="803"/>
          </a:xfrm>
        </p:grpSpPr>
        <p:pic>
          <p:nvPicPr>
            <p:cNvPr id="242" name="Picture 591" descr="desktop_computer_stylized_medium">
              <a:extLst>
                <a:ext uri="{FF2B5EF4-FFF2-40B4-BE49-F238E27FC236}">
                  <a16:creationId xmlns:a16="http://schemas.microsoft.com/office/drawing/2014/main" id="{0A990653-1125-3548-9977-FEE4A08A88EA}"/>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592">
              <a:extLst>
                <a:ext uri="{FF2B5EF4-FFF2-40B4-BE49-F238E27FC236}">
                  <a16:creationId xmlns:a16="http://schemas.microsoft.com/office/drawing/2014/main" id="{711DD041-968B-1748-B14F-0F76DBD0D520}"/>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218" name="Group 1064">
            <a:extLst>
              <a:ext uri="{FF2B5EF4-FFF2-40B4-BE49-F238E27FC236}">
                <a16:creationId xmlns:a16="http://schemas.microsoft.com/office/drawing/2014/main" id="{F7722276-5890-D14F-9D46-A23BF9A132A2}"/>
              </a:ext>
            </a:extLst>
          </p:cNvPr>
          <p:cNvGrpSpPr/>
          <p:nvPr/>
        </p:nvGrpSpPr>
        <p:grpSpPr bwMode="auto">
          <a:xfrm>
            <a:off x="9279156" y="5597907"/>
            <a:ext cx="365216" cy="245298"/>
            <a:chOff x="877" y="1008"/>
            <a:chExt cx="2747" cy="2591"/>
          </a:xfrm>
        </p:grpSpPr>
        <p:pic>
          <p:nvPicPr>
            <p:cNvPr id="219" name="Picture 1065" descr="antenna_stylized">
              <a:extLst>
                <a:ext uri="{FF2B5EF4-FFF2-40B4-BE49-F238E27FC236}">
                  <a16:creationId xmlns:a16="http://schemas.microsoft.com/office/drawing/2014/main" id="{010B6484-A8A1-B24A-97BD-4DD051D3B0F2}"/>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Picture 1066" descr="laptop_keyboard">
              <a:extLst>
                <a:ext uri="{FF2B5EF4-FFF2-40B4-BE49-F238E27FC236}">
                  <a16:creationId xmlns:a16="http://schemas.microsoft.com/office/drawing/2014/main" id="{9ABA9293-EA37-0241-BAD6-38B635223729}"/>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 name="Freeform 1067">
              <a:extLst>
                <a:ext uri="{FF2B5EF4-FFF2-40B4-BE49-F238E27FC236}">
                  <a16:creationId xmlns:a16="http://schemas.microsoft.com/office/drawing/2014/main" id="{191B6A79-6A90-9F49-BC58-56064DCAA5B0}"/>
                </a:ext>
              </a:extLst>
            </p:cNvPr>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22" name="Picture 1068" descr="screen">
              <a:extLst>
                <a:ext uri="{FF2B5EF4-FFF2-40B4-BE49-F238E27FC236}">
                  <a16:creationId xmlns:a16="http://schemas.microsoft.com/office/drawing/2014/main" id="{4667BF4B-9736-2C4D-897C-6974ED7FFE47}"/>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Freeform 1069">
              <a:extLst>
                <a:ext uri="{FF2B5EF4-FFF2-40B4-BE49-F238E27FC236}">
                  <a16:creationId xmlns:a16="http://schemas.microsoft.com/office/drawing/2014/main" id="{3B673245-55BB-F24E-8ABA-373F0517460C}"/>
                </a:ext>
              </a:extLst>
            </p:cNvPr>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4" name="Freeform 1070">
              <a:extLst>
                <a:ext uri="{FF2B5EF4-FFF2-40B4-BE49-F238E27FC236}">
                  <a16:creationId xmlns:a16="http://schemas.microsoft.com/office/drawing/2014/main" id="{1244DB13-A5F9-D345-AF4E-5A57B46C915D}"/>
                </a:ext>
              </a:extLst>
            </p:cNvPr>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5" name="Freeform 1071">
              <a:extLst>
                <a:ext uri="{FF2B5EF4-FFF2-40B4-BE49-F238E27FC236}">
                  <a16:creationId xmlns:a16="http://schemas.microsoft.com/office/drawing/2014/main" id="{34552C47-FAE5-A24F-B3C9-8F3F9A13EF6D}"/>
                </a:ext>
              </a:extLst>
            </p:cNvPr>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6" name="Freeform 1072">
              <a:extLst>
                <a:ext uri="{FF2B5EF4-FFF2-40B4-BE49-F238E27FC236}">
                  <a16:creationId xmlns:a16="http://schemas.microsoft.com/office/drawing/2014/main" id="{454105FF-E51B-284E-B3D9-E9BFBAB47070}"/>
                </a:ext>
              </a:extLst>
            </p:cNvPr>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7" name="Freeform 1073">
              <a:extLst>
                <a:ext uri="{FF2B5EF4-FFF2-40B4-BE49-F238E27FC236}">
                  <a16:creationId xmlns:a16="http://schemas.microsoft.com/office/drawing/2014/main" id="{9A2E6B03-E5EE-B74C-8269-0AB1A39EFB34}"/>
                </a:ext>
              </a:extLst>
            </p:cNvPr>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8" name="Freeform 1074">
              <a:extLst>
                <a:ext uri="{FF2B5EF4-FFF2-40B4-BE49-F238E27FC236}">
                  <a16:creationId xmlns:a16="http://schemas.microsoft.com/office/drawing/2014/main" id="{F7C0D58E-30C0-C948-B474-8E6B98DE63D0}"/>
                </a:ext>
              </a:extLst>
            </p:cNvPr>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29" name="Group 1075">
              <a:extLst>
                <a:ext uri="{FF2B5EF4-FFF2-40B4-BE49-F238E27FC236}">
                  <a16:creationId xmlns:a16="http://schemas.microsoft.com/office/drawing/2014/main" id="{FB4EC595-82AF-194A-80C9-33D276131CDE}"/>
                </a:ext>
              </a:extLst>
            </p:cNvPr>
            <p:cNvGrpSpPr/>
            <p:nvPr/>
          </p:nvGrpSpPr>
          <p:grpSpPr bwMode="auto">
            <a:xfrm>
              <a:off x="1709" y="3008"/>
              <a:ext cx="507" cy="234"/>
              <a:chOff x="1740" y="2642"/>
              <a:chExt cx="752" cy="327"/>
            </a:xfrm>
          </p:grpSpPr>
          <p:sp>
            <p:nvSpPr>
              <p:cNvPr id="236" name="Freeform 1076">
                <a:extLst>
                  <a:ext uri="{FF2B5EF4-FFF2-40B4-BE49-F238E27FC236}">
                    <a16:creationId xmlns:a16="http://schemas.microsoft.com/office/drawing/2014/main" id="{DE33B0C3-38A1-F14B-8B10-EBC3FE698D3E}"/>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7" name="Freeform 1077">
                <a:extLst>
                  <a:ext uri="{FF2B5EF4-FFF2-40B4-BE49-F238E27FC236}">
                    <a16:creationId xmlns:a16="http://schemas.microsoft.com/office/drawing/2014/main" id="{7F14FC8E-EF72-6D4C-987C-3E603DBE1F11}"/>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8" name="Freeform 1078">
                <a:extLst>
                  <a:ext uri="{FF2B5EF4-FFF2-40B4-BE49-F238E27FC236}">
                    <a16:creationId xmlns:a16="http://schemas.microsoft.com/office/drawing/2014/main" id="{55D7CDEC-FA51-344A-A5E7-48063E92A6ED}"/>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9" name="Freeform 1079">
                <a:extLst>
                  <a:ext uri="{FF2B5EF4-FFF2-40B4-BE49-F238E27FC236}">
                    <a16:creationId xmlns:a16="http://schemas.microsoft.com/office/drawing/2014/main" id="{EF742EAB-9805-D541-903C-CF12F5E8717D}"/>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40" name="Freeform 1080">
                <a:extLst>
                  <a:ext uri="{FF2B5EF4-FFF2-40B4-BE49-F238E27FC236}">
                    <a16:creationId xmlns:a16="http://schemas.microsoft.com/office/drawing/2014/main" id="{63DD70DB-CF4F-424A-9D18-709260A724BD}"/>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41" name="Freeform 1081">
                <a:extLst>
                  <a:ext uri="{FF2B5EF4-FFF2-40B4-BE49-F238E27FC236}">
                    <a16:creationId xmlns:a16="http://schemas.microsoft.com/office/drawing/2014/main" id="{6FC7EB7B-8794-AE4C-AA75-B3D837855D4C}"/>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30" name="Freeform 1082">
              <a:extLst>
                <a:ext uri="{FF2B5EF4-FFF2-40B4-BE49-F238E27FC236}">
                  <a16:creationId xmlns:a16="http://schemas.microsoft.com/office/drawing/2014/main" id="{5A871E3F-1FD7-BD42-9E76-6FE312DAAD7E}"/>
                </a:ext>
              </a:extLst>
            </p:cNvPr>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1" name="Freeform 1083">
              <a:extLst>
                <a:ext uri="{FF2B5EF4-FFF2-40B4-BE49-F238E27FC236}">
                  <a16:creationId xmlns:a16="http://schemas.microsoft.com/office/drawing/2014/main" id="{BDB5FFE7-C2C0-8A41-A291-42C141381787}"/>
                </a:ext>
              </a:extLst>
            </p:cNvPr>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2" name="Freeform 1084">
              <a:extLst>
                <a:ext uri="{FF2B5EF4-FFF2-40B4-BE49-F238E27FC236}">
                  <a16:creationId xmlns:a16="http://schemas.microsoft.com/office/drawing/2014/main" id="{FA314119-AB5C-1C4D-A9B4-2ACD47330EAB}"/>
                </a:ext>
              </a:extLst>
            </p:cNvPr>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3" name="Freeform 1085">
              <a:extLst>
                <a:ext uri="{FF2B5EF4-FFF2-40B4-BE49-F238E27FC236}">
                  <a16:creationId xmlns:a16="http://schemas.microsoft.com/office/drawing/2014/main" id="{EE6E039B-9C30-7F4B-8338-D7BA05451758}"/>
                </a:ext>
              </a:extLst>
            </p:cNvPr>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4" name="Freeform 1086">
              <a:extLst>
                <a:ext uri="{FF2B5EF4-FFF2-40B4-BE49-F238E27FC236}">
                  <a16:creationId xmlns:a16="http://schemas.microsoft.com/office/drawing/2014/main" id="{7FB7AAFD-73CA-2940-ACC7-04BE0BC3C34C}"/>
                </a:ext>
              </a:extLst>
            </p:cNvPr>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5" name="Freeform 1087">
              <a:extLst>
                <a:ext uri="{FF2B5EF4-FFF2-40B4-BE49-F238E27FC236}">
                  <a16:creationId xmlns:a16="http://schemas.microsoft.com/office/drawing/2014/main" id="{23221D2A-E9BD-FA43-B2EA-A5930A6094B3}"/>
                </a:ext>
              </a:extLst>
            </p:cNvPr>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180" name="Group 983">
            <a:extLst>
              <a:ext uri="{FF2B5EF4-FFF2-40B4-BE49-F238E27FC236}">
                <a16:creationId xmlns:a16="http://schemas.microsoft.com/office/drawing/2014/main" id="{29D59ABA-0F14-5648-B3FC-0F8899AACA2E}"/>
              </a:ext>
            </a:extLst>
          </p:cNvPr>
          <p:cNvGrpSpPr/>
          <p:nvPr/>
        </p:nvGrpSpPr>
        <p:grpSpPr bwMode="auto">
          <a:xfrm>
            <a:off x="9831839" y="5444224"/>
            <a:ext cx="196136" cy="337817"/>
            <a:chOff x="4140" y="429"/>
            <a:chExt cx="1425" cy="2396"/>
          </a:xfrm>
        </p:grpSpPr>
        <p:sp>
          <p:nvSpPr>
            <p:cNvPr id="181" name="Freeform 984">
              <a:extLst>
                <a:ext uri="{FF2B5EF4-FFF2-40B4-BE49-F238E27FC236}">
                  <a16:creationId xmlns:a16="http://schemas.microsoft.com/office/drawing/2014/main" id="{486E6EDF-FF57-3B4F-9974-E6B90F28EAA0}"/>
                </a:ext>
              </a:extLst>
            </p:cNvPr>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82" name="Rectangle 985">
              <a:extLst>
                <a:ext uri="{FF2B5EF4-FFF2-40B4-BE49-F238E27FC236}">
                  <a16:creationId xmlns:a16="http://schemas.microsoft.com/office/drawing/2014/main" id="{7B0FEDA5-F997-F94C-BE5D-F49ED0D7348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83" name="Freeform 986">
              <a:extLst>
                <a:ext uri="{FF2B5EF4-FFF2-40B4-BE49-F238E27FC236}">
                  <a16:creationId xmlns:a16="http://schemas.microsoft.com/office/drawing/2014/main" id="{CA0B362C-67C2-9C49-8556-44914DFE3541}"/>
                </a:ext>
              </a:extLst>
            </p:cNvPr>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84" name="Freeform 987">
              <a:extLst>
                <a:ext uri="{FF2B5EF4-FFF2-40B4-BE49-F238E27FC236}">
                  <a16:creationId xmlns:a16="http://schemas.microsoft.com/office/drawing/2014/main" id="{097AF20D-8D16-2D44-A4CD-1BF98B8D6841}"/>
                </a:ext>
              </a:extLst>
            </p:cNvPr>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85" name="Rectangle 988">
              <a:extLst>
                <a:ext uri="{FF2B5EF4-FFF2-40B4-BE49-F238E27FC236}">
                  <a16:creationId xmlns:a16="http://schemas.microsoft.com/office/drawing/2014/main" id="{514F4272-96F6-1745-A53A-A0F6117D50A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6" name="Group 989">
              <a:extLst>
                <a:ext uri="{FF2B5EF4-FFF2-40B4-BE49-F238E27FC236}">
                  <a16:creationId xmlns:a16="http://schemas.microsoft.com/office/drawing/2014/main" id="{FAB6FACA-80D8-6545-99DA-EFD5653E75AA}"/>
                </a:ext>
              </a:extLst>
            </p:cNvPr>
            <p:cNvGrpSpPr/>
            <p:nvPr/>
          </p:nvGrpSpPr>
          <p:grpSpPr bwMode="auto">
            <a:xfrm>
              <a:off x="4749" y="668"/>
              <a:ext cx="581" cy="145"/>
              <a:chOff x="614" y="2568"/>
              <a:chExt cx="725" cy="139"/>
            </a:xfrm>
          </p:grpSpPr>
          <p:sp>
            <p:nvSpPr>
              <p:cNvPr id="211" name="AutoShape 990">
                <a:extLst>
                  <a:ext uri="{FF2B5EF4-FFF2-40B4-BE49-F238E27FC236}">
                    <a16:creationId xmlns:a16="http://schemas.microsoft.com/office/drawing/2014/main" id="{E56E1C93-324E-F44D-B296-533B01D0B72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12" name="AutoShape 991">
                <a:extLst>
                  <a:ext uri="{FF2B5EF4-FFF2-40B4-BE49-F238E27FC236}">
                    <a16:creationId xmlns:a16="http://schemas.microsoft.com/office/drawing/2014/main" id="{77BFE67C-6A9B-BC49-B9B2-E88D5A697A6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7" name="Rectangle 992">
              <a:extLst>
                <a:ext uri="{FF2B5EF4-FFF2-40B4-BE49-F238E27FC236}">
                  <a16:creationId xmlns:a16="http://schemas.microsoft.com/office/drawing/2014/main" id="{C8D59209-F24F-5A47-8CD3-8B9FB746A8B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8" name="Group 993">
              <a:extLst>
                <a:ext uri="{FF2B5EF4-FFF2-40B4-BE49-F238E27FC236}">
                  <a16:creationId xmlns:a16="http://schemas.microsoft.com/office/drawing/2014/main" id="{E58C76A0-B8D1-9142-A465-68259A86B4FE}"/>
                </a:ext>
              </a:extLst>
            </p:cNvPr>
            <p:cNvGrpSpPr/>
            <p:nvPr/>
          </p:nvGrpSpPr>
          <p:grpSpPr bwMode="auto">
            <a:xfrm>
              <a:off x="4747" y="994"/>
              <a:ext cx="581" cy="134"/>
              <a:chOff x="614" y="2568"/>
              <a:chExt cx="725" cy="139"/>
            </a:xfrm>
          </p:grpSpPr>
          <p:sp>
            <p:nvSpPr>
              <p:cNvPr id="209" name="AutoShape 994">
                <a:extLst>
                  <a:ext uri="{FF2B5EF4-FFF2-40B4-BE49-F238E27FC236}">
                    <a16:creationId xmlns:a16="http://schemas.microsoft.com/office/drawing/2014/main" id="{332AE0A3-BBC2-B44A-8D47-E601E40E821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10" name="AutoShape 995">
                <a:extLst>
                  <a:ext uri="{FF2B5EF4-FFF2-40B4-BE49-F238E27FC236}">
                    <a16:creationId xmlns:a16="http://schemas.microsoft.com/office/drawing/2014/main" id="{C6B15500-D876-0440-8BD8-DE56AB563DB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9" name="Rectangle 996">
              <a:extLst>
                <a:ext uri="{FF2B5EF4-FFF2-40B4-BE49-F238E27FC236}">
                  <a16:creationId xmlns:a16="http://schemas.microsoft.com/office/drawing/2014/main" id="{98BEAAF9-DB7C-884E-9EB6-927C79DA508E}"/>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0" name="Rectangle 997">
              <a:extLst>
                <a:ext uri="{FF2B5EF4-FFF2-40B4-BE49-F238E27FC236}">
                  <a16:creationId xmlns:a16="http://schemas.microsoft.com/office/drawing/2014/main" id="{40C66238-E125-3B49-A867-194DD491ADF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91" name="Group 998">
              <a:extLst>
                <a:ext uri="{FF2B5EF4-FFF2-40B4-BE49-F238E27FC236}">
                  <a16:creationId xmlns:a16="http://schemas.microsoft.com/office/drawing/2014/main" id="{B73218EA-6C82-A347-B220-910B5AB10794}"/>
                </a:ext>
              </a:extLst>
            </p:cNvPr>
            <p:cNvGrpSpPr/>
            <p:nvPr/>
          </p:nvGrpSpPr>
          <p:grpSpPr bwMode="auto">
            <a:xfrm>
              <a:off x="4735" y="1627"/>
              <a:ext cx="582" cy="151"/>
              <a:chOff x="614" y="2568"/>
              <a:chExt cx="725" cy="139"/>
            </a:xfrm>
          </p:grpSpPr>
          <p:sp>
            <p:nvSpPr>
              <p:cNvPr id="207" name="AutoShape 999">
                <a:extLst>
                  <a:ext uri="{FF2B5EF4-FFF2-40B4-BE49-F238E27FC236}">
                    <a16:creationId xmlns:a16="http://schemas.microsoft.com/office/drawing/2014/main" id="{D03C10B2-E9DA-844F-8426-9CF56C91C4A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8" name="AutoShape 1000">
                <a:extLst>
                  <a:ext uri="{FF2B5EF4-FFF2-40B4-BE49-F238E27FC236}">
                    <a16:creationId xmlns:a16="http://schemas.microsoft.com/office/drawing/2014/main" id="{12196D5D-52DD-5748-80F5-42D9D3A9C3A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92" name="Freeform 1001">
              <a:extLst>
                <a:ext uri="{FF2B5EF4-FFF2-40B4-BE49-F238E27FC236}">
                  <a16:creationId xmlns:a16="http://schemas.microsoft.com/office/drawing/2014/main" id="{C2EF41D7-B1C8-B649-B961-78F7EE0AC9BA}"/>
                </a:ext>
              </a:extLst>
            </p:cNvPr>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193" name="Group 1002">
              <a:extLst>
                <a:ext uri="{FF2B5EF4-FFF2-40B4-BE49-F238E27FC236}">
                  <a16:creationId xmlns:a16="http://schemas.microsoft.com/office/drawing/2014/main" id="{52BB2FBB-0DCC-EB46-960B-2F292226F072}"/>
                </a:ext>
              </a:extLst>
            </p:cNvPr>
            <p:cNvGrpSpPr/>
            <p:nvPr/>
          </p:nvGrpSpPr>
          <p:grpSpPr bwMode="auto">
            <a:xfrm>
              <a:off x="4739" y="1327"/>
              <a:ext cx="582" cy="139"/>
              <a:chOff x="614" y="2568"/>
              <a:chExt cx="725" cy="139"/>
            </a:xfrm>
          </p:grpSpPr>
          <p:sp>
            <p:nvSpPr>
              <p:cNvPr id="205" name="AutoShape 1003">
                <a:extLst>
                  <a:ext uri="{FF2B5EF4-FFF2-40B4-BE49-F238E27FC236}">
                    <a16:creationId xmlns:a16="http://schemas.microsoft.com/office/drawing/2014/main" id="{27D2EC96-B5E4-B041-8459-5C2C0B186F3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6" name="AutoShape 1004">
                <a:extLst>
                  <a:ext uri="{FF2B5EF4-FFF2-40B4-BE49-F238E27FC236}">
                    <a16:creationId xmlns:a16="http://schemas.microsoft.com/office/drawing/2014/main" id="{8FEBA2A7-2355-1549-B9FC-1A7114BD927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94" name="Rectangle 1005">
              <a:extLst>
                <a:ext uri="{FF2B5EF4-FFF2-40B4-BE49-F238E27FC236}">
                  <a16:creationId xmlns:a16="http://schemas.microsoft.com/office/drawing/2014/main" id="{B702574F-ED6B-E649-B6AC-99A95664873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5" name="Freeform 1006">
              <a:extLst>
                <a:ext uri="{FF2B5EF4-FFF2-40B4-BE49-F238E27FC236}">
                  <a16:creationId xmlns:a16="http://schemas.microsoft.com/office/drawing/2014/main" id="{B39AEFE8-26FC-334E-81F1-EFD6BB937674}"/>
                </a:ext>
              </a:extLst>
            </p:cNvPr>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96" name="Freeform 1007">
              <a:extLst>
                <a:ext uri="{FF2B5EF4-FFF2-40B4-BE49-F238E27FC236}">
                  <a16:creationId xmlns:a16="http://schemas.microsoft.com/office/drawing/2014/main" id="{500E4445-C19A-8D47-A40A-D54D1C852A3A}"/>
                </a:ext>
              </a:extLst>
            </p:cNvPr>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97" name="Oval 1008">
              <a:extLst>
                <a:ext uri="{FF2B5EF4-FFF2-40B4-BE49-F238E27FC236}">
                  <a16:creationId xmlns:a16="http://schemas.microsoft.com/office/drawing/2014/main" id="{8F901841-C47C-BC4F-B200-23B02EA7EEB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8" name="Freeform 1009">
              <a:extLst>
                <a:ext uri="{FF2B5EF4-FFF2-40B4-BE49-F238E27FC236}">
                  <a16:creationId xmlns:a16="http://schemas.microsoft.com/office/drawing/2014/main" id="{263CE4D2-8EED-A44A-B056-836551B2EBB0}"/>
                </a:ext>
              </a:extLst>
            </p:cNvPr>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99" name="AutoShape 1010">
              <a:extLst>
                <a:ext uri="{FF2B5EF4-FFF2-40B4-BE49-F238E27FC236}">
                  <a16:creationId xmlns:a16="http://schemas.microsoft.com/office/drawing/2014/main" id="{2C5BDFEA-13AF-9048-9C92-5920AA89A54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0" name="AutoShape 1011">
              <a:extLst>
                <a:ext uri="{FF2B5EF4-FFF2-40B4-BE49-F238E27FC236}">
                  <a16:creationId xmlns:a16="http://schemas.microsoft.com/office/drawing/2014/main" id="{589F3CDE-3B25-B148-993C-F6ECFD47752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1" name="Oval 1012">
              <a:extLst>
                <a:ext uri="{FF2B5EF4-FFF2-40B4-BE49-F238E27FC236}">
                  <a16:creationId xmlns:a16="http://schemas.microsoft.com/office/drawing/2014/main" id="{41E085E4-62C7-4D43-8541-829D3FE1BD9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2" name="Oval 1013">
              <a:extLst>
                <a:ext uri="{FF2B5EF4-FFF2-40B4-BE49-F238E27FC236}">
                  <a16:creationId xmlns:a16="http://schemas.microsoft.com/office/drawing/2014/main" id="{D01874EF-910C-DF43-A72C-8B62ADA6AB2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203" name="Oval 1014">
              <a:extLst>
                <a:ext uri="{FF2B5EF4-FFF2-40B4-BE49-F238E27FC236}">
                  <a16:creationId xmlns:a16="http://schemas.microsoft.com/office/drawing/2014/main" id="{35969731-46CF-5E48-A36B-1CF9F959740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4" name="Rectangle 1015">
              <a:extLst>
                <a:ext uri="{FF2B5EF4-FFF2-40B4-BE49-F238E27FC236}">
                  <a16:creationId xmlns:a16="http://schemas.microsoft.com/office/drawing/2014/main" id="{C0052BC9-15FC-9749-95CC-5A5E4C7FA2C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9" name="Group 1023">
            <a:extLst>
              <a:ext uri="{FF2B5EF4-FFF2-40B4-BE49-F238E27FC236}">
                <a16:creationId xmlns:a16="http://schemas.microsoft.com/office/drawing/2014/main" id="{0F7CA7AC-5452-5A41-A10F-E4285E2D9E9C}"/>
              </a:ext>
            </a:extLst>
          </p:cNvPr>
          <p:cNvGrpSpPr/>
          <p:nvPr/>
        </p:nvGrpSpPr>
        <p:grpSpPr>
          <a:xfrm>
            <a:off x="7109949" y="1997635"/>
            <a:ext cx="4049958" cy="3614756"/>
            <a:chOff x="7619038" y="2102861"/>
            <a:chExt cx="3540395" cy="3733733"/>
          </a:xfrm>
        </p:grpSpPr>
        <p:sp>
          <p:nvSpPr>
            <p:cNvPr id="11" name="Line 426">
              <a:extLst>
                <a:ext uri="{FF2B5EF4-FFF2-40B4-BE49-F238E27FC236}">
                  <a16:creationId xmlns:a16="http://schemas.microsoft.com/office/drawing/2014/main" id="{409A56A5-F297-A548-9553-68B232270EE0}"/>
                </a:ext>
              </a:extLst>
            </p:cNvPr>
            <p:cNvSpPr>
              <a:spLocks noChangeShapeType="1"/>
            </p:cNvSpPr>
            <p:nvPr/>
          </p:nvSpPr>
          <p:spPr bwMode="auto">
            <a:xfrm>
              <a:off x="8213016" y="2695257"/>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nvGrpSpPr>
            <p:cNvPr id="12" name="Group 783">
              <a:extLst>
                <a:ext uri="{FF2B5EF4-FFF2-40B4-BE49-F238E27FC236}">
                  <a16:creationId xmlns:a16="http://schemas.microsoft.com/office/drawing/2014/main" id="{CA20E85D-90AA-FF48-A635-6176C8EF59D7}"/>
                </a:ext>
              </a:extLst>
            </p:cNvPr>
            <p:cNvGrpSpPr/>
            <p:nvPr/>
          </p:nvGrpSpPr>
          <p:grpSpPr bwMode="auto">
            <a:xfrm>
              <a:off x="8055854" y="2304274"/>
              <a:ext cx="298450" cy="464008"/>
              <a:chOff x="3130" y="3288"/>
              <a:chExt cx="410" cy="742"/>
            </a:xfrm>
          </p:grpSpPr>
          <p:sp>
            <p:nvSpPr>
              <p:cNvPr id="159" name="Line 270">
                <a:extLst>
                  <a:ext uri="{FF2B5EF4-FFF2-40B4-BE49-F238E27FC236}">
                    <a16:creationId xmlns:a16="http://schemas.microsoft.com/office/drawing/2014/main" id="{DD70781B-70E2-3B42-9A54-FDE9B4FEE992}"/>
                  </a:ext>
                </a:extLst>
              </p:cNvPr>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0" name="Line 271">
                <a:extLst>
                  <a:ext uri="{FF2B5EF4-FFF2-40B4-BE49-F238E27FC236}">
                    <a16:creationId xmlns:a16="http://schemas.microsoft.com/office/drawing/2014/main" id="{03AE26B1-CFE9-6B47-A6B5-AB6E324CCD92}"/>
                  </a:ext>
                </a:extLst>
              </p:cNvPr>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1" name="Line 272">
                <a:extLst>
                  <a:ext uri="{FF2B5EF4-FFF2-40B4-BE49-F238E27FC236}">
                    <a16:creationId xmlns:a16="http://schemas.microsoft.com/office/drawing/2014/main" id="{3DC4657F-B273-D245-B393-E9FB833E2465}"/>
                  </a:ext>
                </a:extLst>
              </p:cNvPr>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2" name="Line 273">
                <a:extLst>
                  <a:ext uri="{FF2B5EF4-FFF2-40B4-BE49-F238E27FC236}">
                    <a16:creationId xmlns:a16="http://schemas.microsoft.com/office/drawing/2014/main" id="{81AE1CF4-7CFF-9347-BDA0-5FF9481C6CA1}"/>
                  </a:ext>
                </a:extLst>
              </p:cNvPr>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3" name="Line 274">
                <a:extLst>
                  <a:ext uri="{FF2B5EF4-FFF2-40B4-BE49-F238E27FC236}">
                    <a16:creationId xmlns:a16="http://schemas.microsoft.com/office/drawing/2014/main" id="{7619B756-A260-034F-93B0-9D5EEE97EE64}"/>
                  </a:ext>
                </a:extLst>
              </p:cNvPr>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4" name="Line 275">
                <a:extLst>
                  <a:ext uri="{FF2B5EF4-FFF2-40B4-BE49-F238E27FC236}">
                    <a16:creationId xmlns:a16="http://schemas.microsoft.com/office/drawing/2014/main" id="{E8021944-C950-414C-AC31-E7BC690063D0}"/>
                  </a:ext>
                </a:extLst>
              </p:cNvPr>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5" name="Line 276">
                <a:extLst>
                  <a:ext uri="{FF2B5EF4-FFF2-40B4-BE49-F238E27FC236}">
                    <a16:creationId xmlns:a16="http://schemas.microsoft.com/office/drawing/2014/main" id="{3DD59FDC-54FC-9F45-88D4-1A3698269846}"/>
                  </a:ext>
                </a:extLst>
              </p:cNvPr>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6" name="Line 277">
                <a:extLst>
                  <a:ext uri="{FF2B5EF4-FFF2-40B4-BE49-F238E27FC236}">
                    <a16:creationId xmlns:a16="http://schemas.microsoft.com/office/drawing/2014/main" id="{2E54D04C-B0F2-F049-A460-C7AAB4B0B917}"/>
                  </a:ext>
                </a:extLst>
              </p:cNvPr>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7" name="Line 278">
                <a:extLst>
                  <a:ext uri="{FF2B5EF4-FFF2-40B4-BE49-F238E27FC236}">
                    <a16:creationId xmlns:a16="http://schemas.microsoft.com/office/drawing/2014/main" id="{D2073FD0-CEFA-4E48-A256-87B397FE5492}"/>
                  </a:ext>
                </a:extLst>
              </p:cNvPr>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8" name="Line 279">
                <a:extLst>
                  <a:ext uri="{FF2B5EF4-FFF2-40B4-BE49-F238E27FC236}">
                    <a16:creationId xmlns:a16="http://schemas.microsoft.com/office/drawing/2014/main" id="{9D5220C9-96A3-D44B-9817-BF83AE292299}"/>
                  </a:ext>
                </a:extLst>
              </p:cNvPr>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9" name="Line 280">
                <a:extLst>
                  <a:ext uri="{FF2B5EF4-FFF2-40B4-BE49-F238E27FC236}">
                    <a16:creationId xmlns:a16="http://schemas.microsoft.com/office/drawing/2014/main" id="{22228F51-3693-AE4A-A38E-11B35186117F}"/>
                  </a:ext>
                </a:extLst>
              </p:cNvPr>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70" name="Line 281">
                <a:extLst>
                  <a:ext uri="{FF2B5EF4-FFF2-40B4-BE49-F238E27FC236}">
                    <a16:creationId xmlns:a16="http://schemas.microsoft.com/office/drawing/2014/main" id="{26EE0D71-C3FF-8642-B684-2FE48C30613C}"/>
                  </a:ext>
                </a:extLst>
              </p:cNvPr>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71" name="Line 282">
                <a:extLst>
                  <a:ext uri="{FF2B5EF4-FFF2-40B4-BE49-F238E27FC236}">
                    <a16:creationId xmlns:a16="http://schemas.microsoft.com/office/drawing/2014/main" id="{058A862E-F8F4-6D4C-91D9-B64499ED9D92}"/>
                  </a:ext>
                </a:extLst>
              </p:cNvPr>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72" name="Line 283">
                <a:extLst>
                  <a:ext uri="{FF2B5EF4-FFF2-40B4-BE49-F238E27FC236}">
                    <a16:creationId xmlns:a16="http://schemas.microsoft.com/office/drawing/2014/main" id="{8964F929-E471-544A-BCB9-3EE252FD0F49}"/>
                  </a:ext>
                </a:extLst>
              </p:cNvPr>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73" name="Line 284">
                <a:extLst>
                  <a:ext uri="{FF2B5EF4-FFF2-40B4-BE49-F238E27FC236}">
                    <a16:creationId xmlns:a16="http://schemas.microsoft.com/office/drawing/2014/main" id="{511CE89F-B7F6-184C-93CE-1700C1529C64}"/>
                  </a:ext>
                </a:extLst>
              </p:cNvPr>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grpSp>
        <p:pic>
          <p:nvPicPr>
            <p:cNvPr id="13" name="Picture 777" descr="access_point_stylized_small">
              <a:extLst>
                <a:ext uri="{FF2B5EF4-FFF2-40B4-BE49-F238E27FC236}">
                  <a16:creationId xmlns:a16="http://schemas.microsoft.com/office/drawing/2014/main" id="{979BE142-E39E-854C-913E-B83C55499D65}"/>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80" descr="access_point_stylized_small">
              <a:extLst>
                <a:ext uri="{FF2B5EF4-FFF2-40B4-BE49-F238E27FC236}">
                  <a16:creationId xmlns:a16="http://schemas.microsoft.com/office/drawing/2014/main" id="{B22CAD94-3595-AE4C-A474-B76BCA10CD2D}"/>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470">
              <a:extLst>
                <a:ext uri="{FF2B5EF4-FFF2-40B4-BE49-F238E27FC236}">
                  <a16:creationId xmlns:a16="http://schemas.microsoft.com/office/drawing/2014/main" id="{F473E9A0-DC5B-3648-84F6-3049E7D0F4CF}"/>
                </a:ext>
              </a:extLst>
            </p:cNvPr>
            <p:cNvGrpSpPr/>
            <p:nvPr/>
          </p:nvGrpSpPr>
          <p:grpSpPr>
            <a:xfrm>
              <a:off x="9788714" y="4984881"/>
              <a:ext cx="393760" cy="218578"/>
              <a:chOff x="7493876" y="2774731"/>
              <a:chExt cx="1481958" cy="894622"/>
            </a:xfrm>
          </p:grpSpPr>
          <p:sp>
            <p:nvSpPr>
              <p:cNvPr id="152" name="Freeform 471">
                <a:extLst>
                  <a:ext uri="{FF2B5EF4-FFF2-40B4-BE49-F238E27FC236}">
                    <a16:creationId xmlns:a16="http://schemas.microsoft.com/office/drawing/2014/main" id="{57FAA76C-8B8B-5E42-9763-33504772A13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3" name="Oval 472">
                <a:extLst>
                  <a:ext uri="{FF2B5EF4-FFF2-40B4-BE49-F238E27FC236}">
                    <a16:creationId xmlns:a16="http://schemas.microsoft.com/office/drawing/2014/main" id="{812499B3-8C37-C648-A1A0-0C0E174FB0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54" name="Group 473">
                <a:extLst>
                  <a:ext uri="{FF2B5EF4-FFF2-40B4-BE49-F238E27FC236}">
                    <a16:creationId xmlns:a16="http://schemas.microsoft.com/office/drawing/2014/main" id="{A26323D5-026F-F144-8449-BBA3F5A00FED}"/>
                  </a:ext>
                </a:extLst>
              </p:cNvPr>
              <p:cNvGrpSpPr/>
              <p:nvPr/>
            </p:nvGrpSpPr>
            <p:grpSpPr>
              <a:xfrm>
                <a:off x="7713663" y="2848339"/>
                <a:ext cx="1042107" cy="425543"/>
                <a:chOff x="7786941" y="2884917"/>
                <a:chExt cx="897649" cy="353919"/>
              </a:xfrm>
            </p:grpSpPr>
            <p:sp>
              <p:nvSpPr>
                <p:cNvPr id="155" name="Freeform 474">
                  <a:extLst>
                    <a:ext uri="{FF2B5EF4-FFF2-40B4-BE49-F238E27FC236}">
                      <a16:creationId xmlns:a16="http://schemas.microsoft.com/office/drawing/2014/main" id="{C474E74C-936D-3048-99F4-983F15DA8C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475">
                  <a:extLst>
                    <a:ext uri="{FF2B5EF4-FFF2-40B4-BE49-F238E27FC236}">
                      <a16:creationId xmlns:a16="http://schemas.microsoft.com/office/drawing/2014/main" id="{E1219CD5-1DF8-2C4A-A9D5-F374B3A459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476">
                  <a:extLst>
                    <a:ext uri="{FF2B5EF4-FFF2-40B4-BE49-F238E27FC236}">
                      <a16:creationId xmlns:a16="http://schemas.microsoft.com/office/drawing/2014/main" id="{B9034314-1BCC-2446-B93D-C09F139304F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reeform 477">
                  <a:extLst>
                    <a:ext uri="{FF2B5EF4-FFF2-40B4-BE49-F238E27FC236}">
                      <a16:creationId xmlns:a16="http://schemas.microsoft.com/office/drawing/2014/main" id="{4BF2263D-A8C9-4344-82C1-18994854D2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 name="Group 519">
              <a:extLst>
                <a:ext uri="{FF2B5EF4-FFF2-40B4-BE49-F238E27FC236}">
                  <a16:creationId xmlns:a16="http://schemas.microsoft.com/office/drawing/2014/main" id="{CDDA4F81-3C28-5A47-8095-54649BB25E50}"/>
                </a:ext>
              </a:extLst>
            </p:cNvPr>
            <p:cNvGrpSpPr/>
            <p:nvPr/>
          </p:nvGrpSpPr>
          <p:grpSpPr>
            <a:xfrm>
              <a:off x="9854521" y="5333935"/>
              <a:ext cx="309740" cy="190838"/>
              <a:chOff x="3668110" y="2448910"/>
              <a:chExt cx="3794234" cy="2165130"/>
            </a:xfrm>
          </p:grpSpPr>
          <p:sp>
            <p:nvSpPr>
              <p:cNvPr id="145" name="Rectangle 520">
                <a:extLst>
                  <a:ext uri="{FF2B5EF4-FFF2-40B4-BE49-F238E27FC236}">
                    <a16:creationId xmlns:a16="http://schemas.microsoft.com/office/drawing/2014/main" id="{640AD07C-7CFD-6C46-B9E0-CA6807024B7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521">
                <a:extLst>
                  <a:ext uri="{FF2B5EF4-FFF2-40B4-BE49-F238E27FC236}">
                    <a16:creationId xmlns:a16="http://schemas.microsoft.com/office/drawing/2014/main" id="{4F005191-DFC9-EC48-9D41-324FDD42A00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7" name="Group 522">
                <a:extLst>
                  <a:ext uri="{FF2B5EF4-FFF2-40B4-BE49-F238E27FC236}">
                    <a16:creationId xmlns:a16="http://schemas.microsoft.com/office/drawing/2014/main" id="{F57364B0-F096-E34C-B2E1-4A63E05FDF22}"/>
                  </a:ext>
                </a:extLst>
              </p:cNvPr>
              <p:cNvGrpSpPr/>
              <p:nvPr/>
            </p:nvGrpSpPr>
            <p:grpSpPr>
              <a:xfrm>
                <a:off x="3941378" y="2603243"/>
                <a:ext cx="3202061" cy="1066110"/>
                <a:chOff x="7939341" y="3037317"/>
                <a:chExt cx="897649" cy="353919"/>
              </a:xfrm>
            </p:grpSpPr>
            <p:sp>
              <p:nvSpPr>
                <p:cNvPr id="148" name="Freeform 523">
                  <a:extLst>
                    <a:ext uri="{FF2B5EF4-FFF2-40B4-BE49-F238E27FC236}">
                      <a16:creationId xmlns:a16="http://schemas.microsoft.com/office/drawing/2014/main" id="{73EE9423-2C34-EB4C-8CD2-250CD7F5716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524">
                  <a:extLst>
                    <a:ext uri="{FF2B5EF4-FFF2-40B4-BE49-F238E27FC236}">
                      <a16:creationId xmlns:a16="http://schemas.microsoft.com/office/drawing/2014/main" id="{4953AB54-9A71-A449-8AB6-372839D7457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525">
                  <a:extLst>
                    <a:ext uri="{FF2B5EF4-FFF2-40B4-BE49-F238E27FC236}">
                      <a16:creationId xmlns:a16="http://schemas.microsoft.com/office/drawing/2014/main" id="{537356D9-0E8E-2644-A84D-7617017CAD76}"/>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526">
                  <a:extLst>
                    <a:ext uri="{FF2B5EF4-FFF2-40B4-BE49-F238E27FC236}">
                      <a16:creationId xmlns:a16="http://schemas.microsoft.com/office/drawing/2014/main" id="{F99748B1-3569-4C44-B183-5C09195569D3}"/>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478">
              <a:extLst>
                <a:ext uri="{FF2B5EF4-FFF2-40B4-BE49-F238E27FC236}">
                  <a16:creationId xmlns:a16="http://schemas.microsoft.com/office/drawing/2014/main" id="{7FD5F341-B86E-E340-8B31-047FA819028E}"/>
                </a:ext>
              </a:extLst>
            </p:cNvPr>
            <p:cNvGrpSpPr/>
            <p:nvPr/>
          </p:nvGrpSpPr>
          <p:grpSpPr>
            <a:xfrm>
              <a:off x="8681775" y="4962318"/>
              <a:ext cx="393760" cy="218578"/>
              <a:chOff x="7493876" y="2774731"/>
              <a:chExt cx="1481958" cy="894622"/>
            </a:xfrm>
          </p:grpSpPr>
          <p:sp>
            <p:nvSpPr>
              <p:cNvPr id="138" name="Freeform 479">
                <a:extLst>
                  <a:ext uri="{FF2B5EF4-FFF2-40B4-BE49-F238E27FC236}">
                    <a16:creationId xmlns:a16="http://schemas.microsoft.com/office/drawing/2014/main" id="{F80F6B0A-38DA-0C48-B848-C957F09DCD1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9" name="Oval 480">
                <a:extLst>
                  <a:ext uri="{FF2B5EF4-FFF2-40B4-BE49-F238E27FC236}">
                    <a16:creationId xmlns:a16="http://schemas.microsoft.com/office/drawing/2014/main" id="{7775A609-59B7-4644-8C28-6B03DF9247DD}"/>
                  </a:ext>
                </a:extLst>
              </p:cNvPr>
              <p:cNvSpPr/>
              <p:nvPr/>
            </p:nvSpPr>
            <p:spPr>
              <a:xfrm>
                <a:off x="7494728" y="2774731"/>
                <a:ext cx="1480162" cy="579139"/>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40" name="Group 481">
                <a:extLst>
                  <a:ext uri="{FF2B5EF4-FFF2-40B4-BE49-F238E27FC236}">
                    <a16:creationId xmlns:a16="http://schemas.microsoft.com/office/drawing/2014/main" id="{89581131-1E55-5C4F-8F73-A747D91E84C6}"/>
                  </a:ext>
                </a:extLst>
              </p:cNvPr>
              <p:cNvGrpSpPr/>
              <p:nvPr/>
            </p:nvGrpSpPr>
            <p:grpSpPr>
              <a:xfrm>
                <a:off x="7713663" y="2848339"/>
                <a:ext cx="1042107" cy="425543"/>
                <a:chOff x="7786941" y="2884917"/>
                <a:chExt cx="897649" cy="353919"/>
              </a:xfrm>
            </p:grpSpPr>
            <p:sp>
              <p:nvSpPr>
                <p:cNvPr id="141" name="Freeform 482">
                  <a:extLst>
                    <a:ext uri="{FF2B5EF4-FFF2-40B4-BE49-F238E27FC236}">
                      <a16:creationId xmlns:a16="http://schemas.microsoft.com/office/drawing/2014/main" id="{C73E4AFD-21F2-9947-BF1E-2A95702A95B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483">
                  <a:extLst>
                    <a:ext uri="{FF2B5EF4-FFF2-40B4-BE49-F238E27FC236}">
                      <a16:creationId xmlns:a16="http://schemas.microsoft.com/office/drawing/2014/main" id="{0C2B99A4-CE5F-224D-A96A-FA96873D522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484">
                  <a:extLst>
                    <a:ext uri="{FF2B5EF4-FFF2-40B4-BE49-F238E27FC236}">
                      <a16:creationId xmlns:a16="http://schemas.microsoft.com/office/drawing/2014/main" id="{25E76003-73EC-AD47-AF11-71BEE64095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Freeform 485">
                  <a:extLst>
                    <a:ext uri="{FF2B5EF4-FFF2-40B4-BE49-F238E27FC236}">
                      <a16:creationId xmlns:a16="http://schemas.microsoft.com/office/drawing/2014/main" id="{7C24364F-3AD2-3944-9986-F2FA1D959C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528">
              <a:extLst>
                <a:ext uri="{FF2B5EF4-FFF2-40B4-BE49-F238E27FC236}">
                  <a16:creationId xmlns:a16="http://schemas.microsoft.com/office/drawing/2014/main" id="{312DF976-9915-4243-AE84-7B0D2A9B1E1A}"/>
                </a:ext>
              </a:extLst>
            </p:cNvPr>
            <p:cNvGrpSpPr/>
            <p:nvPr/>
          </p:nvGrpSpPr>
          <p:grpSpPr>
            <a:xfrm>
              <a:off x="8316676" y="5189331"/>
              <a:ext cx="309740" cy="190838"/>
              <a:chOff x="3668110" y="2448910"/>
              <a:chExt cx="3794234" cy="2165130"/>
            </a:xfrm>
          </p:grpSpPr>
          <p:sp>
            <p:nvSpPr>
              <p:cNvPr id="131" name="Rectangle 529">
                <a:extLst>
                  <a:ext uri="{FF2B5EF4-FFF2-40B4-BE49-F238E27FC236}">
                    <a16:creationId xmlns:a16="http://schemas.microsoft.com/office/drawing/2014/main" id="{A05C4065-01EC-8B42-9985-399B4F577DA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530">
                <a:extLst>
                  <a:ext uri="{FF2B5EF4-FFF2-40B4-BE49-F238E27FC236}">
                    <a16:creationId xmlns:a16="http://schemas.microsoft.com/office/drawing/2014/main" id="{AFCE99AD-D878-FB45-8B68-266AEC750B32}"/>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531">
                <a:extLst>
                  <a:ext uri="{FF2B5EF4-FFF2-40B4-BE49-F238E27FC236}">
                    <a16:creationId xmlns:a16="http://schemas.microsoft.com/office/drawing/2014/main" id="{7755F90D-43BE-BE4A-A763-0E3E440BC580}"/>
                  </a:ext>
                </a:extLst>
              </p:cNvPr>
              <p:cNvGrpSpPr/>
              <p:nvPr/>
            </p:nvGrpSpPr>
            <p:grpSpPr>
              <a:xfrm>
                <a:off x="3941378" y="2603243"/>
                <a:ext cx="3202061" cy="1066110"/>
                <a:chOff x="7939341" y="3037317"/>
                <a:chExt cx="897649" cy="353919"/>
              </a:xfrm>
            </p:grpSpPr>
            <p:sp>
              <p:nvSpPr>
                <p:cNvPr id="134" name="Freeform 532">
                  <a:extLst>
                    <a:ext uri="{FF2B5EF4-FFF2-40B4-BE49-F238E27FC236}">
                      <a16:creationId xmlns:a16="http://schemas.microsoft.com/office/drawing/2014/main" id="{7B52C911-DF96-1F45-99EA-A86C2ECC38B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533">
                  <a:extLst>
                    <a:ext uri="{FF2B5EF4-FFF2-40B4-BE49-F238E27FC236}">
                      <a16:creationId xmlns:a16="http://schemas.microsoft.com/office/drawing/2014/main" id="{B09BD1E0-C10E-0F4C-8F7B-06E7E5623FE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reeform 534">
                  <a:extLst>
                    <a:ext uri="{FF2B5EF4-FFF2-40B4-BE49-F238E27FC236}">
                      <a16:creationId xmlns:a16="http://schemas.microsoft.com/office/drawing/2014/main" id="{B98C5358-782C-1248-9A01-EA57591CA39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535">
                  <a:extLst>
                    <a:ext uri="{FF2B5EF4-FFF2-40B4-BE49-F238E27FC236}">
                      <a16:creationId xmlns:a16="http://schemas.microsoft.com/office/drawing/2014/main" id="{EC7D41A8-5F8C-1744-B187-019C4B93DD2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 name="Group 406">
              <a:extLst>
                <a:ext uri="{FF2B5EF4-FFF2-40B4-BE49-F238E27FC236}">
                  <a16:creationId xmlns:a16="http://schemas.microsoft.com/office/drawing/2014/main" id="{4AC28F9D-47D7-CD4E-B761-F21E71DFCCFD}"/>
                </a:ext>
              </a:extLst>
            </p:cNvPr>
            <p:cNvGrpSpPr/>
            <p:nvPr/>
          </p:nvGrpSpPr>
          <p:grpSpPr>
            <a:xfrm>
              <a:off x="8444981" y="2810143"/>
              <a:ext cx="354091" cy="165341"/>
              <a:chOff x="7493876" y="2790332"/>
              <a:chExt cx="1483690" cy="879021"/>
            </a:xfrm>
          </p:grpSpPr>
          <p:sp>
            <p:nvSpPr>
              <p:cNvPr id="124" name="Freeform 407">
                <a:extLst>
                  <a:ext uri="{FF2B5EF4-FFF2-40B4-BE49-F238E27FC236}">
                    <a16:creationId xmlns:a16="http://schemas.microsoft.com/office/drawing/2014/main" id="{8DF46974-F7AE-0A47-AB13-8EAFE5EF27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5" name="Oval 408">
                <a:extLst>
                  <a:ext uri="{FF2B5EF4-FFF2-40B4-BE49-F238E27FC236}">
                    <a16:creationId xmlns:a16="http://schemas.microsoft.com/office/drawing/2014/main" id="{AE7F3CDD-BD54-8944-9A7B-88002AD636C9}"/>
                  </a:ext>
                </a:extLst>
              </p:cNvPr>
              <p:cNvSpPr/>
              <p:nvPr/>
            </p:nvSpPr>
            <p:spPr>
              <a:xfrm>
                <a:off x="7497403" y="2790332"/>
                <a:ext cx="1480163" cy="579141"/>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26" name="Group 409">
                <a:extLst>
                  <a:ext uri="{FF2B5EF4-FFF2-40B4-BE49-F238E27FC236}">
                    <a16:creationId xmlns:a16="http://schemas.microsoft.com/office/drawing/2014/main" id="{248B0BF5-ABB7-F94A-ACC2-BB8D42B136E9}"/>
                  </a:ext>
                </a:extLst>
              </p:cNvPr>
              <p:cNvGrpSpPr/>
              <p:nvPr/>
            </p:nvGrpSpPr>
            <p:grpSpPr>
              <a:xfrm>
                <a:off x="7713663" y="2848339"/>
                <a:ext cx="1042107" cy="425543"/>
                <a:chOff x="7786941" y="2884917"/>
                <a:chExt cx="897649" cy="353919"/>
              </a:xfrm>
            </p:grpSpPr>
            <p:sp>
              <p:nvSpPr>
                <p:cNvPr id="127" name="Freeform 410">
                  <a:extLst>
                    <a:ext uri="{FF2B5EF4-FFF2-40B4-BE49-F238E27FC236}">
                      <a16:creationId xmlns:a16="http://schemas.microsoft.com/office/drawing/2014/main" id="{E97162DB-3B6B-8A41-9594-4C82C63DB0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reeform 411">
                  <a:extLst>
                    <a:ext uri="{FF2B5EF4-FFF2-40B4-BE49-F238E27FC236}">
                      <a16:creationId xmlns:a16="http://schemas.microsoft.com/office/drawing/2014/main" id="{948E4471-2F34-974C-BF5F-47596A43D6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412">
                  <a:extLst>
                    <a:ext uri="{FF2B5EF4-FFF2-40B4-BE49-F238E27FC236}">
                      <a16:creationId xmlns:a16="http://schemas.microsoft.com/office/drawing/2014/main" id="{ECDABE67-032E-4C4F-B19C-6D6739B6450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413">
                  <a:extLst>
                    <a:ext uri="{FF2B5EF4-FFF2-40B4-BE49-F238E27FC236}">
                      <a16:creationId xmlns:a16="http://schemas.microsoft.com/office/drawing/2014/main" id="{3F6F45D5-BD68-BF49-8D68-BA4224CC2C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 name="Group 414">
              <a:extLst>
                <a:ext uri="{FF2B5EF4-FFF2-40B4-BE49-F238E27FC236}">
                  <a16:creationId xmlns:a16="http://schemas.microsoft.com/office/drawing/2014/main" id="{B0019628-B1B3-6245-B62C-09169D2F9E8A}"/>
                </a:ext>
              </a:extLst>
            </p:cNvPr>
            <p:cNvGrpSpPr/>
            <p:nvPr/>
          </p:nvGrpSpPr>
          <p:grpSpPr>
            <a:xfrm>
              <a:off x="8055226" y="3960892"/>
              <a:ext cx="354986" cy="175668"/>
              <a:chOff x="7493876" y="2774731"/>
              <a:chExt cx="1481958" cy="894622"/>
            </a:xfrm>
          </p:grpSpPr>
          <p:sp>
            <p:nvSpPr>
              <p:cNvPr id="117" name="Freeform 415">
                <a:extLst>
                  <a:ext uri="{FF2B5EF4-FFF2-40B4-BE49-F238E27FC236}">
                    <a16:creationId xmlns:a16="http://schemas.microsoft.com/office/drawing/2014/main" id="{557C52F1-402E-664A-82F9-0422F206BE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8" name="Oval 416">
                <a:extLst>
                  <a:ext uri="{FF2B5EF4-FFF2-40B4-BE49-F238E27FC236}">
                    <a16:creationId xmlns:a16="http://schemas.microsoft.com/office/drawing/2014/main" id="{8897E6AF-EB8F-0B4C-93A4-C0F888B8305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19" name="Group 417">
                <a:extLst>
                  <a:ext uri="{FF2B5EF4-FFF2-40B4-BE49-F238E27FC236}">
                    <a16:creationId xmlns:a16="http://schemas.microsoft.com/office/drawing/2014/main" id="{9EDB7893-3171-4947-B4BA-CB5CA96212D6}"/>
                  </a:ext>
                </a:extLst>
              </p:cNvPr>
              <p:cNvGrpSpPr/>
              <p:nvPr/>
            </p:nvGrpSpPr>
            <p:grpSpPr>
              <a:xfrm>
                <a:off x="7713663" y="2848339"/>
                <a:ext cx="1042107" cy="425543"/>
                <a:chOff x="7786941" y="2884917"/>
                <a:chExt cx="897649" cy="353919"/>
              </a:xfrm>
            </p:grpSpPr>
            <p:sp>
              <p:nvSpPr>
                <p:cNvPr id="120" name="Freeform 418">
                  <a:extLst>
                    <a:ext uri="{FF2B5EF4-FFF2-40B4-BE49-F238E27FC236}">
                      <a16:creationId xmlns:a16="http://schemas.microsoft.com/office/drawing/2014/main" id="{A3CB0FBE-EC98-364F-91C3-948A8311F34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419">
                  <a:extLst>
                    <a:ext uri="{FF2B5EF4-FFF2-40B4-BE49-F238E27FC236}">
                      <a16:creationId xmlns:a16="http://schemas.microsoft.com/office/drawing/2014/main" id="{F55FC3D7-B373-0645-B1E5-DB39F4A8CC2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420">
                  <a:extLst>
                    <a:ext uri="{FF2B5EF4-FFF2-40B4-BE49-F238E27FC236}">
                      <a16:creationId xmlns:a16="http://schemas.microsoft.com/office/drawing/2014/main" id="{162EFC69-31E7-EF45-BA83-869804588BE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421">
                  <a:extLst>
                    <a:ext uri="{FF2B5EF4-FFF2-40B4-BE49-F238E27FC236}">
                      <a16:creationId xmlns:a16="http://schemas.microsoft.com/office/drawing/2014/main" id="{37EAF0DB-1D23-904A-B82C-70365E7DD40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 name="Group 454">
              <a:extLst>
                <a:ext uri="{FF2B5EF4-FFF2-40B4-BE49-F238E27FC236}">
                  <a16:creationId xmlns:a16="http://schemas.microsoft.com/office/drawing/2014/main" id="{8A45F1F2-29F2-0148-984E-762BC99CE74C}"/>
                </a:ext>
              </a:extLst>
            </p:cNvPr>
            <p:cNvGrpSpPr/>
            <p:nvPr/>
          </p:nvGrpSpPr>
          <p:grpSpPr>
            <a:xfrm>
              <a:off x="10889241" y="3596263"/>
              <a:ext cx="170989" cy="97052"/>
              <a:chOff x="7493876" y="2774731"/>
              <a:chExt cx="1481958" cy="894622"/>
            </a:xfrm>
          </p:grpSpPr>
          <p:sp>
            <p:nvSpPr>
              <p:cNvPr id="110" name="Freeform 455">
                <a:extLst>
                  <a:ext uri="{FF2B5EF4-FFF2-40B4-BE49-F238E27FC236}">
                    <a16:creationId xmlns:a16="http://schemas.microsoft.com/office/drawing/2014/main" id="{F2D25506-EF85-4242-BF7A-5D0A17B86CB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1" name="Oval 456">
                <a:extLst>
                  <a:ext uri="{FF2B5EF4-FFF2-40B4-BE49-F238E27FC236}">
                    <a16:creationId xmlns:a16="http://schemas.microsoft.com/office/drawing/2014/main" id="{841055F0-6730-0E42-ABDB-804E8EB687A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12" name="Group 457">
                <a:extLst>
                  <a:ext uri="{FF2B5EF4-FFF2-40B4-BE49-F238E27FC236}">
                    <a16:creationId xmlns:a16="http://schemas.microsoft.com/office/drawing/2014/main" id="{894B57A8-8DE0-DB42-B280-EFED71D8EC28}"/>
                  </a:ext>
                </a:extLst>
              </p:cNvPr>
              <p:cNvGrpSpPr/>
              <p:nvPr/>
            </p:nvGrpSpPr>
            <p:grpSpPr>
              <a:xfrm>
                <a:off x="7713663" y="2848339"/>
                <a:ext cx="1042107" cy="425543"/>
                <a:chOff x="7786941" y="2884917"/>
                <a:chExt cx="897649" cy="353919"/>
              </a:xfrm>
            </p:grpSpPr>
            <p:sp>
              <p:nvSpPr>
                <p:cNvPr id="113" name="Freeform 458">
                  <a:extLst>
                    <a:ext uri="{FF2B5EF4-FFF2-40B4-BE49-F238E27FC236}">
                      <a16:creationId xmlns:a16="http://schemas.microsoft.com/office/drawing/2014/main" id="{D608CD77-A1FB-4E42-8373-5F3C251C4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459">
                  <a:extLst>
                    <a:ext uri="{FF2B5EF4-FFF2-40B4-BE49-F238E27FC236}">
                      <a16:creationId xmlns:a16="http://schemas.microsoft.com/office/drawing/2014/main" id="{52BEF996-9981-4042-A9E8-E312A373DE1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460">
                  <a:extLst>
                    <a:ext uri="{FF2B5EF4-FFF2-40B4-BE49-F238E27FC236}">
                      <a16:creationId xmlns:a16="http://schemas.microsoft.com/office/drawing/2014/main" id="{F926956E-0CC7-1144-8CD9-CDC89530398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reeform 461">
                  <a:extLst>
                    <a:ext uri="{FF2B5EF4-FFF2-40B4-BE49-F238E27FC236}">
                      <a16:creationId xmlns:a16="http://schemas.microsoft.com/office/drawing/2014/main" id="{C2399606-A0D2-6C45-AB2A-A8DC6F0A91D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2" name="Group 614">
              <a:extLst>
                <a:ext uri="{FF2B5EF4-FFF2-40B4-BE49-F238E27FC236}">
                  <a16:creationId xmlns:a16="http://schemas.microsoft.com/office/drawing/2014/main" id="{6623D65F-08C5-5641-995E-688C48D84E07}"/>
                </a:ext>
              </a:extLst>
            </p:cNvPr>
            <p:cNvGrpSpPr/>
            <p:nvPr/>
          </p:nvGrpSpPr>
          <p:grpSpPr>
            <a:xfrm>
              <a:off x="10415765" y="3491036"/>
              <a:ext cx="353678" cy="198344"/>
              <a:chOff x="7493876" y="2774731"/>
              <a:chExt cx="1481958" cy="894622"/>
            </a:xfrm>
          </p:grpSpPr>
          <p:sp>
            <p:nvSpPr>
              <p:cNvPr id="103" name="Freeform 615">
                <a:extLst>
                  <a:ext uri="{FF2B5EF4-FFF2-40B4-BE49-F238E27FC236}">
                    <a16:creationId xmlns:a16="http://schemas.microsoft.com/office/drawing/2014/main" id="{6AF9EA77-4D7B-CC49-8A1D-B7A6C3BC72F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4" name="Oval 616">
                <a:extLst>
                  <a:ext uri="{FF2B5EF4-FFF2-40B4-BE49-F238E27FC236}">
                    <a16:creationId xmlns:a16="http://schemas.microsoft.com/office/drawing/2014/main" id="{7DCC800A-969E-1746-8F24-003D899E50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5" name="Group 617">
                <a:extLst>
                  <a:ext uri="{FF2B5EF4-FFF2-40B4-BE49-F238E27FC236}">
                    <a16:creationId xmlns:a16="http://schemas.microsoft.com/office/drawing/2014/main" id="{291A8DB7-18C4-5247-B869-A6703611E14F}"/>
                  </a:ext>
                </a:extLst>
              </p:cNvPr>
              <p:cNvGrpSpPr/>
              <p:nvPr/>
            </p:nvGrpSpPr>
            <p:grpSpPr>
              <a:xfrm>
                <a:off x="7713663" y="2848339"/>
                <a:ext cx="1042107" cy="425543"/>
                <a:chOff x="7786941" y="2884917"/>
                <a:chExt cx="897649" cy="353919"/>
              </a:xfrm>
            </p:grpSpPr>
            <p:sp>
              <p:nvSpPr>
                <p:cNvPr id="106" name="Freeform 618">
                  <a:extLst>
                    <a:ext uri="{FF2B5EF4-FFF2-40B4-BE49-F238E27FC236}">
                      <a16:creationId xmlns:a16="http://schemas.microsoft.com/office/drawing/2014/main" id="{E40E0459-BC24-BE4B-9691-388A708F49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reeform 619">
                  <a:extLst>
                    <a:ext uri="{FF2B5EF4-FFF2-40B4-BE49-F238E27FC236}">
                      <a16:creationId xmlns:a16="http://schemas.microsoft.com/office/drawing/2014/main" id="{00FC265B-F81A-B445-B500-3B640CC311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620">
                  <a:extLst>
                    <a:ext uri="{FF2B5EF4-FFF2-40B4-BE49-F238E27FC236}">
                      <a16:creationId xmlns:a16="http://schemas.microsoft.com/office/drawing/2014/main" id="{668518AA-6EBD-1E42-B2EE-2FE59E79153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reeform 621">
                  <a:extLst>
                    <a:ext uri="{FF2B5EF4-FFF2-40B4-BE49-F238E27FC236}">
                      <a16:creationId xmlns:a16="http://schemas.microsoft.com/office/drawing/2014/main" id="{C5B5BE1C-3FA7-7E4B-802F-E2F6D2EB5DD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 name="Group 576">
              <a:extLst>
                <a:ext uri="{FF2B5EF4-FFF2-40B4-BE49-F238E27FC236}">
                  <a16:creationId xmlns:a16="http://schemas.microsoft.com/office/drawing/2014/main" id="{9786FF68-0FBE-FF4D-8773-99EA7B7E3A23}"/>
                </a:ext>
              </a:extLst>
            </p:cNvPr>
            <p:cNvGrpSpPr/>
            <p:nvPr/>
          </p:nvGrpSpPr>
          <p:grpSpPr>
            <a:xfrm>
              <a:off x="9953880" y="2197190"/>
              <a:ext cx="353678" cy="198344"/>
              <a:chOff x="7493876" y="2774731"/>
              <a:chExt cx="1481958" cy="894622"/>
            </a:xfrm>
          </p:grpSpPr>
          <p:sp>
            <p:nvSpPr>
              <p:cNvPr id="96" name="Freeform 577">
                <a:extLst>
                  <a:ext uri="{FF2B5EF4-FFF2-40B4-BE49-F238E27FC236}">
                    <a16:creationId xmlns:a16="http://schemas.microsoft.com/office/drawing/2014/main" id="{6C8F9331-85B0-804B-88D3-2DADC264FA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7" name="Oval 578">
                <a:extLst>
                  <a:ext uri="{FF2B5EF4-FFF2-40B4-BE49-F238E27FC236}">
                    <a16:creationId xmlns:a16="http://schemas.microsoft.com/office/drawing/2014/main" id="{961AAD20-DB9D-3042-A033-E4505270552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8" name="Group 579">
                <a:extLst>
                  <a:ext uri="{FF2B5EF4-FFF2-40B4-BE49-F238E27FC236}">
                    <a16:creationId xmlns:a16="http://schemas.microsoft.com/office/drawing/2014/main" id="{B4A18D08-22A1-A94D-BD55-F9BDEFFDAEBC}"/>
                  </a:ext>
                </a:extLst>
              </p:cNvPr>
              <p:cNvGrpSpPr/>
              <p:nvPr/>
            </p:nvGrpSpPr>
            <p:grpSpPr>
              <a:xfrm>
                <a:off x="7713663" y="2848339"/>
                <a:ext cx="1042107" cy="425543"/>
                <a:chOff x="7786941" y="2884917"/>
                <a:chExt cx="897649" cy="353919"/>
              </a:xfrm>
            </p:grpSpPr>
            <p:sp>
              <p:nvSpPr>
                <p:cNvPr id="99" name="Freeform 580">
                  <a:extLst>
                    <a:ext uri="{FF2B5EF4-FFF2-40B4-BE49-F238E27FC236}">
                      <a16:creationId xmlns:a16="http://schemas.microsoft.com/office/drawing/2014/main" id="{99C32670-BE91-934B-93BD-434A8120CD2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581">
                  <a:extLst>
                    <a:ext uri="{FF2B5EF4-FFF2-40B4-BE49-F238E27FC236}">
                      <a16:creationId xmlns:a16="http://schemas.microsoft.com/office/drawing/2014/main" id="{6045E4C3-D6BF-114C-B4BE-6E0461783E3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582">
                  <a:extLst>
                    <a:ext uri="{FF2B5EF4-FFF2-40B4-BE49-F238E27FC236}">
                      <a16:creationId xmlns:a16="http://schemas.microsoft.com/office/drawing/2014/main" id="{8A4D49C6-5204-0541-BB05-B7754322A80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583">
                  <a:extLst>
                    <a:ext uri="{FF2B5EF4-FFF2-40B4-BE49-F238E27FC236}">
                      <a16:creationId xmlns:a16="http://schemas.microsoft.com/office/drawing/2014/main" id="{0085C5EE-AFA1-954F-A949-C15B89003DA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4" name="Group 592">
              <a:extLst>
                <a:ext uri="{FF2B5EF4-FFF2-40B4-BE49-F238E27FC236}">
                  <a16:creationId xmlns:a16="http://schemas.microsoft.com/office/drawing/2014/main" id="{D2CE6F44-690F-444D-A0A2-15E15D3AC235}"/>
                </a:ext>
              </a:extLst>
            </p:cNvPr>
            <p:cNvGrpSpPr/>
            <p:nvPr/>
          </p:nvGrpSpPr>
          <p:grpSpPr>
            <a:xfrm>
              <a:off x="10532370" y="2608265"/>
              <a:ext cx="353678" cy="198344"/>
              <a:chOff x="7493876" y="2774731"/>
              <a:chExt cx="1481958" cy="894622"/>
            </a:xfrm>
          </p:grpSpPr>
          <p:sp>
            <p:nvSpPr>
              <p:cNvPr id="89" name="Freeform 593">
                <a:extLst>
                  <a:ext uri="{FF2B5EF4-FFF2-40B4-BE49-F238E27FC236}">
                    <a16:creationId xmlns:a16="http://schemas.microsoft.com/office/drawing/2014/main" id="{EE7CE38D-341E-4B41-B25E-E6587B4719E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 name="Oval 594">
                <a:extLst>
                  <a:ext uri="{FF2B5EF4-FFF2-40B4-BE49-F238E27FC236}">
                    <a16:creationId xmlns:a16="http://schemas.microsoft.com/office/drawing/2014/main" id="{6D81154D-2F7D-A442-9D63-2EB9FE042AA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1" name="Group 595">
                <a:extLst>
                  <a:ext uri="{FF2B5EF4-FFF2-40B4-BE49-F238E27FC236}">
                    <a16:creationId xmlns:a16="http://schemas.microsoft.com/office/drawing/2014/main" id="{E720DB36-2116-8F48-BB2D-13CCAA1CCDAC}"/>
                  </a:ext>
                </a:extLst>
              </p:cNvPr>
              <p:cNvGrpSpPr/>
              <p:nvPr/>
            </p:nvGrpSpPr>
            <p:grpSpPr>
              <a:xfrm>
                <a:off x="7713663" y="2848339"/>
                <a:ext cx="1042107" cy="425543"/>
                <a:chOff x="7786941" y="2884917"/>
                <a:chExt cx="897649" cy="353919"/>
              </a:xfrm>
            </p:grpSpPr>
            <p:sp>
              <p:nvSpPr>
                <p:cNvPr id="92" name="Freeform 596">
                  <a:extLst>
                    <a:ext uri="{FF2B5EF4-FFF2-40B4-BE49-F238E27FC236}">
                      <a16:creationId xmlns:a16="http://schemas.microsoft.com/office/drawing/2014/main" id="{F12F20C6-33DD-474E-A440-B0B977451DF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reeform 597">
                  <a:extLst>
                    <a:ext uri="{FF2B5EF4-FFF2-40B4-BE49-F238E27FC236}">
                      <a16:creationId xmlns:a16="http://schemas.microsoft.com/office/drawing/2014/main" id="{9139ECB8-0F88-0C45-AB36-88CE8C04C5D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598">
                  <a:extLst>
                    <a:ext uri="{FF2B5EF4-FFF2-40B4-BE49-F238E27FC236}">
                      <a16:creationId xmlns:a16="http://schemas.microsoft.com/office/drawing/2014/main" id="{9AC8B929-8523-C14D-A4F8-17D4E518294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Freeform 599">
                  <a:extLst>
                    <a:ext uri="{FF2B5EF4-FFF2-40B4-BE49-F238E27FC236}">
                      <a16:creationId xmlns:a16="http://schemas.microsoft.com/office/drawing/2014/main" id="{00F86B64-78C6-444B-B16E-EA444257072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 name="Group 600">
              <a:extLst>
                <a:ext uri="{FF2B5EF4-FFF2-40B4-BE49-F238E27FC236}">
                  <a16:creationId xmlns:a16="http://schemas.microsoft.com/office/drawing/2014/main" id="{8F76BF86-72CE-B949-B707-F8ACA20F606D}"/>
                </a:ext>
              </a:extLst>
            </p:cNvPr>
            <p:cNvGrpSpPr/>
            <p:nvPr/>
          </p:nvGrpSpPr>
          <p:grpSpPr>
            <a:xfrm>
              <a:off x="10648981" y="2102861"/>
              <a:ext cx="353678" cy="198344"/>
              <a:chOff x="7493876" y="2774731"/>
              <a:chExt cx="1481958" cy="894622"/>
            </a:xfrm>
          </p:grpSpPr>
          <p:sp>
            <p:nvSpPr>
              <p:cNvPr id="82" name="Freeform 601">
                <a:extLst>
                  <a:ext uri="{FF2B5EF4-FFF2-40B4-BE49-F238E27FC236}">
                    <a16:creationId xmlns:a16="http://schemas.microsoft.com/office/drawing/2014/main" id="{2B7473C7-72F5-464B-BFAA-1803FBBB7D1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Oval 602">
                <a:extLst>
                  <a:ext uri="{FF2B5EF4-FFF2-40B4-BE49-F238E27FC236}">
                    <a16:creationId xmlns:a16="http://schemas.microsoft.com/office/drawing/2014/main" id="{DDC45434-D920-6D4C-9BAB-FA69C403F11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84" name="Group 603">
                <a:extLst>
                  <a:ext uri="{FF2B5EF4-FFF2-40B4-BE49-F238E27FC236}">
                    <a16:creationId xmlns:a16="http://schemas.microsoft.com/office/drawing/2014/main" id="{D25FA0C3-089F-0A46-BE99-D53E81E273B0}"/>
                  </a:ext>
                </a:extLst>
              </p:cNvPr>
              <p:cNvGrpSpPr/>
              <p:nvPr/>
            </p:nvGrpSpPr>
            <p:grpSpPr>
              <a:xfrm>
                <a:off x="7713663" y="2848339"/>
                <a:ext cx="1042107" cy="425543"/>
                <a:chOff x="7786941" y="2884917"/>
                <a:chExt cx="897649" cy="353919"/>
              </a:xfrm>
            </p:grpSpPr>
            <p:sp>
              <p:nvSpPr>
                <p:cNvPr id="85" name="Freeform 604">
                  <a:extLst>
                    <a:ext uri="{FF2B5EF4-FFF2-40B4-BE49-F238E27FC236}">
                      <a16:creationId xmlns:a16="http://schemas.microsoft.com/office/drawing/2014/main" id="{11032658-FD04-E24C-8613-8A5B17A00DF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605">
                  <a:extLst>
                    <a:ext uri="{FF2B5EF4-FFF2-40B4-BE49-F238E27FC236}">
                      <a16:creationId xmlns:a16="http://schemas.microsoft.com/office/drawing/2014/main" id="{8149287E-4521-CB4C-B80F-39C02764FE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606">
                  <a:extLst>
                    <a:ext uri="{FF2B5EF4-FFF2-40B4-BE49-F238E27FC236}">
                      <a16:creationId xmlns:a16="http://schemas.microsoft.com/office/drawing/2014/main" id="{54FDFDF4-34FE-0148-A12E-EBD5F597892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607">
                  <a:extLst>
                    <a:ext uri="{FF2B5EF4-FFF2-40B4-BE49-F238E27FC236}">
                      <a16:creationId xmlns:a16="http://schemas.microsoft.com/office/drawing/2014/main" id="{EFA5C931-64EB-0E41-AF29-B342E6BE8D8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6" name="Group 553">
              <a:extLst>
                <a:ext uri="{FF2B5EF4-FFF2-40B4-BE49-F238E27FC236}">
                  <a16:creationId xmlns:a16="http://schemas.microsoft.com/office/drawing/2014/main" id="{B0660904-433C-2B46-9971-9C89F487C13D}"/>
                </a:ext>
              </a:extLst>
            </p:cNvPr>
            <p:cNvGrpSpPr/>
            <p:nvPr/>
          </p:nvGrpSpPr>
          <p:grpSpPr>
            <a:xfrm>
              <a:off x="9104155" y="3951521"/>
              <a:ext cx="369427" cy="236298"/>
              <a:chOff x="7494729" y="2774731"/>
              <a:chExt cx="1490849" cy="879709"/>
            </a:xfrm>
          </p:grpSpPr>
          <p:sp>
            <p:nvSpPr>
              <p:cNvPr id="75" name="Freeform 554">
                <a:extLst>
                  <a:ext uri="{FF2B5EF4-FFF2-40B4-BE49-F238E27FC236}">
                    <a16:creationId xmlns:a16="http://schemas.microsoft.com/office/drawing/2014/main" id="{87C3FB2F-47FD-3541-AB12-3818D70D1562}"/>
                  </a:ext>
                </a:extLst>
              </p:cNvPr>
              <p:cNvSpPr/>
              <p:nvPr/>
            </p:nvSpPr>
            <p:spPr>
              <a:xfrm>
                <a:off x="7503620" y="3069485"/>
                <a:ext cx="1481958" cy="584955"/>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Oval 555">
                <a:extLst>
                  <a:ext uri="{FF2B5EF4-FFF2-40B4-BE49-F238E27FC236}">
                    <a16:creationId xmlns:a16="http://schemas.microsoft.com/office/drawing/2014/main" id="{13BDCE5F-62FA-894A-B1B0-929FE7DEC8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77" name="Group 556">
                <a:extLst>
                  <a:ext uri="{FF2B5EF4-FFF2-40B4-BE49-F238E27FC236}">
                    <a16:creationId xmlns:a16="http://schemas.microsoft.com/office/drawing/2014/main" id="{A3353CD3-FAEC-0E42-8834-E286D83ED302}"/>
                  </a:ext>
                </a:extLst>
              </p:cNvPr>
              <p:cNvGrpSpPr/>
              <p:nvPr/>
            </p:nvGrpSpPr>
            <p:grpSpPr>
              <a:xfrm>
                <a:off x="7713663" y="2848339"/>
                <a:ext cx="1042107" cy="425543"/>
                <a:chOff x="7786941" y="2884917"/>
                <a:chExt cx="897649" cy="353919"/>
              </a:xfrm>
            </p:grpSpPr>
            <p:sp>
              <p:nvSpPr>
                <p:cNvPr id="78" name="Freeform 557">
                  <a:extLst>
                    <a:ext uri="{FF2B5EF4-FFF2-40B4-BE49-F238E27FC236}">
                      <a16:creationId xmlns:a16="http://schemas.microsoft.com/office/drawing/2014/main" id="{FD765E59-C6B0-7049-9B05-10520D183CE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558">
                  <a:extLst>
                    <a:ext uri="{FF2B5EF4-FFF2-40B4-BE49-F238E27FC236}">
                      <a16:creationId xmlns:a16="http://schemas.microsoft.com/office/drawing/2014/main" id="{3CC343B2-828A-A941-860D-A34B06F3AF7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559">
                  <a:extLst>
                    <a:ext uri="{FF2B5EF4-FFF2-40B4-BE49-F238E27FC236}">
                      <a16:creationId xmlns:a16="http://schemas.microsoft.com/office/drawing/2014/main" id="{661D1096-D1FC-AA43-879E-223D36E1253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560">
                  <a:extLst>
                    <a:ext uri="{FF2B5EF4-FFF2-40B4-BE49-F238E27FC236}">
                      <a16:creationId xmlns:a16="http://schemas.microsoft.com/office/drawing/2014/main" id="{B44D6C46-0307-D945-BB09-3990064C3EE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7" name="Group 584">
              <a:extLst>
                <a:ext uri="{FF2B5EF4-FFF2-40B4-BE49-F238E27FC236}">
                  <a16:creationId xmlns:a16="http://schemas.microsoft.com/office/drawing/2014/main" id="{BD79A180-54A3-7C47-80A6-6D988B85BCAB}"/>
                </a:ext>
              </a:extLst>
            </p:cNvPr>
            <p:cNvGrpSpPr/>
            <p:nvPr/>
          </p:nvGrpSpPr>
          <p:grpSpPr>
            <a:xfrm>
              <a:off x="9985282" y="2656463"/>
              <a:ext cx="353678" cy="198344"/>
              <a:chOff x="7493876" y="2774731"/>
              <a:chExt cx="1481958" cy="894622"/>
            </a:xfrm>
          </p:grpSpPr>
          <p:sp>
            <p:nvSpPr>
              <p:cNvPr id="68" name="Freeform 585">
                <a:extLst>
                  <a:ext uri="{FF2B5EF4-FFF2-40B4-BE49-F238E27FC236}">
                    <a16:creationId xmlns:a16="http://schemas.microsoft.com/office/drawing/2014/main" id="{9696D1E3-39E8-6845-A63B-539A07D719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9" name="Oval 586">
                <a:extLst>
                  <a:ext uri="{FF2B5EF4-FFF2-40B4-BE49-F238E27FC236}">
                    <a16:creationId xmlns:a16="http://schemas.microsoft.com/office/drawing/2014/main" id="{127BFD7E-9CB1-3840-A2E7-A48E237618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70" name="Group 587">
                <a:extLst>
                  <a:ext uri="{FF2B5EF4-FFF2-40B4-BE49-F238E27FC236}">
                    <a16:creationId xmlns:a16="http://schemas.microsoft.com/office/drawing/2014/main" id="{6D170934-D1CA-CD42-A7D0-81E078BAF090}"/>
                  </a:ext>
                </a:extLst>
              </p:cNvPr>
              <p:cNvGrpSpPr/>
              <p:nvPr/>
            </p:nvGrpSpPr>
            <p:grpSpPr>
              <a:xfrm>
                <a:off x="7713663" y="2848339"/>
                <a:ext cx="1042107" cy="425543"/>
                <a:chOff x="7786941" y="2884917"/>
                <a:chExt cx="897649" cy="353919"/>
              </a:xfrm>
            </p:grpSpPr>
            <p:sp>
              <p:nvSpPr>
                <p:cNvPr id="71" name="Freeform 588">
                  <a:extLst>
                    <a:ext uri="{FF2B5EF4-FFF2-40B4-BE49-F238E27FC236}">
                      <a16:creationId xmlns:a16="http://schemas.microsoft.com/office/drawing/2014/main" id="{73D17E43-73E1-314C-94D2-0139FE0BE85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589">
                  <a:extLst>
                    <a:ext uri="{FF2B5EF4-FFF2-40B4-BE49-F238E27FC236}">
                      <a16:creationId xmlns:a16="http://schemas.microsoft.com/office/drawing/2014/main" id="{79FEF3E7-C7AE-354F-85C7-A30FB60954E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590">
                  <a:extLst>
                    <a:ext uri="{FF2B5EF4-FFF2-40B4-BE49-F238E27FC236}">
                      <a16:creationId xmlns:a16="http://schemas.microsoft.com/office/drawing/2014/main" id="{E36A184D-DE1E-6348-961D-71F71D1E87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591">
                  <a:extLst>
                    <a:ext uri="{FF2B5EF4-FFF2-40B4-BE49-F238E27FC236}">
                      <a16:creationId xmlns:a16="http://schemas.microsoft.com/office/drawing/2014/main" id="{DA3C564E-2CCB-B747-9DE5-509FD1BE55E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8" name="Group 537">
              <a:extLst>
                <a:ext uri="{FF2B5EF4-FFF2-40B4-BE49-F238E27FC236}">
                  <a16:creationId xmlns:a16="http://schemas.microsoft.com/office/drawing/2014/main" id="{ED88E458-A748-EC47-BEB4-BB628676611B}"/>
                </a:ext>
              </a:extLst>
            </p:cNvPr>
            <p:cNvGrpSpPr/>
            <p:nvPr/>
          </p:nvGrpSpPr>
          <p:grpSpPr>
            <a:xfrm>
              <a:off x="9502294" y="3388930"/>
              <a:ext cx="367224" cy="240304"/>
              <a:chOff x="7493876" y="2774731"/>
              <a:chExt cx="1481958" cy="894622"/>
            </a:xfrm>
          </p:grpSpPr>
          <p:sp>
            <p:nvSpPr>
              <p:cNvPr id="61" name="Freeform 538">
                <a:extLst>
                  <a:ext uri="{FF2B5EF4-FFF2-40B4-BE49-F238E27FC236}">
                    <a16:creationId xmlns:a16="http://schemas.microsoft.com/office/drawing/2014/main" id="{4F84FAEF-B287-E640-B4AF-C27553DDAFF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2" name="Oval 539">
                <a:extLst>
                  <a:ext uri="{FF2B5EF4-FFF2-40B4-BE49-F238E27FC236}">
                    <a16:creationId xmlns:a16="http://schemas.microsoft.com/office/drawing/2014/main" id="{D0C195D6-4CC6-584E-BF3E-F8FBD9D7A98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3" name="Group 540">
                <a:extLst>
                  <a:ext uri="{FF2B5EF4-FFF2-40B4-BE49-F238E27FC236}">
                    <a16:creationId xmlns:a16="http://schemas.microsoft.com/office/drawing/2014/main" id="{BCC9DCF4-729E-A347-B0F0-3EB44EC90A61}"/>
                  </a:ext>
                </a:extLst>
              </p:cNvPr>
              <p:cNvGrpSpPr/>
              <p:nvPr/>
            </p:nvGrpSpPr>
            <p:grpSpPr>
              <a:xfrm>
                <a:off x="7713663" y="2848339"/>
                <a:ext cx="1042107" cy="425543"/>
                <a:chOff x="7786941" y="2884917"/>
                <a:chExt cx="897649" cy="353919"/>
              </a:xfrm>
            </p:grpSpPr>
            <p:sp>
              <p:nvSpPr>
                <p:cNvPr id="64" name="Freeform 541">
                  <a:extLst>
                    <a:ext uri="{FF2B5EF4-FFF2-40B4-BE49-F238E27FC236}">
                      <a16:creationId xmlns:a16="http://schemas.microsoft.com/office/drawing/2014/main" id="{073A5B6A-4C1A-C740-86AA-7DD0A6F0219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542">
                  <a:extLst>
                    <a:ext uri="{FF2B5EF4-FFF2-40B4-BE49-F238E27FC236}">
                      <a16:creationId xmlns:a16="http://schemas.microsoft.com/office/drawing/2014/main" id="{BDF8A1A8-1D86-FD49-B442-6EC41CB466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543">
                  <a:extLst>
                    <a:ext uri="{FF2B5EF4-FFF2-40B4-BE49-F238E27FC236}">
                      <a16:creationId xmlns:a16="http://schemas.microsoft.com/office/drawing/2014/main" id="{EB0F1D14-AA3E-064A-8FCF-16DD59D5EE5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544">
                  <a:extLst>
                    <a:ext uri="{FF2B5EF4-FFF2-40B4-BE49-F238E27FC236}">
                      <a16:creationId xmlns:a16="http://schemas.microsoft.com/office/drawing/2014/main" id="{C888227A-81A3-2C4C-AF82-C203CC5274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 name="Group 545">
              <a:extLst>
                <a:ext uri="{FF2B5EF4-FFF2-40B4-BE49-F238E27FC236}">
                  <a16:creationId xmlns:a16="http://schemas.microsoft.com/office/drawing/2014/main" id="{010C169D-CF42-A548-BF57-BB4E5FE9F6B8}"/>
                </a:ext>
              </a:extLst>
            </p:cNvPr>
            <p:cNvGrpSpPr/>
            <p:nvPr/>
          </p:nvGrpSpPr>
          <p:grpSpPr>
            <a:xfrm>
              <a:off x="9606710" y="3994661"/>
              <a:ext cx="367224" cy="240304"/>
              <a:chOff x="7493876" y="2774731"/>
              <a:chExt cx="1481958" cy="894622"/>
            </a:xfrm>
          </p:grpSpPr>
          <p:sp>
            <p:nvSpPr>
              <p:cNvPr id="54" name="Freeform 546">
                <a:extLst>
                  <a:ext uri="{FF2B5EF4-FFF2-40B4-BE49-F238E27FC236}">
                    <a16:creationId xmlns:a16="http://schemas.microsoft.com/office/drawing/2014/main" id="{52F26687-2BA8-2848-84F5-93274594B4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5" name="Oval 547">
                <a:extLst>
                  <a:ext uri="{FF2B5EF4-FFF2-40B4-BE49-F238E27FC236}">
                    <a16:creationId xmlns:a16="http://schemas.microsoft.com/office/drawing/2014/main" id="{B2CF14B2-0941-C44C-871A-7BDE331C03F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56" name="Group 548">
                <a:extLst>
                  <a:ext uri="{FF2B5EF4-FFF2-40B4-BE49-F238E27FC236}">
                    <a16:creationId xmlns:a16="http://schemas.microsoft.com/office/drawing/2014/main" id="{A4DC03A0-0A28-C847-B563-0302267F8C23}"/>
                  </a:ext>
                </a:extLst>
              </p:cNvPr>
              <p:cNvGrpSpPr/>
              <p:nvPr/>
            </p:nvGrpSpPr>
            <p:grpSpPr>
              <a:xfrm>
                <a:off x="7713663" y="2848339"/>
                <a:ext cx="1042107" cy="425543"/>
                <a:chOff x="7786941" y="2884917"/>
                <a:chExt cx="897649" cy="353919"/>
              </a:xfrm>
            </p:grpSpPr>
            <p:sp>
              <p:nvSpPr>
                <p:cNvPr id="57" name="Freeform 549">
                  <a:extLst>
                    <a:ext uri="{FF2B5EF4-FFF2-40B4-BE49-F238E27FC236}">
                      <a16:creationId xmlns:a16="http://schemas.microsoft.com/office/drawing/2014/main" id="{B2D84F52-3F73-4C45-B6E3-A79970FB04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550">
                  <a:extLst>
                    <a:ext uri="{FF2B5EF4-FFF2-40B4-BE49-F238E27FC236}">
                      <a16:creationId xmlns:a16="http://schemas.microsoft.com/office/drawing/2014/main" id="{F26A0797-7A68-BF4E-B9F3-4CE3A8934E9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551">
                  <a:extLst>
                    <a:ext uri="{FF2B5EF4-FFF2-40B4-BE49-F238E27FC236}">
                      <a16:creationId xmlns:a16="http://schemas.microsoft.com/office/drawing/2014/main" id="{BC5AE2B4-81B9-FF46-A920-512CAC07783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552">
                  <a:extLst>
                    <a:ext uri="{FF2B5EF4-FFF2-40B4-BE49-F238E27FC236}">
                      <a16:creationId xmlns:a16="http://schemas.microsoft.com/office/drawing/2014/main" id="{7D58E895-BE8F-3A43-830B-66F4918B68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0" name="Group 622">
              <a:extLst>
                <a:ext uri="{FF2B5EF4-FFF2-40B4-BE49-F238E27FC236}">
                  <a16:creationId xmlns:a16="http://schemas.microsoft.com/office/drawing/2014/main" id="{9643D744-E515-694E-8E0D-D451A0E0632D}"/>
                </a:ext>
              </a:extLst>
            </p:cNvPr>
            <p:cNvGrpSpPr/>
            <p:nvPr/>
          </p:nvGrpSpPr>
          <p:grpSpPr>
            <a:xfrm>
              <a:off x="10380415" y="3987223"/>
              <a:ext cx="353678" cy="198344"/>
              <a:chOff x="7493876" y="2774731"/>
              <a:chExt cx="1481958" cy="894622"/>
            </a:xfrm>
          </p:grpSpPr>
          <p:sp>
            <p:nvSpPr>
              <p:cNvPr id="47" name="Freeform 623">
                <a:extLst>
                  <a:ext uri="{FF2B5EF4-FFF2-40B4-BE49-F238E27FC236}">
                    <a16:creationId xmlns:a16="http://schemas.microsoft.com/office/drawing/2014/main" id="{457F881C-2EEB-A54C-B29B-6BBBD923FE4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624">
                <a:extLst>
                  <a:ext uri="{FF2B5EF4-FFF2-40B4-BE49-F238E27FC236}">
                    <a16:creationId xmlns:a16="http://schemas.microsoft.com/office/drawing/2014/main" id="{DF90D8D1-2E1E-E14F-8B92-31B9BF2539E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9" name="Group 625">
                <a:extLst>
                  <a:ext uri="{FF2B5EF4-FFF2-40B4-BE49-F238E27FC236}">
                    <a16:creationId xmlns:a16="http://schemas.microsoft.com/office/drawing/2014/main" id="{4C0E7AE5-BCFF-B44C-8482-C466E2C0D8CC}"/>
                  </a:ext>
                </a:extLst>
              </p:cNvPr>
              <p:cNvGrpSpPr/>
              <p:nvPr/>
            </p:nvGrpSpPr>
            <p:grpSpPr>
              <a:xfrm>
                <a:off x="7713663" y="2848339"/>
                <a:ext cx="1042107" cy="425543"/>
                <a:chOff x="7786941" y="2884917"/>
                <a:chExt cx="897649" cy="353919"/>
              </a:xfrm>
            </p:grpSpPr>
            <p:sp>
              <p:nvSpPr>
                <p:cNvPr id="50" name="Freeform 626">
                  <a:extLst>
                    <a:ext uri="{FF2B5EF4-FFF2-40B4-BE49-F238E27FC236}">
                      <a16:creationId xmlns:a16="http://schemas.microsoft.com/office/drawing/2014/main" id="{4280D7CA-5DED-264D-A125-7DC66A9578A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627">
                  <a:extLst>
                    <a:ext uri="{FF2B5EF4-FFF2-40B4-BE49-F238E27FC236}">
                      <a16:creationId xmlns:a16="http://schemas.microsoft.com/office/drawing/2014/main" id="{ECB1AC96-F074-8D4D-8926-8711AEBF698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628">
                  <a:extLst>
                    <a:ext uri="{FF2B5EF4-FFF2-40B4-BE49-F238E27FC236}">
                      <a16:creationId xmlns:a16="http://schemas.microsoft.com/office/drawing/2014/main" id="{48E09ED7-EC12-7E41-A8B4-71FA22AE422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629">
                  <a:extLst>
                    <a:ext uri="{FF2B5EF4-FFF2-40B4-BE49-F238E27FC236}">
                      <a16:creationId xmlns:a16="http://schemas.microsoft.com/office/drawing/2014/main" id="{DF8D469B-FDF8-6348-ACCB-C8DA7F7DEF9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1" name="Group 462">
              <a:extLst>
                <a:ext uri="{FF2B5EF4-FFF2-40B4-BE49-F238E27FC236}">
                  <a16:creationId xmlns:a16="http://schemas.microsoft.com/office/drawing/2014/main" id="{8F6FF999-CAEC-A84F-9EF3-9C93CF08DB13}"/>
                </a:ext>
              </a:extLst>
            </p:cNvPr>
            <p:cNvGrpSpPr/>
            <p:nvPr/>
          </p:nvGrpSpPr>
          <p:grpSpPr>
            <a:xfrm>
              <a:off x="9253049" y="4770584"/>
              <a:ext cx="393760" cy="218578"/>
              <a:chOff x="7493876" y="2774731"/>
              <a:chExt cx="1481958" cy="894622"/>
            </a:xfrm>
          </p:grpSpPr>
          <p:sp>
            <p:nvSpPr>
              <p:cNvPr id="40" name="Freeform 463">
                <a:extLst>
                  <a:ext uri="{FF2B5EF4-FFF2-40B4-BE49-F238E27FC236}">
                    <a16:creationId xmlns:a16="http://schemas.microsoft.com/office/drawing/2014/main" id="{9ED7DA3E-9638-244D-B81D-0454770CCDA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1" name="Oval 464">
                <a:extLst>
                  <a:ext uri="{FF2B5EF4-FFF2-40B4-BE49-F238E27FC236}">
                    <a16:creationId xmlns:a16="http://schemas.microsoft.com/office/drawing/2014/main" id="{71F85066-7A3B-2A4B-B74C-11D0DAA5CF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2" name="Group 465">
                <a:extLst>
                  <a:ext uri="{FF2B5EF4-FFF2-40B4-BE49-F238E27FC236}">
                    <a16:creationId xmlns:a16="http://schemas.microsoft.com/office/drawing/2014/main" id="{DF29B5E8-10E5-F242-A4A8-EA9B617E9FBD}"/>
                  </a:ext>
                </a:extLst>
              </p:cNvPr>
              <p:cNvGrpSpPr/>
              <p:nvPr/>
            </p:nvGrpSpPr>
            <p:grpSpPr>
              <a:xfrm>
                <a:off x="7713663" y="2848339"/>
                <a:ext cx="1042107" cy="425543"/>
                <a:chOff x="7786941" y="2884917"/>
                <a:chExt cx="897649" cy="353919"/>
              </a:xfrm>
            </p:grpSpPr>
            <p:sp>
              <p:nvSpPr>
                <p:cNvPr id="43" name="Freeform 466">
                  <a:extLst>
                    <a:ext uri="{FF2B5EF4-FFF2-40B4-BE49-F238E27FC236}">
                      <a16:creationId xmlns:a16="http://schemas.microsoft.com/office/drawing/2014/main" id="{BAD863D3-1C99-9A47-8DA1-DDF61AD79DC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67">
                  <a:extLst>
                    <a:ext uri="{FF2B5EF4-FFF2-40B4-BE49-F238E27FC236}">
                      <a16:creationId xmlns:a16="http://schemas.microsoft.com/office/drawing/2014/main" id="{7370B9ED-B1D1-DE4B-A536-50140636708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68">
                  <a:extLst>
                    <a:ext uri="{FF2B5EF4-FFF2-40B4-BE49-F238E27FC236}">
                      <a16:creationId xmlns:a16="http://schemas.microsoft.com/office/drawing/2014/main" id="{23B903E3-0DE7-384D-A811-399133AAF0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69">
                  <a:extLst>
                    <a:ext uri="{FF2B5EF4-FFF2-40B4-BE49-F238E27FC236}">
                      <a16:creationId xmlns:a16="http://schemas.microsoft.com/office/drawing/2014/main" id="{A137B231-19EE-104A-884D-9D5107CA9CF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446">
              <a:extLst>
                <a:ext uri="{FF2B5EF4-FFF2-40B4-BE49-F238E27FC236}">
                  <a16:creationId xmlns:a16="http://schemas.microsoft.com/office/drawing/2014/main" id="{62DFFE02-EF78-0A4C-A5A6-55FB5665E910}"/>
                </a:ext>
              </a:extLst>
            </p:cNvPr>
            <p:cNvGrpSpPr/>
            <p:nvPr/>
          </p:nvGrpSpPr>
          <p:grpSpPr>
            <a:xfrm>
              <a:off x="10931138" y="4364023"/>
              <a:ext cx="228295" cy="120400"/>
              <a:chOff x="7493876" y="2774731"/>
              <a:chExt cx="1481958" cy="894622"/>
            </a:xfrm>
          </p:grpSpPr>
          <p:sp>
            <p:nvSpPr>
              <p:cNvPr id="33" name="Freeform 447">
                <a:extLst>
                  <a:ext uri="{FF2B5EF4-FFF2-40B4-BE49-F238E27FC236}">
                    <a16:creationId xmlns:a16="http://schemas.microsoft.com/office/drawing/2014/main" id="{535D8B89-3AD2-7E40-9BA1-77F2C2594C8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4" name="Oval 448">
                <a:extLst>
                  <a:ext uri="{FF2B5EF4-FFF2-40B4-BE49-F238E27FC236}">
                    <a16:creationId xmlns:a16="http://schemas.microsoft.com/office/drawing/2014/main" id="{E14ED2D4-F142-4A46-98EF-BE6698EA2A3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35" name="Group 449">
                <a:extLst>
                  <a:ext uri="{FF2B5EF4-FFF2-40B4-BE49-F238E27FC236}">
                    <a16:creationId xmlns:a16="http://schemas.microsoft.com/office/drawing/2014/main" id="{B1F523B3-5020-8A4C-B320-984A13DFB4A5}"/>
                  </a:ext>
                </a:extLst>
              </p:cNvPr>
              <p:cNvGrpSpPr/>
              <p:nvPr/>
            </p:nvGrpSpPr>
            <p:grpSpPr>
              <a:xfrm>
                <a:off x="7713663" y="2848339"/>
                <a:ext cx="1042107" cy="425543"/>
                <a:chOff x="7786941" y="2884917"/>
                <a:chExt cx="897649" cy="353919"/>
              </a:xfrm>
            </p:grpSpPr>
            <p:sp>
              <p:nvSpPr>
                <p:cNvPr id="36" name="Freeform 450">
                  <a:extLst>
                    <a:ext uri="{FF2B5EF4-FFF2-40B4-BE49-F238E27FC236}">
                      <a16:creationId xmlns:a16="http://schemas.microsoft.com/office/drawing/2014/main" id="{35087B43-60BE-5A4F-93D3-3C623DE5CE3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451">
                  <a:extLst>
                    <a:ext uri="{FF2B5EF4-FFF2-40B4-BE49-F238E27FC236}">
                      <a16:creationId xmlns:a16="http://schemas.microsoft.com/office/drawing/2014/main" id="{81DA7497-AB50-7446-9B08-FBDC541967E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452">
                  <a:extLst>
                    <a:ext uri="{FF2B5EF4-FFF2-40B4-BE49-F238E27FC236}">
                      <a16:creationId xmlns:a16="http://schemas.microsoft.com/office/drawing/2014/main" id="{897934D7-68AA-804B-BF36-1C5A35DEA45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453">
                  <a:extLst>
                    <a:ext uri="{FF2B5EF4-FFF2-40B4-BE49-F238E27FC236}">
                      <a16:creationId xmlns:a16="http://schemas.microsoft.com/office/drawing/2014/main" id="{51A1D865-E473-734B-BE63-7DB67E7436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0" name="Freeform 2">
            <a:extLst>
              <a:ext uri="{FF2B5EF4-FFF2-40B4-BE49-F238E27FC236}">
                <a16:creationId xmlns:a16="http://schemas.microsoft.com/office/drawing/2014/main" id="{636A15D8-E97B-9241-BE1A-31B92428A484}"/>
              </a:ext>
            </a:extLst>
          </p:cNvPr>
          <p:cNvSpPr/>
          <p:nvPr/>
        </p:nvSpPr>
        <p:spPr>
          <a:xfrm>
            <a:off x="6615976" y="1654628"/>
            <a:ext cx="4691414" cy="4018823"/>
          </a:xfrm>
          <a:custGeom>
            <a:avLst/>
            <a:gdLst>
              <a:gd name="connsiteX0" fmla="*/ 2112364 w 4107620"/>
              <a:gd name="connsiteY0" fmla="*/ 1261685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2112364 w 4107620"/>
              <a:gd name="connsiteY29" fmla="*/ 1261685 h 4330718"/>
              <a:gd name="connsiteX0-1" fmla="*/ 1996750 w 4107620"/>
              <a:gd name="connsiteY0-2" fmla="*/ 1366789 h 4330718"/>
              <a:gd name="connsiteX1-3" fmla="*/ 1712971 w 4107620"/>
              <a:gd name="connsiteY1-4" fmla="*/ 1293216 h 4330718"/>
              <a:gd name="connsiteX2-5" fmla="*/ 1387150 w 4107620"/>
              <a:gd name="connsiteY2-6" fmla="*/ 904333 h 4330718"/>
              <a:gd name="connsiteX3-7" fmla="*/ 1134902 w 4107620"/>
              <a:gd name="connsiteY3-8" fmla="*/ 568002 h 4330718"/>
              <a:gd name="connsiteX4-9" fmla="*/ 840612 w 4107620"/>
              <a:gd name="connsiteY4-10" fmla="*/ 851781 h 4330718"/>
              <a:gd name="connsiteX5-11" fmla="*/ 703978 w 4107620"/>
              <a:gd name="connsiteY5-12" fmla="*/ 1356278 h 4330718"/>
              <a:gd name="connsiteX6-13" fmla="*/ 1240006 w 4107620"/>
              <a:gd name="connsiteY6-14" fmla="*/ 1955368 h 4330718"/>
              <a:gd name="connsiteX7-15" fmla="*/ 1303068 w 4107620"/>
              <a:gd name="connsiteY7-16" fmla="*/ 2375781 h 4330718"/>
              <a:gd name="connsiteX8-17" fmla="*/ 220502 w 4107620"/>
              <a:gd name="connsiteY8-18" fmla="*/ 2302209 h 4330718"/>
              <a:gd name="connsiteX9-19" fmla="*/ 83868 w 4107620"/>
              <a:gd name="connsiteY9-20" fmla="*/ 2943340 h 4330718"/>
              <a:gd name="connsiteX10-21" fmla="*/ 1218985 w 4107620"/>
              <a:gd name="connsiteY10-22" fmla="*/ 3258650 h 4330718"/>
              <a:gd name="connsiteX11-23" fmla="*/ 1124392 w 4107620"/>
              <a:gd name="connsiteY11-24" fmla="*/ 3647533 h 4330718"/>
              <a:gd name="connsiteX12-25" fmla="*/ 924695 w 4107620"/>
              <a:gd name="connsiteY12-26" fmla="*/ 3763147 h 4330718"/>
              <a:gd name="connsiteX13-27" fmla="*/ 1324088 w 4107620"/>
              <a:gd name="connsiteY13-28" fmla="*/ 3962843 h 4330718"/>
              <a:gd name="connsiteX14-29" fmla="*/ 1576337 w 4107620"/>
              <a:gd name="connsiteY14-30" fmla="*/ 3899781 h 4330718"/>
              <a:gd name="connsiteX15-31" fmla="*/ 1818075 w 4107620"/>
              <a:gd name="connsiteY15-32" fmla="*/ 4036416 h 4330718"/>
              <a:gd name="connsiteX16-33" fmla="*/ 1996750 w 4107620"/>
              <a:gd name="connsiteY16-34" fmla="*/ 4299174 h 4330718"/>
              <a:gd name="connsiteX17-35" fmla="*/ 2448695 w 4107620"/>
              <a:gd name="connsiteY17-36" fmla="*/ 4299174 h 4330718"/>
              <a:gd name="connsiteX18-37" fmla="*/ 2764006 w 4107620"/>
              <a:gd name="connsiteY18-38" fmla="*/ 4057436 h 4330718"/>
              <a:gd name="connsiteX19-39" fmla="*/ 2995233 w 4107620"/>
              <a:gd name="connsiteY19-40" fmla="*/ 4025905 h 4330718"/>
              <a:gd name="connsiteX20-41" fmla="*/ 3016254 w 4107620"/>
              <a:gd name="connsiteY20-42" fmla="*/ 3731616 h 4330718"/>
              <a:gd name="connsiteX21-43" fmla="*/ 3194930 w 4107620"/>
              <a:gd name="connsiteY21-44" fmla="*/ 3300692 h 4330718"/>
              <a:gd name="connsiteX22-45" fmla="*/ 3972695 w 4107620"/>
              <a:gd name="connsiteY22-46" fmla="*/ 3122016 h 4330718"/>
              <a:gd name="connsiteX23-47" fmla="*/ 3909633 w 4107620"/>
              <a:gd name="connsiteY23-48" fmla="*/ 1818733 h 4330718"/>
              <a:gd name="connsiteX24-49" fmla="*/ 4046268 w 4107620"/>
              <a:gd name="connsiteY24-50" fmla="*/ 904333 h 4330718"/>
              <a:gd name="connsiteX25-51" fmla="*/ 3962185 w 4107620"/>
              <a:gd name="connsiteY25-52" fmla="*/ 147588 h 4330718"/>
              <a:gd name="connsiteX26-53" fmla="*/ 2480226 w 4107620"/>
              <a:gd name="connsiteY26-54" fmla="*/ 63505 h 4330718"/>
              <a:gd name="connsiteX27-55" fmla="*/ 2133385 w 4107620"/>
              <a:gd name="connsiteY27-56" fmla="*/ 872802 h 4330718"/>
              <a:gd name="connsiteX28-57" fmla="*/ 2238488 w 4107620"/>
              <a:gd name="connsiteY28-58" fmla="*/ 1230154 h 4330718"/>
              <a:gd name="connsiteX29-59" fmla="*/ 1996750 w 4107620"/>
              <a:gd name="connsiteY29-60" fmla="*/ 1366789 h 4330718"/>
              <a:gd name="connsiteX0-61" fmla="*/ 1996750 w 4107620"/>
              <a:gd name="connsiteY0-62" fmla="*/ 1339069 h 4302998"/>
              <a:gd name="connsiteX1-63" fmla="*/ 1712971 w 4107620"/>
              <a:gd name="connsiteY1-64" fmla="*/ 1265496 h 4302998"/>
              <a:gd name="connsiteX2-65" fmla="*/ 1387150 w 4107620"/>
              <a:gd name="connsiteY2-66" fmla="*/ 876613 h 4302998"/>
              <a:gd name="connsiteX3-67" fmla="*/ 1134902 w 4107620"/>
              <a:gd name="connsiteY3-68" fmla="*/ 540282 h 4302998"/>
              <a:gd name="connsiteX4-69" fmla="*/ 840612 w 4107620"/>
              <a:gd name="connsiteY4-70" fmla="*/ 824061 h 4302998"/>
              <a:gd name="connsiteX5-71" fmla="*/ 703978 w 4107620"/>
              <a:gd name="connsiteY5-72" fmla="*/ 1328558 h 4302998"/>
              <a:gd name="connsiteX6-73" fmla="*/ 1240006 w 4107620"/>
              <a:gd name="connsiteY6-74" fmla="*/ 1927648 h 4302998"/>
              <a:gd name="connsiteX7-75" fmla="*/ 1303068 w 4107620"/>
              <a:gd name="connsiteY7-76" fmla="*/ 2348061 h 4302998"/>
              <a:gd name="connsiteX8-77" fmla="*/ 220502 w 4107620"/>
              <a:gd name="connsiteY8-78" fmla="*/ 2274489 h 4302998"/>
              <a:gd name="connsiteX9-79" fmla="*/ 83868 w 4107620"/>
              <a:gd name="connsiteY9-80" fmla="*/ 2915620 h 4302998"/>
              <a:gd name="connsiteX10-81" fmla="*/ 1218985 w 4107620"/>
              <a:gd name="connsiteY10-82" fmla="*/ 3230930 h 4302998"/>
              <a:gd name="connsiteX11-83" fmla="*/ 1124392 w 4107620"/>
              <a:gd name="connsiteY11-84" fmla="*/ 3619813 h 4302998"/>
              <a:gd name="connsiteX12-85" fmla="*/ 924695 w 4107620"/>
              <a:gd name="connsiteY12-86" fmla="*/ 3735427 h 4302998"/>
              <a:gd name="connsiteX13-87" fmla="*/ 1324088 w 4107620"/>
              <a:gd name="connsiteY13-88" fmla="*/ 3935123 h 4302998"/>
              <a:gd name="connsiteX14-89" fmla="*/ 1576337 w 4107620"/>
              <a:gd name="connsiteY14-90" fmla="*/ 3872061 h 4302998"/>
              <a:gd name="connsiteX15-91" fmla="*/ 1818075 w 4107620"/>
              <a:gd name="connsiteY15-92" fmla="*/ 4008696 h 4302998"/>
              <a:gd name="connsiteX16-93" fmla="*/ 1996750 w 4107620"/>
              <a:gd name="connsiteY16-94" fmla="*/ 4271454 h 4302998"/>
              <a:gd name="connsiteX17-95" fmla="*/ 2448695 w 4107620"/>
              <a:gd name="connsiteY17-96" fmla="*/ 4271454 h 4302998"/>
              <a:gd name="connsiteX18-97" fmla="*/ 2764006 w 4107620"/>
              <a:gd name="connsiteY18-98" fmla="*/ 4029716 h 4302998"/>
              <a:gd name="connsiteX19-99" fmla="*/ 2995233 w 4107620"/>
              <a:gd name="connsiteY19-100" fmla="*/ 3998185 h 4302998"/>
              <a:gd name="connsiteX20-101" fmla="*/ 3016254 w 4107620"/>
              <a:gd name="connsiteY20-102" fmla="*/ 3703896 h 4302998"/>
              <a:gd name="connsiteX21-103" fmla="*/ 3194930 w 4107620"/>
              <a:gd name="connsiteY21-104" fmla="*/ 3272972 h 4302998"/>
              <a:gd name="connsiteX22-105" fmla="*/ 3972695 w 4107620"/>
              <a:gd name="connsiteY22-106" fmla="*/ 3094296 h 4302998"/>
              <a:gd name="connsiteX23-107" fmla="*/ 3909633 w 4107620"/>
              <a:gd name="connsiteY23-108" fmla="*/ 1791013 h 4302998"/>
              <a:gd name="connsiteX24-109" fmla="*/ 4046268 w 4107620"/>
              <a:gd name="connsiteY24-110" fmla="*/ 876613 h 4302998"/>
              <a:gd name="connsiteX25-111" fmla="*/ 3962185 w 4107620"/>
              <a:gd name="connsiteY25-112" fmla="*/ 119868 h 4302998"/>
              <a:gd name="connsiteX26-113" fmla="*/ 2480226 w 4107620"/>
              <a:gd name="connsiteY26-114" fmla="*/ 35785 h 4302998"/>
              <a:gd name="connsiteX27-115" fmla="*/ 2185936 w 4107620"/>
              <a:gd name="connsiteY27-116" fmla="*/ 466709 h 4302998"/>
              <a:gd name="connsiteX28-117" fmla="*/ 2238488 w 4107620"/>
              <a:gd name="connsiteY28-118" fmla="*/ 1202434 h 4302998"/>
              <a:gd name="connsiteX29-119" fmla="*/ 1996750 w 4107620"/>
              <a:gd name="connsiteY29-120" fmla="*/ 1339069 h 4302998"/>
              <a:gd name="connsiteX0-121" fmla="*/ 1996750 w 4107620"/>
              <a:gd name="connsiteY0-122" fmla="*/ 1339069 h 4302998"/>
              <a:gd name="connsiteX1-123" fmla="*/ 1712971 w 4107620"/>
              <a:gd name="connsiteY1-124" fmla="*/ 1265496 h 4302998"/>
              <a:gd name="connsiteX2-125" fmla="*/ 1387150 w 4107620"/>
              <a:gd name="connsiteY2-126" fmla="*/ 876613 h 4302998"/>
              <a:gd name="connsiteX3-127" fmla="*/ 1134902 w 4107620"/>
              <a:gd name="connsiteY3-128" fmla="*/ 540282 h 4302998"/>
              <a:gd name="connsiteX4-129" fmla="*/ 840612 w 4107620"/>
              <a:gd name="connsiteY4-130" fmla="*/ 824061 h 4302998"/>
              <a:gd name="connsiteX5-131" fmla="*/ 703978 w 4107620"/>
              <a:gd name="connsiteY5-132" fmla="*/ 1328558 h 4302998"/>
              <a:gd name="connsiteX6-133" fmla="*/ 1240006 w 4107620"/>
              <a:gd name="connsiteY6-134" fmla="*/ 1927648 h 4302998"/>
              <a:gd name="connsiteX7-135" fmla="*/ 1303068 w 4107620"/>
              <a:gd name="connsiteY7-136" fmla="*/ 2348061 h 4302998"/>
              <a:gd name="connsiteX8-137" fmla="*/ 220502 w 4107620"/>
              <a:gd name="connsiteY8-138" fmla="*/ 2274489 h 4302998"/>
              <a:gd name="connsiteX9-139" fmla="*/ 83868 w 4107620"/>
              <a:gd name="connsiteY9-140" fmla="*/ 2915620 h 4302998"/>
              <a:gd name="connsiteX10-141" fmla="*/ 1218985 w 4107620"/>
              <a:gd name="connsiteY10-142" fmla="*/ 3230930 h 4302998"/>
              <a:gd name="connsiteX11-143" fmla="*/ 1124392 w 4107620"/>
              <a:gd name="connsiteY11-144" fmla="*/ 3619813 h 4302998"/>
              <a:gd name="connsiteX12-145" fmla="*/ 924695 w 4107620"/>
              <a:gd name="connsiteY12-146" fmla="*/ 3735427 h 4302998"/>
              <a:gd name="connsiteX13-147" fmla="*/ 1324088 w 4107620"/>
              <a:gd name="connsiteY13-148" fmla="*/ 3935123 h 4302998"/>
              <a:gd name="connsiteX14-149" fmla="*/ 1576337 w 4107620"/>
              <a:gd name="connsiteY14-150" fmla="*/ 3872061 h 4302998"/>
              <a:gd name="connsiteX15-151" fmla="*/ 1818075 w 4107620"/>
              <a:gd name="connsiteY15-152" fmla="*/ 4008696 h 4302998"/>
              <a:gd name="connsiteX16-153" fmla="*/ 1996750 w 4107620"/>
              <a:gd name="connsiteY16-154" fmla="*/ 4271454 h 4302998"/>
              <a:gd name="connsiteX17-155" fmla="*/ 2448695 w 4107620"/>
              <a:gd name="connsiteY17-156" fmla="*/ 4271454 h 4302998"/>
              <a:gd name="connsiteX18-157" fmla="*/ 2764006 w 4107620"/>
              <a:gd name="connsiteY18-158" fmla="*/ 4029716 h 4302998"/>
              <a:gd name="connsiteX19-159" fmla="*/ 2995233 w 4107620"/>
              <a:gd name="connsiteY19-160" fmla="*/ 3998185 h 4302998"/>
              <a:gd name="connsiteX20-161" fmla="*/ 3016254 w 4107620"/>
              <a:gd name="connsiteY20-162" fmla="*/ 3703896 h 4302998"/>
              <a:gd name="connsiteX21-163" fmla="*/ 3194930 w 4107620"/>
              <a:gd name="connsiteY21-164" fmla="*/ 3272972 h 4302998"/>
              <a:gd name="connsiteX22-165" fmla="*/ 3972695 w 4107620"/>
              <a:gd name="connsiteY22-166" fmla="*/ 3094296 h 4302998"/>
              <a:gd name="connsiteX23-167" fmla="*/ 3909633 w 4107620"/>
              <a:gd name="connsiteY23-168" fmla="*/ 1791013 h 4302998"/>
              <a:gd name="connsiteX24-169" fmla="*/ 4046268 w 4107620"/>
              <a:gd name="connsiteY24-170" fmla="*/ 876613 h 4302998"/>
              <a:gd name="connsiteX25-171" fmla="*/ 3962185 w 4107620"/>
              <a:gd name="connsiteY25-172" fmla="*/ 119868 h 4302998"/>
              <a:gd name="connsiteX26-173" fmla="*/ 2480226 w 4107620"/>
              <a:gd name="connsiteY26-174" fmla="*/ 35785 h 4302998"/>
              <a:gd name="connsiteX27-175" fmla="*/ 2270019 w 4107620"/>
              <a:gd name="connsiteY27-176" fmla="*/ 466709 h 4302998"/>
              <a:gd name="connsiteX28-177" fmla="*/ 2238488 w 4107620"/>
              <a:gd name="connsiteY28-178" fmla="*/ 1202434 h 4302998"/>
              <a:gd name="connsiteX29-179" fmla="*/ 1996750 w 4107620"/>
              <a:gd name="connsiteY29-180" fmla="*/ 1339069 h 4302998"/>
              <a:gd name="connsiteX0-181" fmla="*/ 1996750 w 4101062"/>
              <a:gd name="connsiteY0-182" fmla="*/ 1290412 h 4254341"/>
              <a:gd name="connsiteX1-183" fmla="*/ 1712971 w 4101062"/>
              <a:gd name="connsiteY1-184" fmla="*/ 1216839 h 4254341"/>
              <a:gd name="connsiteX2-185" fmla="*/ 1387150 w 4101062"/>
              <a:gd name="connsiteY2-186" fmla="*/ 827956 h 4254341"/>
              <a:gd name="connsiteX3-187" fmla="*/ 1134902 w 4101062"/>
              <a:gd name="connsiteY3-188" fmla="*/ 491625 h 4254341"/>
              <a:gd name="connsiteX4-189" fmla="*/ 840612 w 4101062"/>
              <a:gd name="connsiteY4-190" fmla="*/ 775404 h 4254341"/>
              <a:gd name="connsiteX5-191" fmla="*/ 703978 w 4101062"/>
              <a:gd name="connsiteY5-192" fmla="*/ 1279901 h 4254341"/>
              <a:gd name="connsiteX6-193" fmla="*/ 1240006 w 4101062"/>
              <a:gd name="connsiteY6-194" fmla="*/ 1878991 h 4254341"/>
              <a:gd name="connsiteX7-195" fmla="*/ 1303068 w 4101062"/>
              <a:gd name="connsiteY7-196" fmla="*/ 2299404 h 4254341"/>
              <a:gd name="connsiteX8-197" fmla="*/ 220502 w 4101062"/>
              <a:gd name="connsiteY8-198" fmla="*/ 2225832 h 4254341"/>
              <a:gd name="connsiteX9-199" fmla="*/ 83868 w 4101062"/>
              <a:gd name="connsiteY9-200" fmla="*/ 2866963 h 4254341"/>
              <a:gd name="connsiteX10-201" fmla="*/ 1218985 w 4101062"/>
              <a:gd name="connsiteY10-202" fmla="*/ 3182273 h 4254341"/>
              <a:gd name="connsiteX11-203" fmla="*/ 1124392 w 4101062"/>
              <a:gd name="connsiteY11-204" fmla="*/ 3571156 h 4254341"/>
              <a:gd name="connsiteX12-205" fmla="*/ 924695 w 4101062"/>
              <a:gd name="connsiteY12-206" fmla="*/ 3686770 h 4254341"/>
              <a:gd name="connsiteX13-207" fmla="*/ 1324088 w 4101062"/>
              <a:gd name="connsiteY13-208" fmla="*/ 3886466 h 4254341"/>
              <a:gd name="connsiteX14-209" fmla="*/ 1576337 w 4101062"/>
              <a:gd name="connsiteY14-210" fmla="*/ 3823404 h 4254341"/>
              <a:gd name="connsiteX15-211" fmla="*/ 1818075 w 4101062"/>
              <a:gd name="connsiteY15-212" fmla="*/ 3960039 h 4254341"/>
              <a:gd name="connsiteX16-213" fmla="*/ 1996750 w 4101062"/>
              <a:gd name="connsiteY16-214" fmla="*/ 4222797 h 4254341"/>
              <a:gd name="connsiteX17-215" fmla="*/ 2448695 w 4101062"/>
              <a:gd name="connsiteY17-216" fmla="*/ 4222797 h 4254341"/>
              <a:gd name="connsiteX18-217" fmla="*/ 2764006 w 4101062"/>
              <a:gd name="connsiteY18-218" fmla="*/ 3981059 h 4254341"/>
              <a:gd name="connsiteX19-219" fmla="*/ 2995233 w 4101062"/>
              <a:gd name="connsiteY19-220" fmla="*/ 3949528 h 4254341"/>
              <a:gd name="connsiteX20-221" fmla="*/ 3016254 w 4101062"/>
              <a:gd name="connsiteY20-222" fmla="*/ 3655239 h 4254341"/>
              <a:gd name="connsiteX21-223" fmla="*/ 3194930 w 4101062"/>
              <a:gd name="connsiteY21-224" fmla="*/ 3224315 h 4254341"/>
              <a:gd name="connsiteX22-225" fmla="*/ 3972695 w 4101062"/>
              <a:gd name="connsiteY22-226" fmla="*/ 3045639 h 4254341"/>
              <a:gd name="connsiteX23-227" fmla="*/ 3909633 w 4101062"/>
              <a:gd name="connsiteY23-228" fmla="*/ 1742356 h 4254341"/>
              <a:gd name="connsiteX24-229" fmla="*/ 4046268 w 4101062"/>
              <a:gd name="connsiteY24-230" fmla="*/ 827956 h 4254341"/>
              <a:gd name="connsiteX25-231" fmla="*/ 3962185 w 4101062"/>
              <a:gd name="connsiteY25-232" fmla="*/ 71211 h 4254341"/>
              <a:gd name="connsiteX26-233" fmla="*/ 2574819 w 4101062"/>
              <a:gd name="connsiteY26-234" fmla="*/ 71211 h 4254341"/>
              <a:gd name="connsiteX27-235" fmla="*/ 2270019 w 4101062"/>
              <a:gd name="connsiteY27-236" fmla="*/ 418052 h 4254341"/>
              <a:gd name="connsiteX28-237" fmla="*/ 2238488 w 4101062"/>
              <a:gd name="connsiteY28-238" fmla="*/ 1153777 h 4254341"/>
              <a:gd name="connsiteX29-239" fmla="*/ 1996750 w 4101062"/>
              <a:gd name="connsiteY29-240" fmla="*/ 1290412 h 42543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4101062" h="4254341">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w="28575">
            <a:solidFill>
              <a:srgbClr val="002060">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1" name="Group 791">
            <a:extLst>
              <a:ext uri="{FF2B5EF4-FFF2-40B4-BE49-F238E27FC236}">
                <a16:creationId xmlns:a16="http://schemas.microsoft.com/office/drawing/2014/main" id="{3A0B9BF0-DC9B-7A42-9075-ADDB89349CA7}"/>
              </a:ext>
            </a:extLst>
          </p:cNvPr>
          <p:cNvGrpSpPr/>
          <p:nvPr/>
        </p:nvGrpSpPr>
        <p:grpSpPr>
          <a:xfrm>
            <a:off x="6826912" y="2216937"/>
            <a:ext cx="648759" cy="444532"/>
            <a:chOff x="7487144" y="3389820"/>
            <a:chExt cx="350807" cy="305517"/>
          </a:xfrm>
        </p:grpSpPr>
        <p:pic>
          <p:nvPicPr>
            <p:cNvPr id="462" name="Picture 1115" descr="antenna_stylized">
              <a:extLst>
                <a:ext uri="{FF2B5EF4-FFF2-40B4-BE49-F238E27FC236}">
                  <a16:creationId xmlns:a16="http://schemas.microsoft.com/office/drawing/2014/main" id="{1303A516-DC94-0143-B7EE-BC0984CFE726}"/>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3" name="Picture 1116" descr="laptop_keyboard">
              <a:extLst>
                <a:ext uri="{FF2B5EF4-FFF2-40B4-BE49-F238E27FC236}">
                  <a16:creationId xmlns:a16="http://schemas.microsoft.com/office/drawing/2014/main" id="{24601FE8-5942-A44C-A8A1-3C588BFB5FE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 name="Freeform 1117">
              <a:extLst>
                <a:ext uri="{FF2B5EF4-FFF2-40B4-BE49-F238E27FC236}">
                  <a16:creationId xmlns:a16="http://schemas.microsoft.com/office/drawing/2014/main" id="{5F887162-4ED7-994C-912C-0340A06CB650}"/>
                </a:ext>
              </a:extLst>
            </p:cNvPr>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465" name="Picture 1118" descr="screen">
              <a:extLst>
                <a:ext uri="{FF2B5EF4-FFF2-40B4-BE49-F238E27FC236}">
                  <a16:creationId xmlns:a16="http://schemas.microsoft.com/office/drawing/2014/main" id="{1AC577D4-AA84-6943-AB64-563F3F3E8D86}"/>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6" name="Freeform 1119">
              <a:extLst>
                <a:ext uri="{FF2B5EF4-FFF2-40B4-BE49-F238E27FC236}">
                  <a16:creationId xmlns:a16="http://schemas.microsoft.com/office/drawing/2014/main" id="{4F167886-25A4-4B46-B631-63A6E128D2E6}"/>
                </a:ext>
              </a:extLst>
            </p:cNvPr>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67" name="Freeform 1120">
              <a:extLst>
                <a:ext uri="{FF2B5EF4-FFF2-40B4-BE49-F238E27FC236}">
                  <a16:creationId xmlns:a16="http://schemas.microsoft.com/office/drawing/2014/main" id="{16C7E50C-C906-2C49-9355-8B3F278916E3}"/>
                </a:ext>
              </a:extLst>
            </p:cNvPr>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68" name="Freeform 1121">
              <a:extLst>
                <a:ext uri="{FF2B5EF4-FFF2-40B4-BE49-F238E27FC236}">
                  <a16:creationId xmlns:a16="http://schemas.microsoft.com/office/drawing/2014/main" id="{7276E17D-1A43-5D4A-A552-DCB5D3AD11EC}"/>
                </a:ext>
              </a:extLst>
            </p:cNvPr>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69" name="Freeform 1122">
              <a:extLst>
                <a:ext uri="{FF2B5EF4-FFF2-40B4-BE49-F238E27FC236}">
                  <a16:creationId xmlns:a16="http://schemas.microsoft.com/office/drawing/2014/main" id="{8CEE4546-21DE-414E-B037-9AAC733B66DB}"/>
                </a:ext>
              </a:extLst>
            </p:cNvPr>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0" name="Freeform 1123">
              <a:extLst>
                <a:ext uri="{FF2B5EF4-FFF2-40B4-BE49-F238E27FC236}">
                  <a16:creationId xmlns:a16="http://schemas.microsoft.com/office/drawing/2014/main" id="{37246F83-45C0-8845-9535-DF8DAFC4B4A1}"/>
                </a:ext>
              </a:extLst>
            </p:cNvPr>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1" name="Freeform 1124">
              <a:extLst>
                <a:ext uri="{FF2B5EF4-FFF2-40B4-BE49-F238E27FC236}">
                  <a16:creationId xmlns:a16="http://schemas.microsoft.com/office/drawing/2014/main" id="{53A19D94-112C-8A44-8DBF-F06093FF155A}"/>
                </a:ext>
              </a:extLst>
            </p:cNvPr>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472" name="Group 1125">
              <a:extLst>
                <a:ext uri="{FF2B5EF4-FFF2-40B4-BE49-F238E27FC236}">
                  <a16:creationId xmlns:a16="http://schemas.microsoft.com/office/drawing/2014/main" id="{F05BD5CE-BFB1-DD4A-8D6B-9391E8B3B7BD}"/>
                </a:ext>
              </a:extLst>
            </p:cNvPr>
            <p:cNvGrpSpPr/>
            <p:nvPr/>
          </p:nvGrpSpPr>
          <p:grpSpPr bwMode="auto">
            <a:xfrm>
              <a:off x="7593395" y="3625649"/>
              <a:ext cx="64747" cy="27592"/>
              <a:chOff x="1740" y="2642"/>
              <a:chExt cx="752" cy="327"/>
            </a:xfrm>
          </p:grpSpPr>
          <p:sp>
            <p:nvSpPr>
              <p:cNvPr id="479" name="Freeform 1126">
                <a:extLst>
                  <a:ext uri="{FF2B5EF4-FFF2-40B4-BE49-F238E27FC236}">
                    <a16:creationId xmlns:a16="http://schemas.microsoft.com/office/drawing/2014/main" id="{DB8333F0-2DE0-FA44-950B-7153407C9679}"/>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0" name="Freeform 1127">
                <a:extLst>
                  <a:ext uri="{FF2B5EF4-FFF2-40B4-BE49-F238E27FC236}">
                    <a16:creationId xmlns:a16="http://schemas.microsoft.com/office/drawing/2014/main" id="{0CF325B5-28F3-2049-B2B6-E8F1C4AD38B7}"/>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1" name="Freeform 1128">
                <a:extLst>
                  <a:ext uri="{FF2B5EF4-FFF2-40B4-BE49-F238E27FC236}">
                    <a16:creationId xmlns:a16="http://schemas.microsoft.com/office/drawing/2014/main" id="{DE6779F8-91CD-3148-AE96-8EDE868AB4A4}"/>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2" name="Freeform 1129">
                <a:extLst>
                  <a:ext uri="{FF2B5EF4-FFF2-40B4-BE49-F238E27FC236}">
                    <a16:creationId xmlns:a16="http://schemas.microsoft.com/office/drawing/2014/main" id="{34A50F03-54A7-744B-9166-3B2BFE6CD96E}"/>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3" name="Freeform 1130">
                <a:extLst>
                  <a:ext uri="{FF2B5EF4-FFF2-40B4-BE49-F238E27FC236}">
                    <a16:creationId xmlns:a16="http://schemas.microsoft.com/office/drawing/2014/main" id="{BA5F7F7F-2E26-D64D-94AC-E1B458B49D5F}"/>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4" name="Freeform 1131">
                <a:extLst>
                  <a:ext uri="{FF2B5EF4-FFF2-40B4-BE49-F238E27FC236}">
                    <a16:creationId xmlns:a16="http://schemas.microsoft.com/office/drawing/2014/main" id="{B3B41C38-7B88-9141-9F68-C04F60F029B5}"/>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473" name="Freeform 1132">
              <a:extLst>
                <a:ext uri="{FF2B5EF4-FFF2-40B4-BE49-F238E27FC236}">
                  <a16:creationId xmlns:a16="http://schemas.microsoft.com/office/drawing/2014/main" id="{5A83A09B-0D7D-5048-BD76-6CCC26552DC5}"/>
                </a:ext>
              </a:extLst>
            </p:cNvPr>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4" name="Freeform 1133">
              <a:extLst>
                <a:ext uri="{FF2B5EF4-FFF2-40B4-BE49-F238E27FC236}">
                  <a16:creationId xmlns:a16="http://schemas.microsoft.com/office/drawing/2014/main" id="{A5FDF895-BA5E-B544-8E40-80FCA9B326FB}"/>
                </a:ext>
              </a:extLst>
            </p:cNvPr>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5" name="Freeform 1134">
              <a:extLst>
                <a:ext uri="{FF2B5EF4-FFF2-40B4-BE49-F238E27FC236}">
                  <a16:creationId xmlns:a16="http://schemas.microsoft.com/office/drawing/2014/main" id="{212662DA-D1C4-864F-8D33-7B650874875B}"/>
                </a:ext>
              </a:extLst>
            </p:cNvPr>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6" name="Freeform 1135">
              <a:extLst>
                <a:ext uri="{FF2B5EF4-FFF2-40B4-BE49-F238E27FC236}">
                  <a16:creationId xmlns:a16="http://schemas.microsoft.com/office/drawing/2014/main" id="{FE5ECA6C-C383-9B4D-8564-44D3507F58C6}"/>
                </a:ext>
              </a:extLst>
            </p:cNvPr>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7" name="Freeform 1136">
              <a:extLst>
                <a:ext uri="{FF2B5EF4-FFF2-40B4-BE49-F238E27FC236}">
                  <a16:creationId xmlns:a16="http://schemas.microsoft.com/office/drawing/2014/main" id="{E8C1549F-9A55-A441-8804-B576C83D3759}"/>
                </a:ext>
              </a:extLst>
            </p:cNvPr>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8" name="Freeform 1137">
              <a:extLst>
                <a:ext uri="{FF2B5EF4-FFF2-40B4-BE49-F238E27FC236}">
                  <a16:creationId xmlns:a16="http://schemas.microsoft.com/office/drawing/2014/main" id="{F52A2933-60C2-2344-945D-32EA3F75C463}"/>
                </a:ext>
              </a:extLst>
            </p:cNvPr>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795454" y="1418897"/>
            <a:ext cx="5799704" cy="5302578"/>
          </a:xfrm>
        </p:spPr>
        <p:txBody>
          <a:bodyPr anchor="t" anchorCtr="0">
            <a:normAutofit fontScale="92500" lnSpcReduction="20000"/>
          </a:bodyPr>
          <a:lstStyle/>
          <a:p>
            <a:pPr>
              <a:lnSpc>
                <a:spcPct val="140000"/>
              </a:lnSpc>
            </a:pPr>
            <a:r>
              <a:rPr lang="zh-CN" altLang="en-US" dirty="0">
                <a:solidFill>
                  <a:srgbClr val="C00000"/>
                </a:solidFill>
              </a:rPr>
              <a:t>网络边缘</a:t>
            </a:r>
            <a:endParaRPr lang="en-US" altLang="zh-CN" dirty="0">
              <a:solidFill>
                <a:srgbClr val="C00000"/>
              </a:solidFill>
            </a:endParaRPr>
          </a:p>
          <a:p>
            <a:pPr lvl="1">
              <a:lnSpc>
                <a:spcPct val="140000"/>
              </a:lnSpc>
            </a:pPr>
            <a:r>
              <a:rPr lang="zh-CN" altLang="en-US" dirty="0">
                <a:sym typeface="+mn-ea"/>
              </a:rPr>
              <a:t>端系统：</a:t>
            </a:r>
            <a:r>
              <a:rPr lang="zh-CN" altLang="en-US" dirty="0"/>
              <a:t>位于互联网边缘与互联网相连的计算机和其他设备</a:t>
            </a:r>
          </a:p>
          <a:p>
            <a:pPr lvl="1">
              <a:lnSpc>
                <a:spcPct val="140000"/>
              </a:lnSpc>
            </a:pPr>
            <a:r>
              <a:rPr lang="zh-CN" altLang="en-US" dirty="0">
                <a:sym typeface="+mn-ea"/>
              </a:rPr>
              <a:t>端系统由各类主机</a:t>
            </a:r>
            <a:r>
              <a:rPr lang="en-US" altLang="zh-CN" dirty="0">
                <a:sym typeface="+mn-ea"/>
              </a:rPr>
              <a:t>(host)</a:t>
            </a:r>
            <a:r>
              <a:rPr lang="zh-CN" altLang="en-US" dirty="0">
                <a:sym typeface="+mn-ea"/>
              </a:rPr>
              <a:t>构成：</a:t>
            </a:r>
            <a:br>
              <a:rPr lang="en-US" altLang="zh-CN" dirty="0">
                <a:sym typeface="+mn-ea"/>
              </a:rPr>
            </a:br>
            <a:r>
              <a:rPr lang="zh-CN" altLang="en-US" dirty="0"/>
              <a:t>桌面计算机、移动计算机、服务器、其他智能终端设备</a:t>
            </a:r>
            <a:endParaRPr lang="en-US" altLang="zh-CN" dirty="0"/>
          </a:p>
          <a:p>
            <a:pPr>
              <a:lnSpc>
                <a:spcPct val="140000"/>
              </a:lnSpc>
            </a:pPr>
            <a:r>
              <a:rPr lang="zh-CN" altLang="en-US" dirty="0">
                <a:solidFill>
                  <a:srgbClr val="C00000"/>
                </a:solidFill>
              </a:rPr>
              <a:t>网络核心</a:t>
            </a:r>
          </a:p>
          <a:p>
            <a:pPr lvl="1">
              <a:lnSpc>
                <a:spcPct val="140000"/>
              </a:lnSpc>
            </a:pPr>
            <a:r>
              <a:rPr lang="zh-CN" altLang="en-US" dirty="0"/>
              <a:t>由互联端系统的分组交换设备和通信链路构成的网状网络</a:t>
            </a:r>
          </a:p>
          <a:p>
            <a:pPr lvl="2">
              <a:lnSpc>
                <a:spcPct val="140000"/>
              </a:lnSpc>
            </a:pPr>
            <a:r>
              <a:rPr lang="zh-CN" altLang="en-US" sz="2100" dirty="0"/>
              <a:t>分组交换（     路由器、     链路层交换机）</a:t>
            </a:r>
          </a:p>
          <a:p>
            <a:pPr lvl="2">
              <a:lnSpc>
                <a:spcPct val="140000"/>
              </a:lnSpc>
            </a:pPr>
            <a:r>
              <a:rPr lang="zh-CN" altLang="en-US" sz="2100" dirty="0"/>
              <a:t>通信链路</a:t>
            </a:r>
            <a:r>
              <a:rPr lang="en-US" altLang="zh-CN" sz="2100" dirty="0"/>
              <a:t>(</a:t>
            </a:r>
            <a:r>
              <a:rPr lang="zh-CN" altLang="en-US" sz="2100" dirty="0"/>
              <a:t>光纤、铜缆、无线电、激光链路</a:t>
            </a:r>
            <a:r>
              <a:rPr lang="en-US" altLang="zh-CN" sz="2100" dirty="0"/>
              <a:t>)</a:t>
            </a:r>
            <a:endParaRPr lang="zh-CN" altLang="en-US" sz="2100" dirty="0"/>
          </a:p>
        </p:txBody>
      </p:sp>
      <p:cxnSp>
        <p:nvCxnSpPr>
          <p:cNvPr id="487" name="Straight Connector 563">
            <a:extLst>
              <a:ext uri="{FF2B5EF4-FFF2-40B4-BE49-F238E27FC236}">
                <a16:creationId xmlns:a16="http://schemas.microsoft.com/office/drawing/2014/main" id="{405EB311-9966-0842-8E39-73ECD62AB333}"/>
              </a:ext>
            </a:extLst>
          </p:cNvPr>
          <p:cNvCxnSpPr>
            <a:cxnSpLocks/>
            <a:endCxn id="90" idx="0"/>
          </p:cNvCxnSpPr>
          <p:nvPr/>
        </p:nvCxnSpPr>
        <p:spPr>
          <a:xfrm>
            <a:off x="10167254" y="2199942"/>
            <a:ext cx="477617" cy="286992"/>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pic>
        <p:nvPicPr>
          <p:cNvPr id="5" name="图片 4">
            <a:extLst>
              <a:ext uri="{FF2B5EF4-FFF2-40B4-BE49-F238E27FC236}">
                <a16:creationId xmlns:a16="http://schemas.microsoft.com/office/drawing/2014/main" id="{4B90FA13-D081-3941-9763-206A4FD2C6C6}"/>
              </a:ext>
            </a:extLst>
          </p:cNvPr>
          <p:cNvPicPr>
            <a:picLocks noChangeAspect="1"/>
          </p:cNvPicPr>
          <p:nvPr/>
        </p:nvPicPr>
        <p:blipFill>
          <a:blip r:embed="rId28"/>
          <a:stretch>
            <a:fillRect/>
          </a:stretch>
        </p:blipFill>
        <p:spPr>
          <a:xfrm>
            <a:off x="3149957" y="5673451"/>
            <a:ext cx="367891" cy="256409"/>
          </a:xfrm>
          <a:prstGeom prst="rect">
            <a:avLst/>
          </a:prstGeom>
        </p:spPr>
      </p:pic>
      <p:pic>
        <p:nvPicPr>
          <p:cNvPr id="8" name="图片 7" descr="卡通人物&#10;&#10;描述已自动生成">
            <a:extLst>
              <a:ext uri="{FF2B5EF4-FFF2-40B4-BE49-F238E27FC236}">
                <a16:creationId xmlns:a16="http://schemas.microsoft.com/office/drawing/2014/main" id="{346F5045-8E1C-6D43-A8C7-45DAEB856260}"/>
              </a:ext>
            </a:extLst>
          </p:cNvPr>
          <p:cNvPicPr>
            <a:picLocks noChangeAspect="1"/>
          </p:cNvPicPr>
          <p:nvPr/>
        </p:nvPicPr>
        <p:blipFill>
          <a:blip r:embed="rId29"/>
          <a:stretch>
            <a:fillRect/>
          </a:stretch>
        </p:blipFill>
        <p:spPr>
          <a:xfrm>
            <a:off x="4471229" y="5612360"/>
            <a:ext cx="381000" cy="317500"/>
          </a:xfrm>
          <a:prstGeom prst="rect">
            <a:avLst/>
          </a:prstGeom>
        </p:spPr>
      </p:pic>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fld id="{8D4D1E41-7A09-AB4A-A4E1-09765ADA2698}" type="slidenum">
              <a:rPr kumimoji="1" lang="zh-CN" altLang="en-US" smtClean="0"/>
              <a:t>22</a:t>
            </a:fld>
            <a:endParaRPr kumimoji="1" lang="zh-CN" altLang="en-US" dirty="0"/>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3262432"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，徐敬东等</a:t>
            </a:r>
            <a:endParaRPr lang="zh-CN" altLang="en-US" sz="1600" dirty="0">
              <a:solidFill>
                <a:schemeClr val="bg1">
                  <a:lumMod val="65000"/>
                </a:scheme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1385809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网络边缘</a:t>
            </a:r>
          </a:p>
        </p:txBody>
      </p:sp>
      <p:sp>
        <p:nvSpPr>
          <p:cNvPr id="6" name="内容占位符 5">
            <a:extLst>
              <a:ext uri="{FF2B5EF4-FFF2-40B4-BE49-F238E27FC236}">
                <a16:creationId xmlns:a16="http://schemas.microsoft.com/office/drawing/2014/main" id="{BFD77E4B-6281-B548-8D66-743471D942F1}"/>
              </a:ext>
            </a:extLst>
          </p:cNvPr>
          <p:cNvSpPr>
            <a:spLocks noGrp="1"/>
          </p:cNvSpPr>
          <p:nvPr>
            <p:ph idx="1"/>
          </p:nvPr>
        </p:nvSpPr>
        <p:spPr>
          <a:xfrm>
            <a:off x="862810" y="1478147"/>
            <a:ext cx="5854736" cy="4586694"/>
          </a:xfrm>
        </p:spPr>
        <p:txBody>
          <a:bodyPr>
            <a:normAutofit/>
          </a:bodyPr>
          <a:lstStyle/>
          <a:p>
            <a:pPr>
              <a:lnSpc>
                <a:spcPct val="130000"/>
              </a:lnSpc>
            </a:pPr>
            <a:r>
              <a:rPr lang="zh-CN" altLang="en-US" dirty="0"/>
              <a:t>主机</a:t>
            </a:r>
            <a:r>
              <a:rPr lang="en-US" altLang="zh-CN" dirty="0"/>
              <a:t>Host</a:t>
            </a:r>
            <a:endParaRPr lang="zh-CN" altLang="en-US" dirty="0"/>
          </a:p>
          <a:p>
            <a:pPr lvl="1">
              <a:lnSpc>
                <a:spcPct val="130000"/>
              </a:lnSpc>
            </a:pPr>
            <a:r>
              <a:rPr lang="zh-CN" altLang="en-US" dirty="0"/>
              <a:t>客户端：便携机、智能手机、平板电脑，智能手环等各类智能终端</a:t>
            </a:r>
            <a:endParaRPr lang="en-US" altLang="zh-CN" dirty="0"/>
          </a:p>
          <a:p>
            <a:pPr lvl="1">
              <a:lnSpc>
                <a:spcPct val="130000"/>
              </a:lnSpc>
            </a:pPr>
            <a:r>
              <a:rPr lang="zh-CN" altLang="en-US" dirty="0"/>
              <a:t>服务器（服务器通常位于数据中心）</a:t>
            </a:r>
          </a:p>
          <a:p>
            <a:pPr>
              <a:lnSpc>
                <a:spcPct val="130000"/>
              </a:lnSpc>
              <a:buFont typeface="Wingdings" panose="05000000000000000000" charset="0"/>
              <a:buChar char="Ø"/>
            </a:pPr>
            <a:r>
              <a:rPr lang="zh-CN" altLang="en-US" dirty="0">
                <a:sym typeface="+mn-ea"/>
              </a:rPr>
              <a:t>主机的功能</a:t>
            </a:r>
            <a:endParaRPr lang="zh-CN" altLang="en-US" dirty="0"/>
          </a:p>
          <a:p>
            <a:pPr lvl="1">
              <a:lnSpc>
                <a:spcPct val="130000"/>
              </a:lnSpc>
            </a:pPr>
            <a:r>
              <a:rPr lang="zh-CN" altLang="en-US" dirty="0">
                <a:sym typeface="+mn-ea"/>
              </a:rPr>
              <a:t>容纳（即运行）应用程序</a:t>
            </a:r>
            <a:endParaRPr lang="en-US" altLang="zh-CN" dirty="0">
              <a:sym typeface="+mn-ea"/>
            </a:endParaRPr>
          </a:p>
          <a:p>
            <a:pPr lvl="1">
              <a:lnSpc>
                <a:spcPct val="130000"/>
              </a:lnSpc>
            </a:pPr>
            <a:r>
              <a:rPr lang="zh-CN" altLang="en-US" dirty="0">
                <a:sym typeface="+mn-ea"/>
              </a:rPr>
              <a:t>产生信息并向接入网发送数据</a:t>
            </a:r>
            <a:endParaRPr lang="en-US" altLang="zh-CN" dirty="0">
              <a:sym typeface="+mn-ea"/>
            </a:endParaRPr>
          </a:p>
          <a:p>
            <a:pPr lvl="1">
              <a:lnSpc>
                <a:spcPct val="130000"/>
              </a:lnSpc>
            </a:pPr>
            <a:r>
              <a:rPr lang="zh-CN" altLang="en-US" dirty="0"/>
              <a:t>从网络接收数据并提供给应用程序</a:t>
            </a:r>
          </a:p>
          <a:p>
            <a:endParaRPr lang="zh-CN" altLang="en-US" dirty="0"/>
          </a:p>
        </p:txBody>
      </p:sp>
      <p:grpSp>
        <p:nvGrpSpPr>
          <p:cNvPr id="653" name="组合 652">
            <a:extLst>
              <a:ext uri="{FF2B5EF4-FFF2-40B4-BE49-F238E27FC236}">
                <a16:creationId xmlns:a16="http://schemas.microsoft.com/office/drawing/2014/main" id="{3AA3568B-8DE8-F54B-9BBF-9758DC6A5284}"/>
              </a:ext>
            </a:extLst>
          </p:cNvPr>
          <p:cNvGrpSpPr/>
          <p:nvPr/>
        </p:nvGrpSpPr>
        <p:grpSpPr>
          <a:xfrm>
            <a:off x="6949442" y="1357016"/>
            <a:ext cx="4953402" cy="4798764"/>
            <a:chOff x="7543553" y="1481714"/>
            <a:chExt cx="4304454" cy="4798764"/>
          </a:xfrm>
        </p:grpSpPr>
        <p:pic>
          <p:nvPicPr>
            <p:cNvPr id="657" name="图片 656" descr="图示, 工程绘图&#10;&#10;描述已自动生成">
              <a:extLst>
                <a:ext uri="{FF2B5EF4-FFF2-40B4-BE49-F238E27FC236}">
                  <a16:creationId xmlns:a16="http://schemas.microsoft.com/office/drawing/2014/main" id="{27FBA7EB-946E-444E-BB19-6453DF44CDBA}"/>
                </a:ext>
              </a:extLst>
            </p:cNvPr>
            <p:cNvPicPr>
              <a:picLocks noChangeAspect="1"/>
            </p:cNvPicPr>
            <p:nvPr/>
          </p:nvPicPr>
          <p:blipFill>
            <a:blip r:embed="rId2"/>
            <a:stretch>
              <a:fillRect/>
            </a:stretch>
          </p:blipFill>
          <p:spPr>
            <a:xfrm>
              <a:off x="7543553" y="1481714"/>
              <a:ext cx="4161405" cy="4798764"/>
            </a:xfrm>
            <a:prstGeom prst="rect">
              <a:avLst/>
            </a:prstGeom>
          </p:spPr>
        </p:pic>
        <p:sp>
          <p:nvSpPr>
            <p:cNvPr id="658" name="Rectangle 8">
              <a:extLst>
                <a:ext uri="{FF2B5EF4-FFF2-40B4-BE49-F238E27FC236}">
                  <a16:creationId xmlns:a16="http://schemas.microsoft.com/office/drawing/2014/main" id="{3004F0E4-5DEE-1641-B616-4EA0CDE45BCD}"/>
                </a:ext>
              </a:extLst>
            </p:cNvPr>
            <p:cNvSpPr/>
            <p:nvPr/>
          </p:nvSpPr>
          <p:spPr>
            <a:xfrm>
              <a:off x="9604200" y="1734285"/>
              <a:ext cx="1904507" cy="157988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3" name="Rectangle 8">
              <a:extLst>
                <a:ext uri="{FF2B5EF4-FFF2-40B4-BE49-F238E27FC236}">
                  <a16:creationId xmlns:a16="http://schemas.microsoft.com/office/drawing/2014/main" id="{E7DECDA0-7C7C-9D4C-BCCC-10271AE7D631}"/>
                </a:ext>
              </a:extLst>
            </p:cNvPr>
            <p:cNvSpPr/>
            <p:nvPr/>
          </p:nvSpPr>
          <p:spPr>
            <a:xfrm>
              <a:off x="8916963" y="3307194"/>
              <a:ext cx="1904507" cy="1281586"/>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5" name="椭圆 664">
              <a:extLst>
                <a:ext uri="{FF2B5EF4-FFF2-40B4-BE49-F238E27FC236}">
                  <a16:creationId xmlns:a16="http://schemas.microsoft.com/office/drawing/2014/main" id="{40D806F8-CEAF-914E-9014-D7B885DAC28C}"/>
                </a:ext>
              </a:extLst>
            </p:cNvPr>
            <p:cNvSpPr/>
            <p:nvPr/>
          </p:nvSpPr>
          <p:spPr>
            <a:xfrm>
              <a:off x="7819407" y="1876057"/>
              <a:ext cx="552184" cy="96408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4" name="椭圆 693">
              <a:extLst>
                <a:ext uri="{FF2B5EF4-FFF2-40B4-BE49-F238E27FC236}">
                  <a16:creationId xmlns:a16="http://schemas.microsoft.com/office/drawing/2014/main" id="{D0347B3F-8977-C44A-A468-9655EAE8B7DB}"/>
                </a:ext>
              </a:extLst>
            </p:cNvPr>
            <p:cNvSpPr/>
            <p:nvPr/>
          </p:nvSpPr>
          <p:spPr>
            <a:xfrm>
              <a:off x="7751007" y="3347293"/>
              <a:ext cx="957438" cy="4641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0" name="椭圆 739">
              <a:extLst>
                <a:ext uri="{FF2B5EF4-FFF2-40B4-BE49-F238E27FC236}">
                  <a16:creationId xmlns:a16="http://schemas.microsoft.com/office/drawing/2014/main" id="{A7F431F1-D17C-A34F-94CA-BCF0C3CC3823}"/>
                </a:ext>
              </a:extLst>
            </p:cNvPr>
            <p:cNvSpPr/>
            <p:nvPr/>
          </p:nvSpPr>
          <p:spPr>
            <a:xfrm>
              <a:off x="11107569" y="4223655"/>
              <a:ext cx="692755"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5" name="椭圆 784">
              <a:extLst>
                <a:ext uri="{FF2B5EF4-FFF2-40B4-BE49-F238E27FC236}">
                  <a16:creationId xmlns:a16="http://schemas.microsoft.com/office/drawing/2014/main" id="{BC174DCC-5F47-9048-9807-233AA8F30602}"/>
                </a:ext>
              </a:extLst>
            </p:cNvPr>
            <p:cNvSpPr/>
            <p:nvPr/>
          </p:nvSpPr>
          <p:spPr>
            <a:xfrm>
              <a:off x="11026061" y="3479547"/>
              <a:ext cx="821946"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6" name="椭圆 785">
              <a:extLst>
                <a:ext uri="{FF2B5EF4-FFF2-40B4-BE49-F238E27FC236}">
                  <a16:creationId xmlns:a16="http://schemas.microsoft.com/office/drawing/2014/main" id="{53588E6B-C47F-D64D-AAE6-138B61795056}"/>
                </a:ext>
              </a:extLst>
            </p:cNvPr>
            <p:cNvSpPr/>
            <p:nvPr/>
          </p:nvSpPr>
          <p:spPr>
            <a:xfrm>
              <a:off x="8084128" y="5282687"/>
              <a:ext cx="1038737" cy="5406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7" name="椭圆 786">
              <a:extLst>
                <a:ext uri="{FF2B5EF4-FFF2-40B4-BE49-F238E27FC236}">
                  <a16:creationId xmlns:a16="http://schemas.microsoft.com/office/drawing/2014/main" id="{8090EB15-DE48-4A47-A261-B9B3F2367F0D}"/>
                </a:ext>
              </a:extLst>
            </p:cNvPr>
            <p:cNvSpPr/>
            <p:nvPr/>
          </p:nvSpPr>
          <p:spPr>
            <a:xfrm>
              <a:off x="9949779" y="5329434"/>
              <a:ext cx="928264" cy="60137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灯片编号占位符 2">
            <a:extLst>
              <a:ext uri="{FF2B5EF4-FFF2-40B4-BE49-F238E27FC236}">
                <a16:creationId xmlns:a16="http://schemas.microsoft.com/office/drawing/2014/main" id="{37ABA66C-0063-D84B-993F-730BDEEFF277}"/>
              </a:ext>
            </a:extLst>
          </p:cNvPr>
          <p:cNvSpPr>
            <a:spLocks noGrp="1"/>
          </p:cNvSpPr>
          <p:nvPr>
            <p:ph type="sldNum" sz="quarter" idx="12"/>
          </p:nvPr>
        </p:nvSpPr>
        <p:spPr/>
        <p:txBody>
          <a:bodyPr/>
          <a:lstStyle/>
          <a:p>
            <a:fld id="{8D4D1E41-7A09-AB4A-A4E1-09765ADA2698}" type="slidenum">
              <a:rPr kumimoji="1" lang="zh-CN" altLang="en-US" smtClean="0"/>
              <a:t>23</a:t>
            </a:fld>
            <a:endParaRPr kumimoji="1" lang="zh-CN" altLang="en-US" dirty="0"/>
          </a:p>
        </p:txBody>
      </p:sp>
      <p:sp>
        <p:nvSpPr>
          <p:cNvPr id="16" name="文本框 15">
            <a:extLst>
              <a:ext uri="{FF2B5EF4-FFF2-40B4-BE49-F238E27FC236}">
                <a16:creationId xmlns:a16="http://schemas.microsoft.com/office/drawing/2014/main" id="{28CE5D87-B9BE-4F4C-A44A-68FEBDB6AAC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
        <p:nvSpPr>
          <p:cNvPr id="17" name="椭圆 16">
            <a:extLst>
              <a:ext uri="{FF2B5EF4-FFF2-40B4-BE49-F238E27FC236}">
                <a16:creationId xmlns:a16="http://schemas.microsoft.com/office/drawing/2014/main" id="{BC1ABDFE-B9FE-864D-8B7B-FCABBC520F50}"/>
              </a:ext>
            </a:extLst>
          </p:cNvPr>
          <p:cNvSpPr/>
          <p:nvPr/>
        </p:nvSpPr>
        <p:spPr>
          <a:xfrm>
            <a:off x="8854820" y="5589597"/>
            <a:ext cx="1068211" cy="60137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CB198D50-7A56-AB4D-936D-2A03ED273F0C}"/>
              </a:ext>
            </a:extLst>
          </p:cNvPr>
          <p:cNvSpPr/>
          <p:nvPr/>
        </p:nvSpPr>
        <p:spPr>
          <a:xfrm>
            <a:off x="8449138" y="1751358"/>
            <a:ext cx="635432" cy="96408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44296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54331"/>
            <a:ext cx="8220812" cy="879086"/>
          </a:xfrm>
        </p:spPr>
        <p:txBody>
          <a:bodyPr>
            <a:normAutofit/>
          </a:bodyPr>
          <a:lstStyle/>
          <a:p>
            <a:r>
              <a:rPr lang="zh-CN" altLang="en-US" dirty="0">
                <a:sym typeface="+mn-ea"/>
              </a:rPr>
              <a:t>网络边缘设备</a:t>
            </a:r>
            <a:endParaRPr lang="zh-CN" altLang="en-US" dirty="0"/>
          </a:p>
        </p:txBody>
      </p:sp>
      <p:sp>
        <p:nvSpPr>
          <p:cNvPr id="3" name="内容占位符 2"/>
          <p:cNvSpPr txBox="1">
            <a:spLocks noGrp="1"/>
          </p:cNvSpPr>
          <p:nvPr>
            <p:ph idx="1"/>
          </p:nvPr>
        </p:nvSpPr>
        <p:spPr>
          <a:xfrm>
            <a:off x="935125" y="1564680"/>
            <a:ext cx="10515600" cy="523220"/>
          </a:xfrm>
          <a:noFill/>
        </p:spPr>
        <p:txBody>
          <a:bodyPr wrap="square" rtlCol="0">
            <a:spAutoFit/>
          </a:bodyPr>
          <a:lstStyle/>
          <a:p>
            <a:pPr marL="0" lvl="0" indent="0" algn="ctr">
              <a:buClrTx/>
              <a:buSzTx/>
              <a:buNone/>
            </a:pPr>
            <a:r>
              <a:rPr lang="en-US" altLang="en-US" dirty="0" err="1">
                <a:cs typeface="Arial" panose="020B0604020202020204" pitchFamily="34" charset="0"/>
                <a:sym typeface="+mn-ea"/>
              </a:rPr>
              <a:t>各式各样的</a:t>
            </a:r>
            <a:r>
              <a:rPr lang="zh-CN" altLang="en-US" dirty="0">
                <a:cs typeface="Arial" panose="020B0604020202020204" pitchFamily="34" charset="0"/>
                <a:sym typeface="+mn-ea"/>
              </a:rPr>
              <a:t>“主机”（</a:t>
            </a:r>
            <a:r>
              <a:rPr lang="en-US" altLang="zh-CN" dirty="0">
                <a:cs typeface="Arial" panose="020B0604020202020204" pitchFamily="34" charset="0"/>
                <a:sym typeface="+mn-ea"/>
              </a:rPr>
              <a:t>Host</a:t>
            </a:r>
            <a:r>
              <a:rPr lang="zh-CN" altLang="en-US" dirty="0">
                <a:cs typeface="Arial" panose="020B0604020202020204" pitchFamily="34" charset="0"/>
                <a:sym typeface="+mn-ea"/>
              </a:rPr>
              <a:t>）</a:t>
            </a:r>
            <a:endParaRPr lang="en-US" altLang="en-US" dirty="0">
              <a:cs typeface="Arial" panose="020B0604020202020204" pitchFamily="34" charset="0"/>
              <a:sym typeface="+mn-ea"/>
            </a:endParaRPr>
          </a:p>
        </p:txBody>
      </p:sp>
      <p:pic>
        <p:nvPicPr>
          <p:cNvPr id="59" name="Picture 3" descr="toaste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08363" y="4206953"/>
            <a:ext cx="1601102" cy="146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8"/>
          <p:cNvSpPr txBox="1">
            <a:spLocks noChangeArrowheads="1"/>
          </p:cNvSpPr>
          <p:nvPr/>
        </p:nvSpPr>
        <p:spPr bwMode="auto">
          <a:xfrm>
            <a:off x="8654056" y="3448039"/>
            <a:ext cx="1473389" cy="39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2000" dirty="0">
                <a:latin typeface="微软雅黑" panose="020B0503020204020204" pitchFamily="34" charset="-122"/>
                <a:ea typeface="微软雅黑" panose="020B0503020204020204" pitchFamily="34" charset="-122"/>
              </a:rPr>
              <a:t>安全摄像头</a:t>
            </a:r>
            <a:endParaRPr lang="en-US" altLang="en-US" sz="1600" dirty="0">
              <a:latin typeface="+mn-lt"/>
            </a:endParaRPr>
          </a:p>
        </p:txBody>
      </p:sp>
      <p:pic>
        <p:nvPicPr>
          <p:cNvPr id="69"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77473" y="2463433"/>
            <a:ext cx="1074597" cy="989700"/>
          </a:xfrm>
          <a:prstGeom prst="rect">
            <a:avLst/>
          </a:prstGeom>
        </p:spPr>
      </p:pic>
      <p:pic>
        <p:nvPicPr>
          <p:cNvPr id="73" name="Picture 4" descr="whispe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37791" y="2342738"/>
            <a:ext cx="1641058" cy="1231090"/>
          </a:xfrm>
          <a:prstGeom prst="rect">
            <a:avLst/>
          </a:prstGeom>
          <a:noFill/>
          <a:ln>
            <a:noFill/>
          </a:ln>
        </p:spPr>
      </p:pic>
      <p:sp>
        <p:nvSpPr>
          <p:cNvPr id="74" name="Text Box 7"/>
          <p:cNvSpPr txBox="1">
            <a:spLocks noChangeArrowheads="1"/>
          </p:cNvSpPr>
          <p:nvPr/>
        </p:nvSpPr>
        <p:spPr bwMode="auto">
          <a:xfrm>
            <a:off x="2438980" y="3448039"/>
            <a:ext cx="1450804" cy="398780"/>
          </a:xfrm>
          <a:prstGeom prst="rect">
            <a:avLst/>
          </a:prstGeom>
          <a:noFill/>
          <a:ln>
            <a:noFill/>
          </a:ln>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rPr>
              <a:t>IP相框</a:t>
            </a:r>
          </a:p>
        </p:txBody>
      </p:sp>
      <p:graphicFrame>
        <p:nvGraphicFramePr>
          <p:cNvPr id="76" name="Object 14"/>
          <p:cNvGraphicFramePr>
            <a:graphicFrameLocks noChangeAspect="1"/>
          </p:cNvGraphicFramePr>
          <p:nvPr/>
        </p:nvGraphicFramePr>
        <p:xfrm>
          <a:off x="10559802" y="4103404"/>
          <a:ext cx="767792" cy="1675594"/>
        </p:xfrm>
        <a:graphic>
          <a:graphicData uri="http://schemas.openxmlformats.org/presentationml/2006/ole">
            <mc:AlternateContent xmlns:mc="http://schemas.openxmlformats.org/markup-compatibility/2006">
              <mc:Choice xmlns:v="urn:schemas-microsoft-com:vml" Requires="v">
                <p:oleObj spid="_x0000_s1680" r:id="rId7" imgW="1435100" imgH="3873500" progId="">
                  <p:embed/>
                </p:oleObj>
              </mc:Choice>
              <mc:Fallback>
                <p:oleObj r:id="rId7" imgW="1435100" imgH="3873500" progId="">
                  <p:embed/>
                  <p:pic>
                    <p:nvPicPr>
                      <p:cNvPr id="76"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9802" y="4103404"/>
                        <a:ext cx="767792" cy="1675594"/>
                      </a:xfrm>
                      <a:prstGeom prst="rect">
                        <a:avLst/>
                      </a:prstGeom>
                      <a:noFill/>
                      <a:ln>
                        <a:noFill/>
                      </a:ln>
                      <a:effectLst/>
                    </p:spPr>
                  </p:pic>
                </p:oleObj>
              </mc:Fallback>
            </mc:AlternateContent>
          </a:graphicData>
        </a:graphic>
      </p:graphicFrame>
      <p:sp>
        <p:nvSpPr>
          <p:cNvPr id="78" name="Text Box 8"/>
          <p:cNvSpPr txBox="1">
            <a:spLocks noChangeArrowheads="1"/>
          </p:cNvSpPr>
          <p:nvPr/>
        </p:nvSpPr>
        <p:spPr bwMode="auto">
          <a:xfrm>
            <a:off x="10258606" y="5757713"/>
            <a:ext cx="1473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2000" dirty="0" err="1">
                <a:latin typeface="微软雅黑" panose="020B0503020204020204" pitchFamily="34" charset="-122"/>
                <a:ea typeface="微软雅黑" panose="020B0503020204020204" pitchFamily="34" charset="-122"/>
              </a:rPr>
              <a:t>互联网冰箱</a:t>
            </a:r>
            <a:endParaRPr lang="en-US" altLang="en-US" sz="2000" dirty="0">
              <a:latin typeface="微软雅黑" panose="020B0503020204020204" pitchFamily="34" charset="-122"/>
              <a:ea typeface="微软雅黑" panose="020B0503020204020204" pitchFamily="34" charset="-122"/>
            </a:endParaRPr>
          </a:p>
        </p:txBody>
      </p:sp>
      <p:pic>
        <p:nvPicPr>
          <p:cNvPr id="80" name="Picture 23"/>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022823" y="4363126"/>
            <a:ext cx="804256" cy="1156150"/>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10"/>
          <p:cNvSpPr txBox="1">
            <a:spLocks noChangeArrowheads="1"/>
          </p:cNvSpPr>
          <p:nvPr/>
        </p:nvSpPr>
        <p:spPr bwMode="auto">
          <a:xfrm>
            <a:off x="8524141" y="5757713"/>
            <a:ext cx="173321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2000" dirty="0">
                <a:latin typeface="微软雅黑" panose="020B0503020204020204" pitchFamily="34" charset="-122"/>
                <a:ea typeface="微软雅黑" panose="020B0503020204020204" pitchFamily="34" charset="-122"/>
              </a:rPr>
              <a:t>能源监测器</a:t>
            </a:r>
          </a:p>
        </p:txBody>
      </p:sp>
      <p:pic>
        <p:nvPicPr>
          <p:cNvPr id="83" name="Picture 1"/>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476588" y="4268546"/>
            <a:ext cx="1232110" cy="134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 Box 8"/>
          <p:cNvSpPr txBox="1">
            <a:spLocks noChangeArrowheads="1"/>
          </p:cNvSpPr>
          <p:nvPr/>
        </p:nvSpPr>
        <p:spPr bwMode="auto">
          <a:xfrm>
            <a:off x="4515849" y="5757713"/>
            <a:ext cx="1305578" cy="40011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sym typeface="+mn-ea"/>
              </a:rPr>
              <a:t>感应床垫</a:t>
            </a:r>
          </a:p>
        </p:txBody>
      </p:sp>
      <p:pic>
        <p:nvPicPr>
          <p:cNvPr id="86" name="Picture 2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04422" y="2457600"/>
            <a:ext cx="526028" cy="1001367"/>
          </a:xfrm>
          <a:prstGeom prst="rect">
            <a:avLst/>
          </a:prstGeom>
        </p:spPr>
      </p:pic>
      <p:sp>
        <p:nvSpPr>
          <p:cNvPr id="87" name="Text Box 8"/>
          <p:cNvSpPr txBox="1">
            <a:spLocks noChangeArrowheads="1"/>
          </p:cNvSpPr>
          <p:nvPr/>
        </p:nvSpPr>
        <p:spPr bwMode="auto">
          <a:xfrm>
            <a:off x="964960" y="3448039"/>
            <a:ext cx="1248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智能音箱</a:t>
            </a:r>
          </a:p>
        </p:txBody>
      </p:sp>
      <p:grpSp>
        <p:nvGrpSpPr>
          <p:cNvPr id="90" name="Group 26"/>
          <p:cNvGrpSpPr/>
          <p:nvPr/>
        </p:nvGrpSpPr>
        <p:grpSpPr>
          <a:xfrm>
            <a:off x="6211242" y="2635355"/>
            <a:ext cx="2163652" cy="645857"/>
            <a:chOff x="1382479" y="5420084"/>
            <a:chExt cx="2587556" cy="821190"/>
          </a:xfrm>
          <a:effectLst>
            <a:outerShdw blurRad="50800" dist="38100" dir="8100000" algn="tr" rotWithShape="0">
              <a:prstClr val="black">
                <a:alpha val="40000"/>
              </a:prstClr>
            </a:outerShdw>
          </a:effectLst>
        </p:grpSpPr>
        <p:pic>
          <p:nvPicPr>
            <p:cNvPr id="91" name="Picture 2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bwMode="auto">
            <a:xfrm>
              <a:off x="1382479" y="5420084"/>
              <a:ext cx="1476590" cy="821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2" name="Picture 29"/>
            <p:cNvPicPr>
              <a:picLocks noChangeAspect="1"/>
            </p:cNvPicPr>
            <p:nvPr/>
          </p:nvPicPr>
          <p:blipFill rotWithShape="1">
            <a:blip r:embed="rId13" cstate="print">
              <a:extLst>
                <a:ext uri="{28A0092B-C50C-407E-A947-70E740481C1C}">
                  <a14:useLocalDpi xmlns:a14="http://schemas.microsoft.com/office/drawing/2010/main"/>
                </a:ext>
              </a:extLst>
            </a:blip>
            <a:srcRect/>
            <a:stretch>
              <a:fillRect/>
            </a:stretch>
          </p:blipFill>
          <p:spPr>
            <a:xfrm>
              <a:off x="2859067" y="5420084"/>
              <a:ext cx="1110968" cy="821190"/>
            </a:xfrm>
            <a:prstGeom prst="rect">
              <a:avLst/>
            </a:prstGeom>
          </p:spPr>
        </p:pic>
      </p:grpSp>
      <p:sp>
        <p:nvSpPr>
          <p:cNvPr id="93" name="Text Box 8"/>
          <p:cNvSpPr txBox="1">
            <a:spLocks noChangeArrowheads="1"/>
          </p:cNvSpPr>
          <p:nvPr/>
        </p:nvSpPr>
        <p:spPr bwMode="auto">
          <a:xfrm>
            <a:off x="6247588" y="3448039"/>
            <a:ext cx="22010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rPr>
              <a:t>起搏器和监护仪</a:t>
            </a:r>
          </a:p>
        </p:txBody>
      </p:sp>
      <p:pic>
        <p:nvPicPr>
          <p:cNvPr id="95" name="Picture 33"/>
          <p:cNvPicPr>
            <a:picLocks noChangeAspect="1"/>
          </p:cNvPicPr>
          <p:nvPr/>
        </p:nvPicPr>
        <p:blipFill>
          <a:blip r:embed="rId14"/>
          <a:stretch>
            <a:fillRect/>
          </a:stretch>
        </p:blipFill>
        <p:spPr>
          <a:xfrm>
            <a:off x="4300929" y="2627697"/>
            <a:ext cx="1696157" cy="661172"/>
          </a:xfrm>
          <a:prstGeom prst="rect">
            <a:avLst/>
          </a:prstGeom>
        </p:spPr>
      </p:pic>
      <p:sp>
        <p:nvSpPr>
          <p:cNvPr id="96" name="Text Box 10"/>
          <p:cNvSpPr txBox="1">
            <a:spLocks noChangeArrowheads="1"/>
          </p:cNvSpPr>
          <p:nvPr/>
        </p:nvSpPr>
        <p:spPr bwMode="auto">
          <a:xfrm>
            <a:off x="4472770" y="3448039"/>
            <a:ext cx="1471992" cy="40011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sym typeface="+mn-ea"/>
              </a:rPr>
              <a:t>AR 眼镜</a:t>
            </a:r>
          </a:p>
        </p:txBody>
      </p:sp>
      <p:pic>
        <p:nvPicPr>
          <p:cNvPr id="98" name="Picture 3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98809" y="4378559"/>
            <a:ext cx="1250266" cy="1125284"/>
          </a:xfrm>
          <a:prstGeom prst="rect">
            <a:avLst/>
          </a:prstGeom>
        </p:spPr>
      </p:pic>
      <p:sp>
        <p:nvSpPr>
          <p:cNvPr id="99" name="Text Box 10"/>
          <p:cNvSpPr txBox="1">
            <a:spLocks noChangeArrowheads="1"/>
          </p:cNvSpPr>
          <p:nvPr/>
        </p:nvSpPr>
        <p:spPr bwMode="auto">
          <a:xfrm>
            <a:off x="840991" y="5757713"/>
            <a:ext cx="1496124" cy="398772"/>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sym typeface="+mn-ea"/>
              </a:rPr>
              <a:t>智能手环</a:t>
            </a:r>
          </a:p>
        </p:txBody>
      </p:sp>
      <p:pic>
        <p:nvPicPr>
          <p:cNvPr id="101" name="Picture 5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395478" y="2507388"/>
            <a:ext cx="1096440" cy="901791"/>
          </a:xfrm>
          <a:prstGeom prst="rect">
            <a:avLst/>
          </a:prstGeom>
        </p:spPr>
      </p:pic>
      <p:pic>
        <p:nvPicPr>
          <p:cNvPr id="103" name="Picture 46"/>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554541" y="4429714"/>
            <a:ext cx="1647342" cy="1022974"/>
          </a:xfrm>
          <a:prstGeom prst="rect">
            <a:avLst/>
          </a:prstGeom>
        </p:spPr>
      </p:pic>
      <p:sp>
        <p:nvSpPr>
          <p:cNvPr id="104" name="TextBox 49"/>
          <p:cNvSpPr txBox="1"/>
          <p:nvPr/>
        </p:nvSpPr>
        <p:spPr>
          <a:xfrm>
            <a:off x="6733311" y="5757713"/>
            <a:ext cx="1266850" cy="400110"/>
          </a:xfrm>
          <a:prstGeom prst="rect">
            <a:avLst/>
          </a:prstGeom>
          <a:noFill/>
        </p:spPr>
        <p:txBody>
          <a:bodyPr wrap="square" rtlCol="0">
            <a:spAutoFit/>
          </a:bodyPr>
          <a:lstStyle/>
          <a:p>
            <a:pPr algn="ctr">
              <a:buClrTx/>
              <a:buSzTx/>
              <a:buFontTx/>
            </a:pPr>
            <a:r>
              <a:rPr lang="en-US" altLang="en-US" sz="2000" dirty="0" err="1">
                <a:latin typeface="微软雅黑" panose="020B0503020204020204" pitchFamily="34" charset="-122"/>
                <a:ea typeface="微软雅黑" panose="020B0503020204020204" pitchFamily="34" charset="-122"/>
                <a:cs typeface="Arial" panose="020B0604020202020204" pitchFamily="34" charset="0"/>
              </a:rPr>
              <a:t>智能汽车</a:t>
            </a:r>
            <a:endParaRPr lang="en-US"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6" name="TextBox 55"/>
          <p:cNvSpPr txBox="1"/>
          <p:nvPr/>
        </p:nvSpPr>
        <p:spPr>
          <a:xfrm>
            <a:off x="10382035" y="3448039"/>
            <a:ext cx="1123326" cy="398748"/>
          </a:xfrm>
          <a:prstGeom prst="rect">
            <a:avLst/>
          </a:prstGeom>
          <a:noFill/>
        </p:spPr>
        <p:txBody>
          <a:bodyPr wrap="square" rtlCol="0">
            <a:spAutoFit/>
          </a:bodyPr>
          <a:lstStyle/>
          <a:p>
            <a:pPr algn="ctr">
              <a:buClrTx/>
              <a:buSzTx/>
              <a:buFontTx/>
            </a:pPr>
            <a:r>
              <a:rPr lang="en-US" altLang="en-US" sz="2000" dirty="0">
                <a:latin typeface="微软雅黑" panose="020B0503020204020204" pitchFamily="34" charset="-122"/>
                <a:ea typeface="微软雅黑" panose="020B0503020204020204" pitchFamily="34" charset="-122"/>
                <a:cs typeface="Arial" panose="020B0604020202020204" pitchFamily="34" charset="0"/>
              </a:rPr>
              <a:t>自行车</a:t>
            </a:r>
          </a:p>
        </p:txBody>
      </p:sp>
      <p:sp>
        <p:nvSpPr>
          <p:cNvPr id="108" name="文本框 107"/>
          <p:cNvSpPr txBox="1"/>
          <p:nvPr/>
        </p:nvSpPr>
        <p:spPr>
          <a:xfrm>
            <a:off x="2438719" y="5757713"/>
            <a:ext cx="1740390" cy="400110"/>
          </a:xfrm>
          <a:prstGeom prst="rect">
            <a:avLst/>
          </a:prstGeom>
          <a:noFill/>
        </p:spPr>
        <p:txBody>
          <a:bodyPr vert="horz" wrap="square" lIns="91440" tIns="45720" rIns="91440" bIns="45720" rtlCol="0">
            <a:spAutoFit/>
          </a:bodyPr>
          <a:lstStyle/>
          <a:p>
            <a:pPr lvl="0" indent="-228600" algn="ctr">
              <a:spcBef>
                <a:spcPts val="600"/>
              </a:spcBef>
              <a:buClrTx/>
              <a:buSzTx/>
              <a:buFontTx/>
            </a:pPr>
            <a:r>
              <a:rPr lang="en-US" altLang="en-US" sz="2000" dirty="0" err="1">
                <a:latin typeface="微软雅黑" panose="020B0503020204020204" pitchFamily="34" charset="-122"/>
                <a:ea typeface="微软雅黑" panose="020B0503020204020204" pitchFamily="34" charset="-122"/>
                <a:cs typeface="Arial" panose="020B0604020202020204" pitchFamily="34" charset="0"/>
                <a:sym typeface="+mn-ea"/>
              </a:rPr>
              <a:t>烤面包机</a:t>
            </a:r>
            <a:endParaRPr lang="en-US" altLang="en-US" sz="20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 name="灯片编号占位符 4">
            <a:extLst>
              <a:ext uri="{FF2B5EF4-FFF2-40B4-BE49-F238E27FC236}">
                <a16:creationId xmlns:a16="http://schemas.microsoft.com/office/drawing/2014/main" id="{3ADBF86D-8147-A44B-8F68-9CFDEBA2DFBD}"/>
              </a:ext>
            </a:extLst>
          </p:cNvPr>
          <p:cNvSpPr>
            <a:spLocks noGrp="1"/>
          </p:cNvSpPr>
          <p:nvPr>
            <p:ph type="sldNum" sz="quarter" idx="12"/>
          </p:nvPr>
        </p:nvSpPr>
        <p:spPr/>
        <p:txBody>
          <a:bodyPr/>
          <a:lstStyle/>
          <a:p>
            <a:fld id="{8D4D1E41-7A09-AB4A-A4E1-09765ADA2698}" type="slidenum">
              <a:rPr kumimoji="1" lang="zh-CN" altLang="en-US" smtClean="0"/>
              <a:t>24</a:t>
            </a:fld>
            <a:endParaRPr kumimoji="1" lang="zh-CN" altLang="en-US" dirty="0"/>
          </a:p>
        </p:txBody>
      </p:sp>
      <p:sp>
        <p:nvSpPr>
          <p:cNvPr id="33" name="文本框 32">
            <a:extLst>
              <a:ext uri="{FF2B5EF4-FFF2-40B4-BE49-F238E27FC236}">
                <a16:creationId xmlns:a16="http://schemas.microsoft.com/office/drawing/2014/main" id="{B01BD4EB-2B58-9D48-ACA9-E03502A75C0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3394859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接入网概述</a:t>
            </a:r>
            <a:endParaRPr lang="zh-CN" altLang="en-US" dirty="0"/>
          </a:p>
        </p:txBody>
      </p:sp>
      <p:sp>
        <p:nvSpPr>
          <p:cNvPr id="3" name="内容占位符 2"/>
          <p:cNvSpPr>
            <a:spLocks noGrp="1"/>
          </p:cNvSpPr>
          <p:nvPr>
            <p:ph idx="1"/>
          </p:nvPr>
        </p:nvSpPr>
        <p:spPr>
          <a:xfrm>
            <a:off x="690741" y="1420951"/>
            <a:ext cx="6507441" cy="4798763"/>
          </a:xfrm>
        </p:spPr>
        <p:txBody>
          <a:bodyPr>
            <a:normAutofit fontScale="92500"/>
          </a:bodyPr>
          <a:lstStyle/>
          <a:p>
            <a:pPr>
              <a:lnSpc>
                <a:spcPct val="110000"/>
              </a:lnSpc>
              <a:spcBef>
                <a:spcPts val="300"/>
              </a:spcBef>
            </a:pPr>
            <a:r>
              <a:rPr lang="zh-CN" altLang="en-US" dirty="0">
                <a:solidFill>
                  <a:srgbClr val="C00000"/>
                </a:solidFill>
                <a:sym typeface="+mn-ea"/>
              </a:rPr>
              <a:t>接入网目标</a:t>
            </a:r>
            <a:endParaRPr lang="en-US" altLang="zh-CN" dirty="0">
              <a:solidFill>
                <a:srgbClr val="C00000"/>
              </a:solidFill>
              <a:sym typeface="+mn-ea"/>
            </a:endParaRPr>
          </a:p>
          <a:p>
            <a:pPr lvl="1">
              <a:lnSpc>
                <a:spcPct val="110000"/>
              </a:lnSpc>
              <a:spcBef>
                <a:spcPts val="300"/>
              </a:spcBef>
            </a:pPr>
            <a:r>
              <a:rPr lang="zh-CN" altLang="en-US" dirty="0">
                <a:sym typeface="+mn-ea"/>
              </a:rPr>
              <a:t>接入网的目标是将主机连接到边缘路由器上</a:t>
            </a:r>
            <a:endParaRPr lang="en-US" altLang="zh-CN" dirty="0">
              <a:sym typeface="+mn-ea"/>
            </a:endParaRPr>
          </a:p>
          <a:p>
            <a:pPr lvl="1">
              <a:lnSpc>
                <a:spcPct val="110000"/>
              </a:lnSpc>
              <a:spcBef>
                <a:spcPts val="300"/>
              </a:spcBef>
            </a:pPr>
            <a:r>
              <a:rPr lang="zh-CN" altLang="en-US" dirty="0">
                <a:solidFill>
                  <a:srgbClr val="C00000"/>
                </a:solidFill>
                <a:sym typeface="+mn-ea"/>
              </a:rPr>
              <a:t>边缘路由器</a:t>
            </a:r>
            <a:r>
              <a:rPr lang="zh-CN" altLang="en-US" dirty="0">
                <a:sym typeface="+mn-ea"/>
              </a:rPr>
              <a:t>是端系统</a:t>
            </a:r>
            <a:r>
              <a:rPr lang="en-US" altLang="zh-CN" dirty="0">
                <a:sym typeface="+mn-ea"/>
              </a:rPr>
              <a:t>Host</a:t>
            </a:r>
            <a:r>
              <a:rPr lang="zh-CN" altLang="en-US" dirty="0">
                <a:sym typeface="+mn-ea"/>
              </a:rPr>
              <a:t>去往任何其他远程端系统的路径上的第一台路由器</a:t>
            </a:r>
            <a:endParaRPr lang="en-US" altLang="zh-CN" dirty="0">
              <a:sym typeface="+mn-ea"/>
            </a:endParaRPr>
          </a:p>
          <a:p>
            <a:pPr>
              <a:lnSpc>
                <a:spcPct val="110000"/>
              </a:lnSpc>
              <a:spcBef>
                <a:spcPts val="300"/>
              </a:spcBef>
            </a:pPr>
            <a:r>
              <a:rPr lang="zh-CN" altLang="en-US" dirty="0">
                <a:sym typeface="+mn-ea"/>
              </a:rPr>
              <a:t>如何将终端系统连接到边缘路由器？</a:t>
            </a:r>
            <a:endParaRPr lang="zh-CN" altLang="en-US" dirty="0"/>
          </a:p>
          <a:p>
            <a:pPr lvl="1">
              <a:lnSpc>
                <a:spcPct val="110000"/>
              </a:lnSpc>
              <a:spcBef>
                <a:spcPts val="300"/>
              </a:spcBef>
            </a:pPr>
            <a:r>
              <a:rPr lang="zh-CN" altLang="en-US" dirty="0">
                <a:sym typeface="+mn-ea"/>
              </a:rPr>
              <a:t>有线网络接入技术：光纤到户</a:t>
            </a:r>
            <a:r>
              <a:rPr lang="en-US" altLang="zh-CN" dirty="0">
                <a:sym typeface="+mn-ea"/>
              </a:rPr>
              <a:t>FTTH</a:t>
            </a:r>
            <a:r>
              <a:rPr lang="zh-CN" altLang="en-US" dirty="0">
                <a:sym typeface="+mn-ea"/>
              </a:rPr>
              <a:t>，以太网，同轴电缆，双绞线的</a:t>
            </a:r>
            <a:r>
              <a:rPr lang="en-US" altLang="zh-CN" dirty="0">
                <a:sym typeface="+mn-ea"/>
              </a:rPr>
              <a:t>DSL</a:t>
            </a:r>
            <a:r>
              <a:rPr lang="zh-CN" altLang="en-US" dirty="0">
                <a:sym typeface="+mn-ea"/>
              </a:rPr>
              <a:t>，古老的拨号上网</a:t>
            </a:r>
            <a:endParaRPr lang="en-US" altLang="zh-CN" dirty="0">
              <a:sym typeface="+mn-ea"/>
            </a:endParaRPr>
          </a:p>
          <a:p>
            <a:pPr lvl="1">
              <a:lnSpc>
                <a:spcPct val="110000"/>
              </a:lnSpc>
              <a:spcBef>
                <a:spcPts val="300"/>
              </a:spcBef>
            </a:pPr>
            <a:r>
              <a:rPr lang="zh-CN" altLang="en-US" dirty="0">
                <a:sym typeface="+mn-ea"/>
              </a:rPr>
              <a:t>无线网络接入技术：WiFi、4G/5G，卫星广域覆盖</a:t>
            </a:r>
            <a:endParaRPr lang="en-US" altLang="zh-CN" dirty="0">
              <a:sym typeface="+mn-ea"/>
            </a:endParaRPr>
          </a:p>
          <a:p>
            <a:pPr lvl="1">
              <a:lnSpc>
                <a:spcPct val="110000"/>
              </a:lnSpc>
              <a:spcBef>
                <a:spcPts val="300"/>
              </a:spcBef>
            </a:pPr>
            <a:r>
              <a:rPr lang="zh-CN" altLang="en-US" dirty="0">
                <a:sym typeface="+mn-ea"/>
              </a:rPr>
              <a:t>接入场景：住宅（家庭）接入网，机构（学校、公司）接入网，移动接入网络（WiFi、4G/5G）</a:t>
            </a:r>
          </a:p>
          <a:p>
            <a:pPr marL="0" indent="0">
              <a:lnSpc>
                <a:spcPct val="110000"/>
              </a:lnSpc>
              <a:spcBef>
                <a:spcPts val="300"/>
              </a:spcBef>
              <a:buNone/>
            </a:pPr>
            <a:endParaRPr lang="zh-CN" altLang="en-US" dirty="0"/>
          </a:p>
          <a:p>
            <a:pPr marL="0" indent="0">
              <a:lnSpc>
                <a:spcPct val="110000"/>
              </a:lnSpc>
              <a:spcBef>
                <a:spcPts val="300"/>
              </a:spcBef>
              <a:buNone/>
            </a:pPr>
            <a:endParaRPr lang="zh-CN" altLang="en-US" dirty="0"/>
          </a:p>
        </p:txBody>
      </p:sp>
      <p:sp>
        <p:nvSpPr>
          <p:cNvPr id="7" name="文本框 6"/>
          <p:cNvSpPr txBox="1"/>
          <p:nvPr/>
        </p:nvSpPr>
        <p:spPr>
          <a:xfrm>
            <a:off x="1419101" y="5935175"/>
            <a:ext cx="5631180" cy="461665"/>
          </a:xfrm>
          <a:prstGeom prst="rect">
            <a:avLst/>
          </a:prstGeom>
          <a:solidFill>
            <a:schemeClr val="bg1">
              <a:alpha val="68000"/>
            </a:schemeClr>
          </a:solidFill>
          <a:ln w="12700" cmpd="sng">
            <a:solidFill>
              <a:schemeClr val="tx1"/>
            </a:solidFill>
            <a:prstDash val="solid"/>
          </a:ln>
        </p:spPr>
        <p:txBody>
          <a:bodyPr wrap="square" rtlCol="0">
            <a:spAutoFit/>
          </a:bodyPr>
          <a:lstStyle/>
          <a:p>
            <a:pPr marL="0" indent="0" algn="ctr">
              <a:buNone/>
            </a:pPr>
            <a:r>
              <a:rPr lang="zh-CN" altLang="en-US" sz="2400" dirty="0">
                <a:solidFill>
                  <a:srgbClr val="C00000"/>
                </a:solidFill>
                <a:latin typeface="微软雅黑" panose="020B0503020204020204" pitchFamily="34" charset="-122"/>
                <a:ea typeface="微软雅黑" panose="020B0503020204020204" pitchFamily="34" charset="-122"/>
                <a:sym typeface="+mn-ea"/>
              </a:rPr>
              <a:t>各种异构网络通过边缘路由器接入</a:t>
            </a:r>
            <a:endParaRPr lang="zh-CN" altLang="en-US" sz="2400" dirty="0">
              <a:solidFill>
                <a:srgbClr val="C00000"/>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CDFA02AA-780D-F04A-80A1-68DC24C66DCA}"/>
              </a:ext>
            </a:extLst>
          </p:cNvPr>
          <p:cNvGrpSpPr/>
          <p:nvPr/>
        </p:nvGrpSpPr>
        <p:grpSpPr>
          <a:xfrm>
            <a:off x="7620364" y="1397396"/>
            <a:ext cx="4161405" cy="4798764"/>
            <a:chOff x="7543553" y="1481714"/>
            <a:chExt cx="4161405" cy="4798764"/>
          </a:xfrm>
        </p:grpSpPr>
        <p:pic>
          <p:nvPicPr>
            <p:cNvPr id="11" name="图片 10" descr="图示, 工程绘图&#10;&#10;描述已自动生成">
              <a:extLst>
                <a:ext uri="{FF2B5EF4-FFF2-40B4-BE49-F238E27FC236}">
                  <a16:creationId xmlns:a16="http://schemas.microsoft.com/office/drawing/2014/main" id="{878FF27E-0194-354A-98C1-4CE75A95BB25}"/>
                </a:ext>
              </a:extLst>
            </p:cNvPr>
            <p:cNvPicPr>
              <a:picLocks noChangeAspect="1"/>
            </p:cNvPicPr>
            <p:nvPr/>
          </p:nvPicPr>
          <p:blipFill>
            <a:blip r:embed="rId3"/>
            <a:stretch>
              <a:fillRect/>
            </a:stretch>
          </p:blipFill>
          <p:spPr>
            <a:xfrm>
              <a:off x="7543553" y="1481714"/>
              <a:ext cx="4161405" cy="4798764"/>
            </a:xfrm>
            <a:prstGeom prst="rect">
              <a:avLst/>
            </a:prstGeom>
          </p:spPr>
        </p:pic>
        <p:sp>
          <p:nvSpPr>
            <p:cNvPr id="9" name="Rectangle 8"/>
            <p:cNvSpPr/>
            <p:nvPr/>
          </p:nvSpPr>
          <p:spPr>
            <a:xfrm>
              <a:off x="9640246" y="1604514"/>
              <a:ext cx="1861014" cy="157988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8"/>
            <p:cNvSpPr/>
            <p:nvPr/>
          </p:nvSpPr>
          <p:spPr>
            <a:xfrm>
              <a:off x="8890979" y="3178484"/>
              <a:ext cx="2089785" cy="157988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椭圆 21">
              <a:extLst>
                <a:ext uri="{FF2B5EF4-FFF2-40B4-BE49-F238E27FC236}">
                  <a16:creationId xmlns:a16="http://schemas.microsoft.com/office/drawing/2014/main" id="{786FDC0F-70B5-F54E-8461-DFA87B0843E4}"/>
                </a:ext>
              </a:extLst>
            </p:cNvPr>
            <p:cNvSpPr/>
            <p:nvPr/>
          </p:nvSpPr>
          <p:spPr>
            <a:xfrm>
              <a:off x="8451592" y="2553095"/>
              <a:ext cx="893234" cy="78319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48140D84-DDE0-EC4F-ACAA-6C73C1A60C5A}"/>
                </a:ext>
              </a:extLst>
            </p:cNvPr>
            <p:cNvSpPr/>
            <p:nvPr/>
          </p:nvSpPr>
          <p:spPr>
            <a:xfrm>
              <a:off x="8196778" y="3801376"/>
              <a:ext cx="585011" cy="4641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2FBAA51F-604B-0A45-97F4-5080FCC347E1}"/>
                </a:ext>
              </a:extLst>
            </p:cNvPr>
            <p:cNvSpPr/>
            <p:nvPr/>
          </p:nvSpPr>
          <p:spPr>
            <a:xfrm>
              <a:off x="10782402" y="4223655"/>
              <a:ext cx="692755"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367814BC-ABF7-7E49-AFBA-AB755636B58B}"/>
                </a:ext>
              </a:extLst>
            </p:cNvPr>
            <p:cNvSpPr/>
            <p:nvPr/>
          </p:nvSpPr>
          <p:spPr>
            <a:xfrm>
              <a:off x="10686761" y="3446327"/>
              <a:ext cx="821946"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213633B3-8DA5-4046-B842-04C557DA5A99}"/>
                </a:ext>
              </a:extLst>
            </p:cNvPr>
            <p:cNvSpPr/>
            <p:nvPr/>
          </p:nvSpPr>
          <p:spPr>
            <a:xfrm>
              <a:off x="8440258" y="4838920"/>
              <a:ext cx="1038737" cy="5406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61368A86-5A3A-EA47-BD23-262D0D899189}"/>
                </a:ext>
              </a:extLst>
            </p:cNvPr>
            <p:cNvSpPr/>
            <p:nvPr/>
          </p:nvSpPr>
          <p:spPr>
            <a:xfrm>
              <a:off x="9640245" y="4829983"/>
              <a:ext cx="928264" cy="60137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灯片编号占位符 4">
            <a:extLst>
              <a:ext uri="{FF2B5EF4-FFF2-40B4-BE49-F238E27FC236}">
                <a16:creationId xmlns:a16="http://schemas.microsoft.com/office/drawing/2014/main" id="{5122CB33-0493-AE47-9C79-CB4A52A1ACF6}"/>
              </a:ext>
            </a:extLst>
          </p:cNvPr>
          <p:cNvSpPr>
            <a:spLocks noGrp="1"/>
          </p:cNvSpPr>
          <p:nvPr>
            <p:ph type="sldNum" sz="quarter" idx="12"/>
          </p:nvPr>
        </p:nvSpPr>
        <p:spPr/>
        <p:txBody>
          <a:bodyPr/>
          <a:lstStyle/>
          <a:p>
            <a:fld id="{8D4D1E41-7A09-AB4A-A4E1-09765ADA2698}" type="slidenum">
              <a:rPr kumimoji="1" lang="zh-CN" altLang="en-US" smtClean="0"/>
              <a:t>25</a:t>
            </a:fld>
            <a:endParaRPr kumimoji="1" lang="zh-CN" altLang="en-US" dirty="0"/>
          </a:p>
        </p:txBody>
      </p:sp>
      <p:sp>
        <p:nvSpPr>
          <p:cNvPr id="18" name="文本框 17">
            <a:extLst>
              <a:ext uri="{FF2B5EF4-FFF2-40B4-BE49-F238E27FC236}">
                <a16:creationId xmlns:a16="http://schemas.microsoft.com/office/drawing/2014/main" id="{E0334141-B835-4E4A-844F-F9070AD7187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423760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接入网：光纤到户</a:t>
            </a:r>
            <a:r>
              <a:rPr lang="en-US" altLang="zh-CN" dirty="0">
                <a:sym typeface="+mn-ea"/>
              </a:rPr>
              <a:t>FTTH</a:t>
            </a:r>
            <a:endParaRPr kumimoji="1" lang="zh-CN" altLang="en-US" dirty="0"/>
          </a:p>
        </p:txBody>
      </p:sp>
      <p:sp>
        <p:nvSpPr>
          <p:cNvPr id="6" name="内容占位符 5"/>
          <p:cNvSpPr>
            <a:spLocks noGrp="1"/>
          </p:cNvSpPr>
          <p:nvPr>
            <p:ph idx="1"/>
          </p:nvPr>
        </p:nvSpPr>
        <p:spPr>
          <a:xfrm>
            <a:off x="849773" y="1452885"/>
            <a:ext cx="7009435" cy="4586694"/>
          </a:xfrm>
        </p:spPr>
        <p:txBody>
          <a:bodyPr>
            <a:normAutofit/>
          </a:bodyPr>
          <a:lstStyle/>
          <a:p>
            <a:r>
              <a:rPr lang="en-US" altLang="zh-CN" sz="2400" dirty="0" err="1">
                <a:sym typeface="+mn-ea"/>
              </a:rPr>
              <a:t>光纤到户</a:t>
            </a:r>
            <a:r>
              <a:rPr lang="en-US" altLang="zh-CN" sz="2400" dirty="0" err="1"/>
              <a:t>FTTH</a:t>
            </a:r>
            <a:endParaRPr lang="en-US" altLang="zh-CN" sz="2400" dirty="0">
              <a:sym typeface="+mn-ea"/>
            </a:endParaRPr>
          </a:p>
          <a:p>
            <a:pPr lvl="1"/>
            <a:r>
              <a:rPr lang="en-US" altLang="zh-CN" sz="2000" dirty="0">
                <a:sym typeface="+mn-ea"/>
              </a:rPr>
              <a:t>FTTH:</a:t>
            </a:r>
            <a:r>
              <a:rPr lang="zh-CN" altLang="en-US" sz="2000" dirty="0">
                <a:sym typeface="+mn-ea"/>
              </a:rPr>
              <a:t> </a:t>
            </a:r>
            <a:r>
              <a:rPr lang="en-US" altLang="zh-CN" sz="2000" dirty="0">
                <a:sym typeface="+mn-ea"/>
              </a:rPr>
              <a:t>Fiber To The Home</a:t>
            </a:r>
          </a:p>
          <a:p>
            <a:pPr lvl="1"/>
            <a:r>
              <a:rPr lang="zh-CN" altLang="en-US" sz="2000" dirty="0">
                <a:sym typeface="+mn-ea"/>
              </a:rPr>
              <a:t>我国及全球先进地区普遍采用的</a:t>
            </a:r>
            <a:r>
              <a:rPr lang="en-US" altLang="zh-CN" sz="2000" dirty="0" err="1"/>
              <a:t>光纤通信的传输方法</a:t>
            </a:r>
            <a:endParaRPr lang="en-US" altLang="zh-CN" sz="2000" dirty="0"/>
          </a:p>
          <a:p>
            <a:pPr lvl="1"/>
            <a:r>
              <a:rPr lang="zh-CN" altLang="en-US" sz="2000" dirty="0"/>
              <a:t>分为两类：有源光纤网络</a:t>
            </a:r>
            <a:r>
              <a:rPr lang="en-US" altLang="zh-CN" sz="2000" dirty="0"/>
              <a:t>AON</a:t>
            </a:r>
            <a:r>
              <a:rPr lang="zh-CN" altLang="en-US" sz="2000" dirty="0"/>
              <a:t>和无源光纤网络</a:t>
            </a:r>
            <a:r>
              <a:rPr lang="en-US" altLang="zh-CN" sz="2000" dirty="0"/>
              <a:t>PON</a:t>
            </a:r>
          </a:p>
          <a:p>
            <a:pPr lvl="1"/>
            <a:r>
              <a:rPr lang="zh-CN" altLang="en-US" sz="2000" dirty="0"/>
              <a:t>带宽大、线路稳定</a:t>
            </a:r>
            <a:endParaRPr lang="en-US" altLang="zh-CN" sz="2000" dirty="0"/>
          </a:p>
          <a:p>
            <a:r>
              <a:rPr lang="zh-CN" altLang="en-US" sz="2400" dirty="0"/>
              <a:t>无源光纤网络</a:t>
            </a:r>
            <a:r>
              <a:rPr lang="en-US" altLang="zh-CN" sz="2400" dirty="0"/>
              <a:t>PON</a:t>
            </a:r>
          </a:p>
          <a:p>
            <a:pPr lvl="1"/>
            <a:r>
              <a:rPr lang="en-US" altLang="zh-CN" sz="2000" dirty="0"/>
              <a:t>PON:</a:t>
            </a:r>
            <a:r>
              <a:rPr lang="zh-CN" altLang="en-US" sz="2000" dirty="0"/>
              <a:t> </a:t>
            </a:r>
            <a:r>
              <a:rPr lang="en-US" altLang="zh-CN" sz="2000" dirty="0"/>
              <a:t>Passive</a:t>
            </a:r>
            <a:r>
              <a:rPr lang="zh-CN" altLang="en-US" sz="2000" dirty="0"/>
              <a:t> </a:t>
            </a:r>
            <a:r>
              <a:rPr lang="en-US" altLang="zh-CN" sz="2000" dirty="0"/>
              <a:t>Optical</a:t>
            </a:r>
            <a:r>
              <a:rPr lang="zh-CN" altLang="en-US" sz="2000" dirty="0"/>
              <a:t> </a:t>
            </a:r>
            <a:r>
              <a:rPr lang="en-US" altLang="zh-CN" sz="2000" dirty="0"/>
              <a:t>Network</a:t>
            </a:r>
          </a:p>
          <a:p>
            <a:pPr lvl="1"/>
            <a:r>
              <a:rPr lang="en-US" altLang="zh-CN" sz="2000" dirty="0"/>
              <a:t>OLT</a:t>
            </a:r>
            <a:r>
              <a:rPr lang="zh-CN" altLang="en-US" sz="2000" dirty="0"/>
              <a:t>：局端的光线路终端</a:t>
            </a:r>
          </a:p>
          <a:p>
            <a:pPr lvl="1"/>
            <a:r>
              <a:rPr lang="en-US" altLang="zh-CN" sz="2000" dirty="0"/>
              <a:t>ONU</a:t>
            </a:r>
            <a:r>
              <a:rPr lang="zh-CN" altLang="en-US" sz="2000" dirty="0"/>
              <a:t>光网络单元（如光猫</a:t>
            </a:r>
            <a:r>
              <a:rPr lang="en-US" altLang="zh-CN" sz="2000" dirty="0"/>
              <a:t>ONT</a:t>
            </a:r>
            <a:r>
              <a:rPr lang="zh-CN" altLang="en-US" sz="2000" dirty="0"/>
              <a:t>）</a:t>
            </a:r>
            <a:endParaRPr lang="en-US" altLang="zh-CN" sz="2000" dirty="0"/>
          </a:p>
          <a:p>
            <a:pPr lvl="1"/>
            <a:r>
              <a:rPr lang="zh-CN" altLang="en-US" sz="2000" dirty="0"/>
              <a:t>光猫</a:t>
            </a:r>
            <a:r>
              <a:rPr lang="en-US" altLang="zh-CN" sz="2000" dirty="0"/>
              <a:t>ONT</a:t>
            </a:r>
            <a:r>
              <a:rPr lang="zh-CN" altLang="en-US" sz="2000" dirty="0"/>
              <a:t>通过一个或多个无源</a:t>
            </a:r>
            <a:br>
              <a:rPr lang="en-US" altLang="zh-CN" sz="2000" dirty="0"/>
            </a:br>
            <a:r>
              <a:rPr lang="zh-CN" altLang="en-US" sz="2000" dirty="0"/>
              <a:t>分光器，连接到局端的光线路</a:t>
            </a:r>
            <a:br>
              <a:rPr lang="en-US" altLang="zh-CN" sz="2000" dirty="0"/>
            </a:br>
            <a:r>
              <a:rPr lang="zh-CN" altLang="en-US" sz="2000" dirty="0"/>
              <a:t>终端</a:t>
            </a:r>
            <a:r>
              <a:rPr lang="en-US" altLang="zh-CN" sz="2000" dirty="0"/>
              <a:t>OLT</a:t>
            </a:r>
            <a:endParaRPr lang="zh-CN" altLang="en-US" sz="2000" dirty="0"/>
          </a:p>
        </p:txBody>
      </p:sp>
      <p:pic>
        <p:nvPicPr>
          <p:cNvPr id="15364" name="Picture 4">
            <a:extLst>
              <a:ext uri="{FF2B5EF4-FFF2-40B4-BE49-F238E27FC236}">
                <a16:creationId xmlns:a16="http://schemas.microsoft.com/office/drawing/2014/main" id="{0FE18B95-1D0C-3B44-BD42-27D97FA150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6083" y="3155963"/>
            <a:ext cx="5669197" cy="30922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807A826-21AA-A544-8C92-6A5666C5AB8A}"/>
              </a:ext>
            </a:extLst>
          </p:cNvPr>
          <p:cNvSpPr/>
          <p:nvPr/>
        </p:nvSpPr>
        <p:spPr>
          <a:xfrm>
            <a:off x="7106856" y="3429000"/>
            <a:ext cx="3125164" cy="369332"/>
          </a:xfrm>
          <a:prstGeom prst="rect">
            <a:avLst/>
          </a:prstGeom>
          <a:solidFill>
            <a:schemeClr val="bg1"/>
          </a:solid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无源光纤网络</a:t>
            </a:r>
            <a:r>
              <a:rPr lang="en-US" altLang="zh-CN" dirty="0">
                <a:latin typeface="Microsoft YaHei" panose="020B0503020204020204" pitchFamily="34" charset="-122"/>
                <a:ea typeface="Microsoft YaHei" panose="020B0503020204020204" pitchFamily="34" charset="-122"/>
              </a:rPr>
              <a:t>PON</a:t>
            </a:r>
            <a:endParaRPr lang="zh-CN" altLang="en-US" dirty="0">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91CDD560-BCC5-7742-8096-295383B322A9}"/>
              </a:ext>
            </a:extLst>
          </p:cNvPr>
          <p:cNvSpPr>
            <a:spLocks noGrp="1"/>
          </p:cNvSpPr>
          <p:nvPr>
            <p:ph type="sldNum" sz="quarter" idx="12"/>
          </p:nvPr>
        </p:nvSpPr>
        <p:spPr/>
        <p:txBody>
          <a:bodyPr/>
          <a:lstStyle/>
          <a:p>
            <a:fld id="{8D4D1E41-7A09-AB4A-A4E1-09765ADA2698}" type="slidenum">
              <a:rPr kumimoji="1" lang="zh-CN" altLang="en-US" smtClean="0"/>
              <a:t>26</a:t>
            </a:fld>
            <a:endParaRPr kumimoji="1" lang="zh-CN" altLang="en-US" dirty="0"/>
          </a:p>
        </p:txBody>
      </p:sp>
      <p:sp>
        <p:nvSpPr>
          <p:cNvPr id="8" name="文本框 7">
            <a:extLst>
              <a:ext uri="{FF2B5EF4-FFF2-40B4-BE49-F238E27FC236}">
                <a16:creationId xmlns:a16="http://schemas.microsoft.com/office/drawing/2014/main" id="{5C6F9214-E3FE-A645-B9BC-28EBB655CA64}"/>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
        <p:nvSpPr>
          <p:cNvPr id="9" name="矩形 8">
            <a:extLst>
              <a:ext uri="{FF2B5EF4-FFF2-40B4-BE49-F238E27FC236}">
                <a16:creationId xmlns:a16="http://schemas.microsoft.com/office/drawing/2014/main" id="{72D46ED1-7977-A341-B115-522AF05D53D3}"/>
              </a:ext>
            </a:extLst>
          </p:cNvPr>
          <p:cNvSpPr/>
          <p:nvPr/>
        </p:nvSpPr>
        <p:spPr>
          <a:xfrm>
            <a:off x="8513952" y="1888926"/>
            <a:ext cx="2179315" cy="830997"/>
          </a:xfrm>
          <a:prstGeom prst="rect">
            <a:avLst/>
          </a:prstGeom>
          <a:ln>
            <a:solidFill>
              <a:srgbClr val="C00000"/>
            </a:solidFill>
          </a:ln>
        </p:spPr>
        <p:txBody>
          <a:bodyPr wrap="none">
            <a:spAutoFit/>
          </a:bodyPr>
          <a:lstStyle/>
          <a:p>
            <a:pPr algn="ctr"/>
            <a:r>
              <a:rPr lang="zh-CN" altLang="en-US" sz="2400" dirty="0">
                <a:solidFill>
                  <a:prstClr val="black"/>
                </a:solidFill>
                <a:latin typeface="微软雅黑" panose="020B0503020204020204" pitchFamily="34" charset="-122"/>
                <a:ea typeface="微软雅黑" panose="020B0503020204020204" pitchFamily="34" charset="-122"/>
              </a:rPr>
              <a:t>我国</a:t>
            </a:r>
            <a:r>
              <a:rPr lang="en-US" altLang="zh-CN" sz="2400" dirty="0">
                <a:solidFill>
                  <a:prstClr val="black"/>
                </a:solidFill>
                <a:latin typeface="微软雅黑" panose="020B0503020204020204" pitchFamily="34" charset="-122"/>
                <a:ea typeface="微软雅黑" panose="020B0503020204020204" pitchFamily="34" charset="-122"/>
              </a:rPr>
              <a:t>FTTH</a:t>
            </a:r>
            <a:r>
              <a:rPr lang="zh-CN" altLang="en-US" sz="2400" dirty="0">
                <a:solidFill>
                  <a:prstClr val="black"/>
                </a:solidFill>
                <a:latin typeface="微软雅黑" panose="020B0503020204020204" pitchFamily="34" charset="-122"/>
                <a:ea typeface="微软雅黑" panose="020B0503020204020204" pitchFamily="34" charset="-122"/>
              </a:rPr>
              <a:t>用户</a:t>
            </a:r>
            <a:br>
              <a:rPr lang="en-US" altLang="zh-CN" sz="2400" dirty="0">
                <a:solidFill>
                  <a:prstClr val="black"/>
                </a:solidFill>
                <a:latin typeface="微软雅黑" panose="020B0503020204020204" pitchFamily="34" charset="-122"/>
                <a:ea typeface="微软雅黑" panose="020B0503020204020204" pitchFamily="34" charset="-122"/>
              </a:rPr>
            </a:br>
            <a:r>
              <a:rPr lang="zh-CN" altLang="en-US" sz="2400" dirty="0">
                <a:solidFill>
                  <a:prstClr val="black"/>
                </a:solidFill>
                <a:latin typeface="微软雅黑" panose="020B0503020204020204" pitchFamily="34" charset="-122"/>
                <a:ea typeface="微软雅黑" panose="020B0503020204020204" pitchFamily="34" charset="-122"/>
              </a:rPr>
              <a:t>已接近</a:t>
            </a:r>
            <a:r>
              <a:rPr lang="en-US" altLang="zh-CN" sz="2400" dirty="0">
                <a:solidFill>
                  <a:prstClr val="black"/>
                </a:solidFill>
                <a:latin typeface="微软雅黑" panose="020B0503020204020204" pitchFamily="34" charset="-122"/>
                <a:ea typeface="微软雅黑" panose="020B0503020204020204" pitchFamily="34" charset="-122"/>
              </a:rPr>
              <a:t>5</a:t>
            </a:r>
            <a:r>
              <a:rPr lang="zh-CN" altLang="en-US" sz="2400" dirty="0">
                <a:solidFill>
                  <a:prstClr val="black"/>
                </a:solidFill>
                <a:latin typeface="微软雅黑" panose="020B0503020204020204" pitchFamily="34" charset="-122"/>
                <a:ea typeface="微软雅黑" panose="020B0503020204020204" pitchFamily="34" charset="-122"/>
              </a:rPr>
              <a:t>亿</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9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接入网：数字用户线</a:t>
            </a:r>
            <a:r>
              <a:rPr lang="en-US" altLang="zh-CN" dirty="0">
                <a:sym typeface="+mn-ea"/>
              </a:rPr>
              <a:t>DSL</a:t>
            </a:r>
            <a:endParaRPr lang="zh-CN" altLang="en-US" dirty="0"/>
          </a:p>
        </p:txBody>
      </p:sp>
      <p:sp>
        <p:nvSpPr>
          <p:cNvPr id="115" name="内容占位符 2">
            <a:extLst>
              <a:ext uri="{FF2B5EF4-FFF2-40B4-BE49-F238E27FC236}">
                <a16:creationId xmlns:a16="http://schemas.microsoft.com/office/drawing/2014/main" id="{A88A61C1-F6BC-2443-ADEF-0C16AC034B86}"/>
              </a:ext>
            </a:extLst>
          </p:cNvPr>
          <p:cNvSpPr>
            <a:spLocks noGrp="1"/>
          </p:cNvSpPr>
          <p:nvPr>
            <p:ph idx="1"/>
          </p:nvPr>
        </p:nvSpPr>
        <p:spPr>
          <a:xfrm>
            <a:off x="838200" y="1510758"/>
            <a:ext cx="9799735" cy="4586694"/>
          </a:xfrm>
        </p:spPr>
        <p:txBody>
          <a:bodyPr>
            <a:normAutofit/>
          </a:bodyPr>
          <a:lstStyle/>
          <a:p>
            <a:pPr>
              <a:buFont typeface="Wingdings" panose="05000000000000000000" charset="0"/>
              <a:buChar char="Ø"/>
            </a:pPr>
            <a:r>
              <a:rPr lang="zh-CN" altLang="en-US" sz="2400" dirty="0">
                <a:sym typeface="+mn-ea"/>
              </a:rPr>
              <a:t>数字用户线</a:t>
            </a:r>
            <a:r>
              <a:rPr lang="en-US" altLang="zh-CN" sz="2400" dirty="0">
                <a:sym typeface="+mn-ea"/>
              </a:rPr>
              <a:t>DSL</a:t>
            </a:r>
            <a:r>
              <a:rPr lang="zh-CN" altLang="en-US" sz="2400" dirty="0">
                <a:sym typeface="+mn-ea"/>
              </a:rPr>
              <a:t>：</a:t>
            </a:r>
            <a:r>
              <a:rPr lang="en-US" altLang="zh-CN" sz="2400" dirty="0">
                <a:sym typeface="+mn-ea"/>
              </a:rPr>
              <a:t>Digital</a:t>
            </a:r>
            <a:r>
              <a:rPr lang="zh-CN" altLang="en-US" sz="2400" dirty="0">
                <a:sym typeface="+mn-ea"/>
              </a:rPr>
              <a:t> </a:t>
            </a:r>
            <a:r>
              <a:rPr lang="en-US" altLang="zh-CN" sz="2400" dirty="0">
                <a:sym typeface="+mn-ea"/>
              </a:rPr>
              <a:t>Subscriber</a:t>
            </a:r>
            <a:r>
              <a:rPr lang="zh-CN" altLang="en-US" sz="2400" dirty="0">
                <a:sym typeface="+mn-ea"/>
              </a:rPr>
              <a:t> </a:t>
            </a:r>
            <a:r>
              <a:rPr lang="en-US" altLang="zh-CN" sz="2400" dirty="0">
                <a:sym typeface="+mn-ea"/>
              </a:rPr>
              <a:t>Line</a:t>
            </a:r>
            <a:endParaRPr lang="en-US" altLang="zh-CN" sz="2400" dirty="0"/>
          </a:p>
          <a:p>
            <a:pPr>
              <a:buFont typeface="Wingdings" panose="05000000000000000000" charset="0"/>
              <a:buChar char="Ø"/>
            </a:pPr>
            <a:r>
              <a:rPr lang="zh-CN" altLang="en-US" sz="2400" dirty="0"/>
              <a:t>使用电话线连接到数字用户线接入复用器</a:t>
            </a:r>
            <a:r>
              <a:rPr lang="en-US" altLang="zh-CN" sz="2400" dirty="0"/>
              <a:t>(</a:t>
            </a:r>
            <a:r>
              <a:rPr lang="zh-CN" altLang="en-US" sz="2400" dirty="0"/>
              <a:t>DSLAM</a:t>
            </a:r>
            <a:r>
              <a:rPr lang="en-US" altLang="zh-CN" sz="2400" dirty="0"/>
              <a:t>)</a:t>
            </a:r>
            <a:endParaRPr lang="zh-CN" altLang="en-US" sz="2400" dirty="0"/>
          </a:p>
          <a:p>
            <a:pPr lvl="1"/>
            <a:r>
              <a:rPr lang="zh-CN" altLang="en-US" sz="2000" dirty="0"/>
              <a:t>DSL电话线上，语音和数据可以同时传输</a:t>
            </a:r>
            <a:endParaRPr lang="en-US" altLang="zh-CN" sz="2000" dirty="0"/>
          </a:p>
          <a:p>
            <a:pPr lvl="1"/>
            <a:r>
              <a:rPr lang="zh-CN" altLang="en-US" sz="2000" dirty="0"/>
              <a:t>数据进入互联网，语音连接到电话网</a:t>
            </a:r>
          </a:p>
          <a:p>
            <a:pPr>
              <a:buFont typeface="Wingdings" panose="05000000000000000000" charset="0"/>
              <a:buChar char="Ø"/>
            </a:pPr>
            <a:r>
              <a:rPr lang="zh-CN" altLang="en-US" sz="2400" dirty="0"/>
              <a:t>上下行速率不对称</a:t>
            </a:r>
            <a:endParaRPr lang="en-US" altLang="zh-CN" sz="2400" dirty="0"/>
          </a:p>
          <a:p>
            <a:pPr lvl="1">
              <a:buFont typeface="Wingdings" panose="05000000000000000000" charset="0"/>
              <a:buChar char="Ø"/>
            </a:pPr>
            <a:r>
              <a:rPr lang="zh-CN" altLang="en-US" sz="2000" dirty="0"/>
              <a:t>24-52 Mbps下行速率，3.5-16 Mbps上行速率</a:t>
            </a:r>
          </a:p>
        </p:txBody>
      </p:sp>
      <p:grpSp>
        <p:nvGrpSpPr>
          <p:cNvPr id="8" name="组合 7">
            <a:extLst>
              <a:ext uri="{FF2B5EF4-FFF2-40B4-BE49-F238E27FC236}">
                <a16:creationId xmlns:a16="http://schemas.microsoft.com/office/drawing/2014/main" id="{6897ABCC-C76E-9D47-9ECC-E0FA736FBDE6}"/>
              </a:ext>
            </a:extLst>
          </p:cNvPr>
          <p:cNvGrpSpPr/>
          <p:nvPr/>
        </p:nvGrpSpPr>
        <p:grpSpPr>
          <a:xfrm>
            <a:off x="1729621" y="4188172"/>
            <a:ext cx="8732758" cy="2533304"/>
            <a:chOff x="2105191" y="1353015"/>
            <a:chExt cx="6592066" cy="2851985"/>
          </a:xfrm>
        </p:grpSpPr>
        <p:grpSp>
          <p:nvGrpSpPr>
            <p:cNvPr id="6" name="组合 5">
              <a:extLst>
                <a:ext uri="{FF2B5EF4-FFF2-40B4-BE49-F238E27FC236}">
                  <a16:creationId xmlns:a16="http://schemas.microsoft.com/office/drawing/2014/main" id="{37532356-EC49-424A-B74E-8B6E3726D51B}"/>
                </a:ext>
              </a:extLst>
            </p:cNvPr>
            <p:cNvGrpSpPr/>
            <p:nvPr/>
          </p:nvGrpSpPr>
          <p:grpSpPr>
            <a:xfrm>
              <a:off x="2105191" y="1414749"/>
              <a:ext cx="6592066" cy="2790251"/>
              <a:chOff x="2330998" y="1304925"/>
              <a:chExt cx="6592066" cy="2790251"/>
            </a:xfrm>
          </p:grpSpPr>
          <p:sp>
            <p:nvSpPr>
              <p:cNvPr id="133" name="AutoShape 102"/>
              <p:cNvSpPr>
                <a:spLocks noChangeArrowheads="1"/>
              </p:cNvSpPr>
              <p:nvPr/>
            </p:nvSpPr>
            <p:spPr bwMode="auto">
              <a:xfrm>
                <a:off x="2553248" y="1346200"/>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5" name="组合 4">
                <a:extLst>
                  <a:ext uri="{FF2B5EF4-FFF2-40B4-BE49-F238E27FC236}">
                    <a16:creationId xmlns:a16="http://schemas.microsoft.com/office/drawing/2014/main" id="{499242D0-1644-2047-AEB3-9E1B4CAC5162}"/>
                  </a:ext>
                </a:extLst>
              </p:cNvPr>
              <p:cNvGrpSpPr/>
              <p:nvPr/>
            </p:nvGrpSpPr>
            <p:grpSpPr>
              <a:xfrm>
                <a:off x="2330998" y="1304925"/>
                <a:ext cx="6592066" cy="2790251"/>
                <a:chOff x="2330998" y="1304925"/>
                <a:chExt cx="6592066" cy="2790251"/>
              </a:xfrm>
            </p:grpSpPr>
            <p:sp>
              <p:nvSpPr>
                <p:cNvPr id="122" name="Rectangle 90"/>
                <p:cNvSpPr>
                  <a:spLocks noChangeArrowheads="1"/>
                </p:cNvSpPr>
                <p:nvPr/>
              </p:nvSpPr>
              <p:spPr bwMode="auto">
                <a:xfrm>
                  <a:off x="2809153" y="1796098"/>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57" name="Group 156"/>
                <p:cNvGrpSpPr/>
                <p:nvPr/>
              </p:nvGrpSpPr>
              <p:grpSpPr>
                <a:xfrm>
                  <a:off x="6745014" y="2947413"/>
                  <a:ext cx="2178050" cy="1147763"/>
                  <a:chOff x="6634372" y="2940623"/>
                  <a:chExt cx="2178050" cy="1147763"/>
                </a:xfrm>
              </p:grpSpPr>
              <p:sp>
                <p:nvSpPr>
                  <p:cNvPr id="158" name="Freeform 129"/>
                  <p:cNvSpPr/>
                  <p:nvPr/>
                </p:nvSpPr>
                <p:spPr bwMode="auto">
                  <a:xfrm>
                    <a:off x="6634372" y="2940623"/>
                    <a:ext cx="2178050" cy="114776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9CDFF9"/>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Line 130"/>
                  <p:cNvSpPr>
                    <a:spLocks noChangeShapeType="1"/>
                  </p:cNvSpPr>
                  <p:nvPr/>
                </p:nvSpPr>
                <p:spPr bwMode="auto">
                  <a:xfrm flipV="1">
                    <a:off x="7464635" y="3294636"/>
                    <a:ext cx="168275"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Line 131"/>
                  <p:cNvSpPr>
                    <a:spLocks noChangeShapeType="1"/>
                  </p:cNvSpPr>
                  <p:nvPr/>
                </p:nvSpPr>
                <p:spPr bwMode="auto">
                  <a:xfrm>
                    <a:off x="7231272" y="3534348"/>
                    <a:ext cx="0" cy="1143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Line 132"/>
                  <p:cNvSpPr>
                    <a:spLocks noChangeShapeType="1"/>
                  </p:cNvSpPr>
                  <p:nvPr/>
                </p:nvSpPr>
                <p:spPr bwMode="auto">
                  <a:xfrm flipV="1">
                    <a:off x="7464635" y="3391473"/>
                    <a:ext cx="358775" cy="4000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Line 133"/>
                  <p:cNvSpPr>
                    <a:spLocks noChangeShapeType="1"/>
                  </p:cNvSpPr>
                  <p:nvPr/>
                </p:nvSpPr>
                <p:spPr bwMode="auto">
                  <a:xfrm>
                    <a:off x="7961522" y="3389886"/>
                    <a:ext cx="0" cy="271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Line 134"/>
                  <p:cNvSpPr>
                    <a:spLocks noChangeShapeType="1"/>
                  </p:cNvSpPr>
                  <p:nvPr/>
                </p:nvSpPr>
                <p:spPr bwMode="auto">
                  <a:xfrm>
                    <a:off x="7490035" y="3813748"/>
                    <a:ext cx="2571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Line 135"/>
                  <p:cNvSpPr>
                    <a:spLocks noChangeShapeType="1"/>
                  </p:cNvSpPr>
                  <p:nvPr/>
                </p:nvSpPr>
                <p:spPr bwMode="auto">
                  <a:xfrm>
                    <a:off x="8245685" y="3801048"/>
                    <a:ext cx="241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Line 172"/>
                  <p:cNvSpPr>
                    <a:spLocks noChangeShapeType="1"/>
                  </p:cNvSpPr>
                  <p:nvPr/>
                </p:nvSpPr>
                <p:spPr bwMode="auto">
                  <a:xfrm>
                    <a:off x="8510797" y="3797873"/>
                    <a:ext cx="242888"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Text Box 580"/>
                  <p:cNvSpPr txBox="1">
                    <a:spLocks noChangeArrowheads="1"/>
                  </p:cNvSpPr>
                  <p:nvPr/>
                </p:nvSpPr>
                <p:spPr bwMode="auto">
                  <a:xfrm>
                    <a:off x="8207585" y="3191448"/>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ISP</a:t>
                    </a:r>
                  </a:p>
                </p:txBody>
              </p:sp>
              <p:grpSp>
                <p:nvGrpSpPr>
                  <p:cNvPr id="167" name="Group 166"/>
                  <p:cNvGrpSpPr/>
                  <p:nvPr/>
                </p:nvGrpSpPr>
                <p:grpSpPr>
                  <a:xfrm>
                    <a:off x="6972551" y="3193191"/>
                    <a:ext cx="576221" cy="330754"/>
                    <a:chOff x="7493876" y="2774731"/>
                    <a:chExt cx="1481958" cy="894622"/>
                  </a:xfrm>
                </p:grpSpPr>
                <p:sp>
                  <p:nvSpPr>
                    <p:cNvPr id="192" name="Freeform 19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3" name="Oval 19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4" name="Group 193"/>
                    <p:cNvGrpSpPr/>
                    <p:nvPr/>
                  </p:nvGrpSpPr>
                  <p:grpSpPr>
                    <a:xfrm>
                      <a:off x="7713663" y="2848339"/>
                      <a:ext cx="1042107" cy="425543"/>
                      <a:chOff x="7786941" y="2884917"/>
                      <a:chExt cx="897649" cy="353919"/>
                    </a:xfrm>
                  </p:grpSpPr>
                  <p:sp>
                    <p:nvSpPr>
                      <p:cNvPr id="195" name="Freeform 19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6" name="Freeform 19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7" name="Freeform 19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8" name="Group 167"/>
                  <p:cNvGrpSpPr/>
                  <p:nvPr/>
                </p:nvGrpSpPr>
                <p:grpSpPr>
                  <a:xfrm>
                    <a:off x="6955883" y="3598924"/>
                    <a:ext cx="576221" cy="330754"/>
                    <a:chOff x="7493876" y="2774731"/>
                    <a:chExt cx="1481958" cy="894622"/>
                  </a:xfrm>
                </p:grpSpPr>
                <p:sp>
                  <p:nvSpPr>
                    <p:cNvPr id="185" name="Freeform 18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6" name="Oval 18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7" name="Group 186"/>
                    <p:cNvGrpSpPr/>
                    <p:nvPr/>
                  </p:nvGrpSpPr>
                  <p:grpSpPr>
                    <a:xfrm>
                      <a:off x="7713663" y="2848339"/>
                      <a:ext cx="1042107" cy="425543"/>
                      <a:chOff x="7786941" y="2884917"/>
                      <a:chExt cx="897649" cy="353919"/>
                    </a:xfrm>
                  </p:grpSpPr>
                  <p:sp>
                    <p:nvSpPr>
                      <p:cNvPr id="188" name="Freeform 18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Freeform 18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p:cNvGrpSpPr/>
                  <p:nvPr/>
                </p:nvGrpSpPr>
                <p:grpSpPr>
                  <a:xfrm>
                    <a:off x="7720114" y="3593282"/>
                    <a:ext cx="576221" cy="330754"/>
                    <a:chOff x="7493876" y="2774731"/>
                    <a:chExt cx="1481958" cy="894622"/>
                  </a:xfrm>
                </p:grpSpPr>
                <p:sp>
                  <p:nvSpPr>
                    <p:cNvPr id="178" name="Freeform 1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p:cNvGrpSpPr/>
                    <p:nvPr/>
                  </p:nvGrpSpPr>
                  <p:grpSpPr>
                    <a:xfrm>
                      <a:off x="7713663" y="2848339"/>
                      <a:ext cx="1042107" cy="425543"/>
                      <a:chOff x="7786941" y="2884917"/>
                      <a:chExt cx="897649" cy="353919"/>
                    </a:xfrm>
                  </p:grpSpPr>
                  <p:sp>
                    <p:nvSpPr>
                      <p:cNvPr id="181" name="Freeform 1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p:cNvGrpSpPr/>
                  <p:nvPr/>
                </p:nvGrpSpPr>
                <p:grpSpPr>
                  <a:xfrm>
                    <a:off x="7618622" y="3082478"/>
                    <a:ext cx="576221" cy="330754"/>
                    <a:chOff x="7493876" y="2774731"/>
                    <a:chExt cx="1481958" cy="894622"/>
                  </a:xfrm>
                </p:grpSpPr>
                <p:sp>
                  <p:nvSpPr>
                    <p:cNvPr id="171" name="Freeform 17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2" name="Oval 17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3" name="Group 172"/>
                    <p:cNvGrpSpPr/>
                    <p:nvPr/>
                  </p:nvGrpSpPr>
                  <p:grpSpPr>
                    <a:xfrm>
                      <a:off x="7713663" y="2848339"/>
                      <a:ext cx="1042107" cy="425543"/>
                      <a:chOff x="7786941" y="2884917"/>
                      <a:chExt cx="897649" cy="353919"/>
                    </a:xfrm>
                  </p:grpSpPr>
                  <p:sp>
                    <p:nvSpPr>
                      <p:cNvPr id="174" name="Freeform 17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17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95" name="Freeform 3"/>
                <p:cNvSpPr/>
                <p:nvPr/>
              </p:nvSpPr>
              <p:spPr bwMode="auto">
                <a:xfrm>
                  <a:off x="5902873" y="1444625"/>
                  <a:ext cx="1670975"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Rectangle 44"/>
                <p:cNvSpPr>
                  <a:spLocks noChangeArrowheads="1"/>
                </p:cNvSpPr>
                <p:nvPr/>
              </p:nvSpPr>
              <p:spPr bwMode="auto">
                <a:xfrm>
                  <a:off x="6182273" y="1900238"/>
                  <a:ext cx="955675" cy="700087"/>
                </a:xfrm>
                <a:prstGeom prst="rect">
                  <a:avLst/>
                </a:prstGeom>
                <a:noFill/>
                <a:ln w="952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04" name="Group 108"/>
                <p:cNvGrpSpPr/>
                <p:nvPr/>
              </p:nvGrpSpPr>
              <p:grpSpPr bwMode="auto">
                <a:xfrm>
                  <a:off x="6239423" y="2017713"/>
                  <a:ext cx="368300" cy="519112"/>
                  <a:chOff x="1852" y="2562"/>
                  <a:chExt cx="355" cy="471"/>
                </a:xfrm>
              </p:grpSpPr>
              <p:sp>
                <p:nvSpPr>
                  <p:cNvPr id="105" name="Freeform 109"/>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0"/>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111"/>
                  <p:cNvSpPr>
                    <a:spLocks noChangeShapeType="1"/>
                  </p:cNvSpPr>
                  <p:nvPr/>
                </p:nvSpPr>
                <p:spPr bwMode="auto">
                  <a:xfrm flipH="1">
                    <a:off x="2167" y="2674"/>
                    <a:ext cx="34" cy="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112"/>
                  <p:cNvSpPr>
                    <a:spLocks noChangeShapeType="1"/>
                  </p:cNvSpPr>
                  <p:nvPr/>
                </p:nvSpPr>
                <p:spPr bwMode="auto">
                  <a:xfrm>
                    <a:off x="1880" y="2830"/>
                    <a:ext cx="26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Freeform 113"/>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Freeform 114"/>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2" name="Group 118"/>
                <p:cNvGrpSpPr/>
                <p:nvPr/>
              </p:nvGrpSpPr>
              <p:grpSpPr bwMode="auto">
                <a:xfrm>
                  <a:off x="4980536" y="1304925"/>
                  <a:ext cx="796925" cy="658813"/>
                  <a:chOff x="1671" y="1861"/>
                  <a:chExt cx="502" cy="415"/>
                </a:xfrm>
              </p:grpSpPr>
              <p:sp>
                <p:nvSpPr>
                  <p:cNvPr id="113"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4"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126" name="Group 94"/>
                <p:cNvGrpSpPr/>
                <p:nvPr/>
              </p:nvGrpSpPr>
              <p:grpSpPr bwMode="auto">
                <a:xfrm>
                  <a:off x="3677198" y="2195513"/>
                  <a:ext cx="614363" cy="220662"/>
                  <a:chOff x="322" y="890"/>
                  <a:chExt cx="872" cy="339"/>
                </a:xfrm>
              </p:grpSpPr>
              <p:sp>
                <p:nvSpPr>
                  <p:cNvPr id="127" name="Rectangle 95"/>
                  <p:cNvSpPr>
                    <a:spLocks noChangeArrowheads="1"/>
                  </p:cNvSpPr>
                  <p:nvPr/>
                </p:nvSpPr>
                <p:spPr bwMode="auto">
                  <a:xfrm>
                    <a:off x="322" y="1005"/>
                    <a:ext cx="872" cy="224"/>
                  </a:xfrm>
                  <a:prstGeom prst="rect">
                    <a:avLst/>
                  </a:prstGeom>
                  <a:solidFill>
                    <a:schemeClr val="bg1">
                      <a:lumMod val="7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8"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9"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0"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1"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2"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8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4" name="Rectangle 103"/>
                <p:cNvSpPr>
                  <a:spLocks noChangeArrowheads="1"/>
                </p:cNvSpPr>
                <p:nvPr/>
              </p:nvSpPr>
              <p:spPr bwMode="auto">
                <a:xfrm>
                  <a:off x="4531273" y="2246313"/>
                  <a:ext cx="166688" cy="144462"/>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5" name="Freeform 104"/>
                <p:cNvSpPr/>
                <p:nvPr/>
              </p:nvSpPr>
              <p:spPr bwMode="auto">
                <a:xfrm>
                  <a:off x="4007398" y="1801813"/>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6" name="Object 3"/>
                <p:cNvGraphicFramePr>
                  <a:graphicFrameLocks noChangeAspect="1"/>
                </p:cNvGraphicFramePr>
                <p:nvPr/>
              </p:nvGraphicFramePr>
              <p:xfrm>
                <a:off x="3667673" y="1598613"/>
                <a:ext cx="490538" cy="369887"/>
              </p:xfrm>
              <a:graphic>
                <a:graphicData uri="http://schemas.openxmlformats.org/presentationml/2006/ole">
                  <mc:AlternateContent xmlns:mc="http://schemas.openxmlformats.org/markup-compatibility/2006">
                    <mc:Choice xmlns:v="urn:schemas-microsoft-com:vml" Requires="v">
                      <p:oleObj spid="_x0000_s3728" name="Clip" r:id="rId4" imgW="9515475" imgH="6705600" progId="MS_ClipArt_Gallery.2">
                        <p:embed/>
                      </p:oleObj>
                    </mc:Choice>
                    <mc:Fallback>
                      <p:oleObj name="Clip" r:id="rId4" imgW="9515475" imgH="6705600" progId="MS_ClipArt_Gallery.2">
                        <p:embed/>
                        <p:pic>
                          <p:nvPicPr>
                            <p:cNvPr id="13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673" y="1598613"/>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8" name="AutoShape 131"/>
                <p:cNvSpPr>
                  <a:spLocks noChangeArrowheads="1"/>
                </p:cNvSpPr>
                <p:nvPr/>
              </p:nvSpPr>
              <p:spPr bwMode="auto">
                <a:xfrm>
                  <a:off x="6042573" y="1646238"/>
                  <a:ext cx="1206500" cy="261937"/>
                </a:xfrm>
                <a:prstGeom prst="triangle">
                  <a:avLst>
                    <a:gd name="adj" fmla="val 50000"/>
                  </a:avLst>
                </a:prstGeom>
                <a:noFill/>
                <a:ln w="952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42" name="Group 141"/>
                <p:cNvGrpSpPr/>
                <p:nvPr/>
              </p:nvGrpSpPr>
              <p:grpSpPr bwMode="auto">
                <a:xfrm>
                  <a:off x="2740573" y="1985963"/>
                  <a:ext cx="642938" cy="644525"/>
                  <a:chOff x="-44" y="1473"/>
                  <a:chExt cx="981" cy="1105"/>
                </a:xfrm>
              </p:grpSpPr>
              <p:pic>
                <p:nvPicPr>
                  <p:cNvPr id="143"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Freeform 143"/>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9" name="Line 16"/>
                <p:cNvSpPr>
                  <a:spLocks noChangeShapeType="1"/>
                </p:cNvSpPr>
                <p:nvPr/>
              </p:nvSpPr>
              <p:spPr bwMode="auto">
                <a:xfrm>
                  <a:off x="7384011" y="1897063"/>
                  <a:ext cx="469236" cy="265668"/>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14"/>
                <p:cNvSpPr>
                  <a:spLocks noChangeShapeType="1"/>
                </p:cNvSpPr>
                <p:nvPr/>
              </p:nvSpPr>
              <p:spPr bwMode="auto">
                <a:xfrm flipV="1">
                  <a:off x="4288386" y="2306638"/>
                  <a:ext cx="193833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Freeform 123"/>
                <p:cNvSpPr/>
                <p:nvPr/>
              </p:nvSpPr>
              <p:spPr bwMode="auto">
                <a:xfrm>
                  <a:off x="6612486" y="232727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Line 7"/>
                <p:cNvSpPr>
                  <a:spLocks noChangeShapeType="1"/>
                </p:cNvSpPr>
                <p:nvPr/>
              </p:nvSpPr>
              <p:spPr bwMode="auto">
                <a:xfrm flipV="1">
                  <a:off x="3321598" y="2308225"/>
                  <a:ext cx="365125"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7" name="Line 130"/>
                <p:cNvSpPr>
                  <a:spLocks noChangeShapeType="1"/>
                </p:cNvSpPr>
                <p:nvPr/>
              </p:nvSpPr>
              <p:spPr bwMode="auto">
                <a:xfrm flipH="1">
                  <a:off x="4294736" y="2308225"/>
                  <a:ext cx="2397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Oval 12"/>
                <p:cNvSpPr>
                  <a:spLocks noChangeArrowheads="1"/>
                </p:cNvSpPr>
                <p:nvPr/>
              </p:nvSpPr>
              <p:spPr bwMode="auto">
                <a:xfrm>
                  <a:off x="7283998" y="1779588"/>
                  <a:ext cx="193675" cy="193675"/>
                </a:xfrm>
                <a:prstGeom prst="ellipse">
                  <a:avLst/>
                </a:prstGeom>
                <a:solidFill>
                  <a:schemeClr val="tx1"/>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98" name="Line 15"/>
                <p:cNvSpPr>
                  <a:spLocks noChangeShapeType="1"/>
                </p:cNvSpPr>
                <p:nvPr/>
              </p:nvSpPr>
              <p:spPr bwMode="auto">
                <a:xfrm flipV="1">
                  <a:off x="6990311" y="1920875"/>
                  <a:ext cx="317500" cy="336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8" name="Group 135"/>
                <p:cNvGrpSpPr/>
                <p:nvPr/>
              </p:nvGrpSpPr>
              <p:grpSpPr bwMode="auto">
                <a:xfrm>
                  <a:off x="2330998" y="2384425"/>
                  <a:ext cx="3162300" cy="1281113"/>
                  <a:chOff x="462" y="1538"/>
                  <a:chExt cx="1992" cy="807"/>
                </a:xfrm>
              </p:grpSpPr>
              <p:sp>
                <p:nvSpPr>
                  <p:cNvPr id="119" name="Text Box 124"/>
                  <p:cNvSpPr txBox="1">
                    <a:spLocks noChangeArrowheads="1"/>
                  </p:cNvSpPr>
                  <p:nvPr/>
                </p:nvSpPr>
                <p:spPr bwMode="auto">
                  <a:xfrm>
                    <a:off x="462" y="2094"/>
                    <a:ext cx="174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a:lnSpc>
                        <a:spcPct val="85000"/>
                      </a:lnSpc>
                      <a:defRPr/>
                    </a:pPr>
                    <a:r>
                      <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语音、数据在不同频率</a:t>
                    </a:r>
                    <a:r>
                      <a:rPr lang="zh-CN" altLang="en-US" sz="2000" dirty="0">
                        <a:solidFill>
                          <a:prstClr val="black"/>
                        </a:solidFill>
                        <a:latin typeface="微软雅黑" panose="020B0503020204020204" pitchFamily="34" charset="-122"/>
                        <a:ea typeface="微软雅黑" panose="020B0503020204020204" pitchFamily="34" charset="-122"/>
                      </a:rPr>
                      <a:t>下传输</a:t>
                    </a:r>
                    <a:endPar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0" name="Line 125"/>
                  <p:cNvSpPr>
                    <a:spLocks noChangeShapeType="1"/>
                  </p:cNvSpPr>
                  <p:nvPr/>
                </p:nvSpPr>
                <p:spPr bwMode="auto">
                  <a:xfrm flipV="1">
                    <a:off x="2093" y="1538"/>
                    <a:ext cx="361" cy="584"/>
                  </a:xfrm>
                  <a:prstGeom prst="line">
                    <a:avLst/>
                  </a:prstGeom>
                  <a:noFill/>
                  <a:ln w="9525">
                    <a:solidFill>
                      <a:srgbClr val="CC0000"/>
                    </a:solidFill>
                    <a:round/>
                    <a:headEnd type="none" w="med" len="med"/>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1" name="Text Box 115"/>
                <p:cNvSpPr txBox="1">
                  <a:spLocks noChangeArrowheads="1"/>
                </p:cNvSpPr>
                <p:nvPr/>
              </p:nvSpPr>
              <p:spPr bwMode="auto">
                <a:xfrm>
                  <a:off x="5491827" y="2558769"/>
                  <a:ext cx="1462693" cy="7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8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数字用户线接入复用器</a:t>
                  </a:r>
                  <a:r>
                    <a:rPr lang="en-US" altLang="zh-CN" sz="18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DSLAM</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Text Box 17"/>
                <p:cNvSpPr txBox="1">
                  <a:spLocks noChangeArrowheads="1"/>
                </p:cNvSpPr>
                <p:nvPr/>
              </p:nvSpPr>
              <p:spPr bwMode="auto">
                <a:xfrm>
                  <a:off x="7514683" y="1655142"/>
                  <a:ext cx="119888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电话网络</a:t>
                  </a:r>
                </a:p>
              </p:txBody>
            </p:sp>
            <p:sp>
              <p:nvSpPr>
                <p:cNvPr id="7" name="Oval 12"/>
                <p:cNvSpPr>
                  <a:spLocks noChangeArrowheads="1"/>
                </p:cNvSpPr>
                <p:nvPr/>
              </p:nvSpPr>
              <p:spPr bwMode="auto">
                <a:xfrm>
                  <a:off x="6806478" y="2198053"/>
                  <a:ext cx="193675" cy="193675"/>
                </a:xfrm>
                <a:prstGeom prst="ellipse">
                  <a:avLst/>
                </a:prstGeom>
                <a:solidFill>
                  <a:schemeClr val="tx1"/>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614" name="Text Box 39"/>
                <p:cNvSpPr txBox="1">
                  <a:spLocks noChangeArrowheads="1"/>
                </p:cNvSpPr>
                <p:nvPr/>
              </p:nvSpPr>
              <p:spPr bwMode="auto">
                <a:xfrm>
                  <a:off x="3110230" y="2505960"/>
                  <a:ext cx="1605915" cy="7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电缆</a:t>
                  </a:r>
                </a:p>
                <a:p>
                  <a:pPr marL="0" marR="0" lvl="0" indent="0" algn="ctr" defTabSz="914400" rtl="0" eaLnBrk="1" fontAlgn="auto" latinLnBrk="0" hangingPunct="1">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调制解调器</a:t>
                  </a:r>
                </a:p>
              </p:txBody>
            </p:sp>
            <p:sp>
              <p:nvSpPr>
                <p:cNvPr id="217" name="Text Box 41"/>
                <p:cNvSpPr txBox="1">
                  <a:spLocks noChangeArrowheads="1"/>
                </p:cNvSpPr>
                <p:nvPr/>
              </p:nvSpPr>
              <p:spPr bwMode="auto">
                <a:xfrm>
                  <a:off x="4158615" y="2424430"/>
                  <a:ext cx="104457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分路器</a:t>
                  </a:r>
                </a:p>
              </p:txBody>
            </p:sp>
          </p:grpSp>
        </p:grpSp>
        <p:sp>
          <p:nvSpPr>
            <p:cNvPr id="141" name="Text Box 133"/>
            <p:cNvSpPr txBox="1">
              <a:spLocks noChangeArrowheads="1"/>
            </p:cNvSpPr>
            <p:nvPr/>
          </p:nvSpPr>
          <p:spPr bwMode="auto">
            <a:xfrm>
              <a:off x="5730583" y="1353015"/>
              <a:ext cx="836389" cy="63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defRPr/>
              </a:pPr>
              <a:r>
                <a:rPr kumimoji="0" lang="zh-CN" altLang="en-US" sz="18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DSL接入</a:t>
              </a:r>
            </a:p>
            <a:p>
              <a:pPr marL="0" marR="0" lvl="0" indent="0" algn="r" defTabSz="914400" rtl="0" eaLnBrk="1" fontAlgn="auto" latinLnBrk="0" hangingPunct="1">
                <a:lnSpc>
                  <a:spcPct val="85000"/>
                </a:lnSpc>
                <a:spcBef>
                  <a:spcPts val="0"/>
                </a:spcBef>
                <a:spcAft>
                  <a:spcPts val="0"/>
                </a:spcAft>
                <a:buClrTx/>
                <a:buSzTx/>
                <a:buFontTx/>
                <a:buNone/>
                <a:defRPr/>
              </a:pPr>
              <a:r>
                <a:rPr kumimoji="0" lang="zh-CN" altLang="en-US" sz="18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多路复用</a:t>
              </a:r>
            </a:p>
          </p:txBody>
        </p:sp>
      </p:grpSp>
      <p:sp>
        <p:nvSpPr>
          <p:cNvPr id="11" name="矩形 10">
            <a:extLst>
              <a:ext uri="{FF2B5EF4-FFF2-40B4-BE49-F238E27FC236}">
                <a16:creationId xmlns:a16="http://schemas.microsoft.com/office/drawing/2014/main" id="{BA0FF1C8-016D-B346-8543-94EDB3508E8B}"/>
              </a:ext>
            </a:extLst>
          </p:cNvPr>
          <p:cNvSpPr/>
          <p:nvPr/>
        </p:nvSpPr>
        <p:spPr>
          <a:xfrm>
            <a:off x="7353531" y="2801467"/>
            <a:ext cx="3477234" cy="830997"/>
          </a:xfrm>
          <a:prstGeom prst="rect">
            <a:avLst/>
          </a:prstGeom>
          <a:ln>
            <a:solidFill>
              <a:srgbClr val="C00000"/>
            </a:solidFill>
          </a:ln>
        </p:spPr>
        <p:txBody>
          <a:bodyPr wrap="none">
            <a:spAutoFit/>
          </a:bodyPr>
          <a:lstStyle/>
          <a:p>
            <a:pPr algn="ctr"/>
            <a:r>
              <a:rPr lang="zh-CN" altLang="en-US" sz="2400" dirty="0">
                <a:solidFill>
                  <a:prstClr val="black"/>
                </a:solidFill>
                <a:latin typeface="微软雅黑" panose="020B0503020204020204" pitchFamily="34" charset="-122"/>
                <a:ea typeface="微软雅黑" panose="020B0503020204020204" pitchFamily="34" charset="-122"/>
              </a:rPr>
              <a:t>我国已广泛升级为</a:t>
            </a:r>
            <a:r>
              <a:rPr lang="en-US" altLang="zh-CN" sz="2400" dirty="0">
                <a:solidFill>
                  <a:prstClr val="black"/>
                </a:solidFill>
                <a:latin typeface="微软雅黑" panose="020B0503020204020204" pitchFamily="34" charset="-122"/>
                <a:ea typeface="微软雅黑" panose="020B0503020204020204" pitchFamily="34" charset="-122"/>
              </a:rPr>
              <a:t>FTTH</a:t>
            </a:r>
          </a:p>
          <a:p>
            <a:pPr algn="ctr"/>
            <a:r>
              <a:rPr lang="zh-CN" altLang="en-US" sz="2400" dirty="0">
                <a:solidFill>
                  <a:prstClr val="black"/>
                </a:solidFill>
                <a:latin typeface="微软雅黑" panose="020B0503020204020204" pitchFamily="34" charset="-122"/>
                <a:ea typeface="微软雅黑" panose="020B0503020204020204" pitchFamily="34" charset="-122"/>
              </a:rPr>
              <a:t>国外依然大量使用</a:t>
            </a:r>
            <a:r>
              <a:rPr lang="en-US" altLang="zh-CN" sz="2400" dirty="0">
                <a:solidFill>
                  <a:prstClr val="black"/>
                </a:solidFill>
                <a:latin typeface="微软雅黑" panose="020B0503020204020204" pitchFamily="34" charset="-122"/>
                <a:ea typeface="微软雅黑" panose="020B0503020204020204" pitchFamily="34" charset="-122"/>
              </a:rPr>
              <a:t>DSL</a:t>
            </a:r>
            <a:r>
              <a:rPr lang="en-US" altLang="zh-CN" sz="2400" dirty="0">
                <a:solidFill>
                  <a:prstClr val="black"/>
                </a:solidFill>
                <a:latin typeface="微软雅黑" panose="020B0503020204020204" pitchFamily="34" charset="-122"/>
                <a:ea typeface="微软雅黑" panose="020B0503020204020204" pitchFamily="34" charset="-122"/>
                <a:sym typeface="Wingdings" pitchFamily="2" charset="2"/>
              </a:rPr>
              <a:t></a:t>
            </a:r>
            <a:endParaRPr lang="zh-CN" altLang="en-US" dirty="0"/>
          </a:p>
        </p:txBody>
      </p:sp>
      <p:sp>
        <p:nvSpPr>
          <p:cNvPr id="116" name="Text Box 17">
            <a:extLst>
              <a:ext uri="{FF2B5EF4-FFF2-40B4-BE49-F238E27FC236}">
                <a16:creationId xmlns:a16="http://schemas.microsoft.com/office/drawing/2014/main" id="{5EF686A9-4D54-7149-90B5-C1D3D41FEDEC}"/>
              </a:ext>
            </a:extLst>
          </p:cNvPr>
          <p:cNvSpPr txBox="1">
            <a:spLocks noChangeArrowheads="1"/>
          </p:cNvSpPr>
          <p:nvPr/>
        </p:nvSpPr>
        <p:spPr bwMode="auto">
          <a:xfrm>
            <a:off x="9222314" y="5458989"/>
            <a:ext cx="1210588"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defRPr/>
            </a:pPr>
            <a:r>
              <a:rPr lang="zh-CN" altLang="en-US" sz="2000" dirty="0">
                <a:solidFill>
                  <a:prstClr val="black"/>
                </a:solidFill>
                <a:latin typeface="微软雅黑" panose="020B0503020204020204" pitchFamily="34" charset="-122"/>
                <a:ea typeface="微软雅黑" panose="020B0503020204020204" pitchFamily="34" charset="-122"/>
              </a:rPr>
              <a:t>数据</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a:t>
            </a:r>
          </a:p>
        </p:txBody>
      </p:sp>
      <p:sp>
        <p:nvSpPr>
          <p:cNvPr id="3" name="灯片编号占位符 2">
            <a:extLst>
              <a:ext uri="{FF2B5EF4-FFF2-40B4-BE49-F238E27FC236}">
                <a16:creationId xmlns:a16="http://schemas.microsoft.com/office/drawing/2014/main" id="{59A2F576-3409-4F43-B318-5F042FC39A10}"/>
              </a:ext>
            </a:extLst>
          </p:cNvPr>
          <p:cNvSpPr>
            <a:spLocks noGrp="1"/>
          </p:cNvSpPr>
          <p:nvPr>
            <p:ph type="sldNum" sz="quarter" idx="12"/>
          </p:nvPr>
        </p:nvSpPr>
        <p:spPr/>
        <p:txBody>
          <a:bodyPr/>
          <a:lstStyle/>
          <a:p>
            <a:fld id="{8D4D1E41-7A09-AB4A-A4E1-09765ADA2698}" type="slidenum">
              <a:rPr kumimoji="1" lang="zh-CN" altLang="en-US" smtClean="0"/>
              <a:t>27</a:t>
            </a:fld>
            <a:endParaRPr kumimoji="1" lang="zh-CN" altLang="en-US" dirty="0"/>
          </a:p>
        </p:txBody>
      </p:sp>
      <p:sp>
        <p:nvSpPr>
          <p:cNvPr id="101" name="文本框 100">
            <a:extLst>
              <a:ext uri="{FF2B5EF4-FFF2-40B4-BE49-F238E27FC236}">
                <a16:creationId xmlns:a16="http://schemas.microsoft.com/office/drawing/2014/main" id="{2F078001-48A8-C34D-9B4F-18190735FF0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21190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接入网：</a:t>
            </a:r>
            <a:r>
              <a:rPr lang="zh-CN" altLang="en-US" dirty="0"/>
              <a:t>同轴</a:t>
            </a:r>
            <a:r>
              <a:rPr lang="zh-CN" altLang="en-US" dirty="0">
                <a:sym typeface="+mn-ea"/>
              </a:rPr>
              <a:t>电缆</a:t>
            </a:r>
            <a:endParaRPr lang="zh-CN" altLang="en-US" dirty="0"/>
          </a:p>
        </p:txBody>
      </p:sp>
      <p:sp>
        <p:nvSpPr>
          <p:cNvPr id="3" name="内容占位符 2"/>
          <p:cNvSpPr>
            <a:spLocks noGrp="1"/>
          </p:cNvSpPr>
          <p:nvPr>
            <p:ph idx="1"/>
          </p:nvPr>
        </p:nvSpPr>
        <p:spPr>
          <a:xfrm>
            <a:off x="852507" y="1307122"/>
            <a:ext cx="10515600" cy="2549292"/>
          </a:xfrm>
        </p:spPr>
        <p:txBody>
          <a:bodyPr>
            <a:noAutofit/>
          </a:bodyPr>
          <a:lstStyle/>
          <a:p>
            <a:pPr>
              <a:spcBef>
                <a:spcPts val="300"/>
              </a:spcBef>
            </a:pPr>
            <a:r>
              <a:rPr lang="zh-CN" altLang="en-US" sz="2400" dirty="0"/>
              <a:t>同轴</a:t>
            </a:r>
            <a:r>
              <a:rPr lang="zh-CN" altLang="en-US" sz="2400" dirty="0">
                <a:sym typeface="+mn-ea"/>
              </a:rPr>
              <a:t>电缆：</a:t>
            </a:r>
            <a:r>
              <a:rPr lang="en-US" altLang="zh-CN" sz="2400" dirty="0">
                <a:sym typeface="+mn-ea"/>
              </a:rPr>
              <a:t>Cable</a:t>
            </a:r>
            <a:endParaRPr lang="zh-CN" altLang="en-US" sz="2400" dirty="0"/>
          </a:p>
          <a:p>
            <a:pPr lvl="1">
              <a:spcBef>
                <a:spcPts val="300"/>
              </a:spcBef>
            </a:pPr>
            <a:r>
              <a:rPr lang="zh-CN" altLang="en-US" sz="2000" dirty="0"/>
              <a:t>家庭利用传统</a:t>
            </a:r>
            <a:r>
              <a:rPr lang="zh-CN" altLang="en-US" sz="2000" dirty="0">
                <a:solidFill>
                  <a:srgbClr val="C00000"/>
                </a:solidFill>
              </a:rPr>
              <a:t>有线电视信号线</a:t>
            </a:r>
            <a:r>
              <a:rPr lang="zh-CN" altLang="en-US" sz="2000" dirty="0"/>
              <a:t>（同轴电缆）接入头端上网</a:t>
            </a:r>
          </a:p>
          <a:p>
            <a:pPr lvl="1">
              <a:spcBef>
                <a:spcPts val="300"/>
              </a:spcBef>
            </a:pPr>
            <a:r>
              <a:rPr lang="zh-CN" altLang="en-US" sz="2000" dirty="0"/>
              <a:t>多个家庭共享有线电视的头端</a:t>
            </a:r>
            <a:endParaRPr lang="en-US" altLang="zh-CN" sz="2000" dirty="0"/>
          </a:p>
          <a:p>
            <a:pPr lvl="1">
              <a:spcBef>
                <a:spcPts val="300"/>
              </a:spcBef>
            </a:pPr>
            <a:r>
              <a:rPr lang="zh-CN" altLang="en-US" sz="2000" dirty="0"/>
              <a:t>不对称：高达40 Mbps–1.2 Gbps下行传输速率，</a:t>
            </a:r>
            <a:br>
              <a:rPr lang="en-US" altLang="zh-CN" sz="2000" dirty="0"/>
            </a:br>
            <a:r>
              <a:rPr lang="zh-CN" altLang="en-US" sz="2000" dirty="0"/>
              <a:t>30-100 Mbps上行传输速率</a:t>
            </a:r>
            <a:endParaRPr lang="en-US" altLang="zh-CN" sz="2000" dirty="0"/>
          </a:p>
          <a:p>
            <a:pPr>
              <a:spcBef>
                <a:spcPts val="300"/>
              </a:spcBef>
            </a:pPr>
            <a:r>
              <a:rPr lang="zh-CN" altLang="en-US" sz="2400" dirty="0"/>
              <a:t>混合光纤同轴电缆</a:t>
            </a:r>
            <a:r>
              <a:rPr lang="en-US" altLang="zh-CN" sz="2400" dirty="0"/>
              <a:t>HFC</a:t>
            </a:r>
          </a:p>
          <a:p>
            <a:pPr lvl="1">
              <a:spcBef>
                <a:spcPts val="300"/>
              </a:spcBef>
            </a:pPr>
            <a:r>
              <a:rPr lang="zh-CN" altLang="en-US" sz="2000" dirty="0"/>
              <a:t>先用同轴电缆接入光纤节点，再用光纤连接到头端</a:t>
            </a:r>
          </a:p>
          <a:p>
            <a:pPr lvl="1">
              <a:spcBef>
                <a:spcPts val="300"/>
              </a:spcBef>
            </a:pPr>
            <a:endParaRPr lang="zh-CN" altLang="en-US" sz="2000" dirty="0"/>
          </a:p>
        </p:txBody>
      </p:sp>
      <p:grpSp>
        <p:nvGrpSpPr>
          <p:cNvPr id="6" name="组合 5">
            <a:extLst>
              <a:ext uri="{FF2B5EF4-FFF2-40B4-BE49-F238E27FC236}">
                <a16:creationId xmlns:a16="http://schemas.microsoft.com/office/drawing/2014/main" id="{AA6426A1-C91C-5540-BD4C-F23C1E4AA1DC}"/>
              </a:ext>
            </a:extLst>
          </p:cNvPr>
          <p:cNvGrpSpPr/>
          <p:nvPr/>
        </p:nvGrpSpPr>
        <p:grpSpPr>
          <a:xfrm>
            <a:off x="1180200" y="3908425"/>
            <a:ext cx="9776216" cy="2813050"/>
            <a:chOff x="1278391" y="1275336"/>
            <a:chExt cx="9776216" cy="2813050"/>
          </a:xfrm>
        </p:grpSpPr>
        <p:sp>
          <p:nvSpPr>
            <p:cNvPr id="64" name="AutoShape 72"/>
            <p:cNvSpPr>
              <a:spLocks noChangeArrowheads="1"/>
            </p:cNvSpPr>
            <p:nvPr/>
          </p:nvSpPr>
          <p:spPr bwMode="auto">
            <a:xfrm>
              <a:off x="1870447" y="1275336"/>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50" name="Text Box 45"/>
            <p:cNvSpPr txBox="1">
              <a:spLocks noChangeArrowheads="1"/>
            </p:cNvSpPr>
            <p:nvPr/>
          </p:nvSpPr>
          <p:spPr bwMode="auto">
            <a:xfrm>
              <a:off x="8510797" y="2170739"/>
              <a:ext cx="254381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有线电视数据转发器</a:t>
              </a:r>
              <a:b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algn="ctr">
                <a:lnSpc>
                  <a:spcPct val="80000"/>
                </a:lnSpc>
                <a:defRPr/>
              </a:pPr>
              <a:r>
                <a:rPr lang="en-US" altLang="en-US" sz="1800" dirty="0" err="1">
                  <a:solidFill>
                    <a:prstClr val="black"/>
                  </a:solidFill>
                  <a:latin typeface="微软雅黑" panose="020B0503020204020204" pitchFamily="34" charset="-122"/>
                  <a:ea typeface="微软雅黑" panose="020B0503020204020204" pitchFamily="34" charset="-122"/>
                </a:rPr>
                <a:t>电缆调制解调器</a:t>
              </a:r>
              <a:endParaRPr lang="en-US" altLang="en-US" sz="1800" dirty="0">
                <a:solidFill>
                  <a:prstClr val="black"/>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BB984948-55C6-5D47-96B6-CA37E04EC3EE}"/>
                </a:ext>
              </a:extLst>
            </p:cNvPr>
            <p:cNvGrpSpPr/>
            <p:nvPr/>
          </p:nvGrpSpPr>
          <p:grpSpPr>
            <a:xfrm>
              <a:off x="1278391" y="1426783"/>
              <a:ext cx="9202494" cy="2661603"/>
              <a:chOff x="1278391" y="1426783"/>
              <a:chExt cx="9202494" cy="2661603"/>
            </a:xfrm>
          </p:grpSpPr>
          <p:sp>
            <p:nvSpPr>
              <p:cNvPr id="209" name="Rectangle 60"/>
              <p:cNvSpPr>
                <a:spLocks noChangeArrowheads="1"/>
              </p:cNvSpPr>
              <p:nvPr/>
            </p:nvSpPr>
            <p:spPr bwMode="auto">
              <a:xfrm>
                <a:off x="2074282" y="1699198"/>
                <a:ext cx="1793875" cy="925513"/>
              </a:xfrm>
              <a:prstGeom prst="rect">
                <a:avLst/>
              </a:prstGeom>
              <a:solidFill>
                <a:srgbClr val="DDDDDD"/>
              </a:solidFill>
              <a:ln>
                <a:noFill/>
              </a:ln>
              <a:effectLst>
                <a:outerShdw blurRad="50800" dist="50800" dir="5400000" algn="ctr" rotWithShape="0">
                  <a:srgbClr val="000000">
                    <a:alpha val="10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57" name="Group 64"/>
              <p:cNvGrpSpPr/>
              <p:nvPr/>
            </p:nvGrpSpPr>
            <p:grpSpPr bwMode="auto">
              <a:xfrm>
                <a:off x="2744842" y="2113536"/>
                <a:ext cx="614363" cy="220662"/>
                <a:chOff x="322" y="890"/>
                <a:chExt cx="872" cy="339"/>
              </a:xfrm>
            </p:grpSpPr>
            <p:sp>
              <p:nvSpPr>
                <p:cNvPr id="58" name="Rectangle 65"/>
                <p:cNvSpPr>
                  <a:spLocks noChangeArrowheads="1"/>
                </p:cNvSpPr>
                <p:nvPr/>
              </p:nvSpPr>
              <p:spPr bwMode="auto">
                <a:xfrm>
                  <a:off x="322" y="1005"/>
                  <a:ext cx="872" cy="224"/>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9"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0"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1"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2"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3"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49" name="Rectangle 73"/>
              <p:cNvSpPr>
                <a:spLocks noChangeArrowheads="1"/>
              </p:cNvSpPr>
              <p:nvPr/>
            </p:nvSpPr>
            <p:spPr bwMode="auto">
              <a:xfrm>
                <a:off x="3475092" y="2175448"/>
                <a:ext cx="166688" cy="144463"/>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50" name="Freeform 74"/>
              <p:cNvSpPr/>
              <p:nvPr/>
            </p:nvSpPr>
            <p:spPr bwMode="auto">
              <a:xfrm>
                <a:off x="3084567" y="1730948"/>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96" descr="tv"/>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85787" y="1426783"/>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117"/>
              <p:cNvGrpSpPr/>
              <p:nvPr/>
            </p:nvGrpSpPr>
            <p:grpSpPr bwMode="auto">
              <a:xfrm>
                <a:off x="4116442" y="1505523"/>
                <a:ext cx="850900" cy="527050"/>
                <a:chOff x="-490" y="1664"/>
                <a:chExt cx="1429" cy="842"/>
              </a:xfrm>
            </p:grpSpPr>
            <p:sp>
              <p:nvSpPr>
                <p:cNvPr id="6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68" name="Group 116"/>
                <p:cNvGrpSpPr/>
                <p:nvPr/>
              </p:nvGrpSpPr>
              <p:grpSpPr bwMode="auto">
                <a:xfrm>
                  <a:off x="-427" y="1737"/>
                  <a:ext cx="1217" cy="769"/>
                  <a:chOff x="-427" y="1737"/>
                  <a:chExt cx="1217" cy="769"/>
                </a:xfrm>
              </p:grpSpPr>
              <p:sp>
                <p:nvSpPr>
                  <p:cNvPr id="6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0"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1" name="Group 103"/>
                  <p:cNvGrpSpPr/>
                  <p:nvPr/>
                </p:nvGrpSpPr>
                <p:grpSpPr bwMode="auto">
                  <a:xfrm>
                    <a:off x="68" y="2192"/>
                    <a:ext cx="387" cy="139"/>
                    <a:chOff x="322" y="890"/>
                    <a:chExt cx="872" cy="339"/>
                  </a:xfrm>
                </p:grpSpPr>
                <p:sp>
                  <p:nvSpPr>
                    <p:cNvPr id="72" name="Rectangle 104"/>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3"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4"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5"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6"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7"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8" name="Picture 110"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80" name="Freeform 113"/>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Line 114"/>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2" name="Picture 115"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118"/>
              <p:cNvGrpSpPr/>
              <p:nvPr/>
            </p:nvGrpSpPr>
            <p:grpSpPr bwMode="auto">
              <a:xfrm>
                <a:off x="5029572" y="1499173"/>
                <a:ext cx="850900" cy="527050"/>
                <a:chOff x="-490" y="1664"/>
                <a:chExt cx="1429" cy="842"/>
              </a:xfrm>
            </p:grpSpPr>
            <p:sp>
              <p:nvSpPr>
                <p:cNvPr id="84"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85" name="Group 120"/>
                <p:cNvGrpSpPr/>
                <p:nvPr/>
              </p:nvGrpSpPr>
              <p:grpSpPr bwMode="auto">
                <a:xfrm>
                  <a:off x="-427" y="1737"/>
                  <a:ext cx="1217" cy="769"/>
                  <a:chOff x="-427" y="1737"/>
                  <a:chExt cx="1217" cy="769"/>
                </a:xfrm>
              </p:grpSpPr>
              <p:sp>
                <p:nvSpPr>
                  <p:cNvPr id="86"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87"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8" name="Group 123"/>
                  <p:cNvGrpSpPr/>
                  <p:nvPr/>
                </p:nvGrpSpPr>
                <p:grpSpPr bwMode="auto">
                  <a:xfrm>
                    <a:off x="68" y="2192"/>
                    <a:ext cx="387" cy="139"/>
                    <a:chOff x="322" y="890"/>
                    <a:chExt cx="872" cy="339"/>
                  </a:xfrm>
                </p:grpSpPr>
                <p:sp>
                  <p:nvSpPr>
                    <p:cNvPr id="89" name="Rectangle 124"/>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0"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1"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2"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3"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4"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95" name="Picture 130"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7" name="Freeform 132"/>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133"/>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9" name="Picture 134"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0" name="Group 135"/>
              <p:cNvGrpSpPr/>
              <p:nvPr/>
            </p:nvGrpSpPr>
            <p:grpSpPr bwMode="auto">
              <a:xfrm>
                <a:off x="4203755" y="2345311"/>
                <a:ext cx="850900" cy="527050"/>
                <a:chOff x="-490" y="1664"/>
                <a:chExt cx="1429" cy="842"/>
              </a:xfrm>
            </p:grpSpPr>
            <p:sp>
              <p:nvSpPr>
                <p:cNvPr id="101"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02" name="Group 137"/>
                <p:cNvGrpSpPr/>
                <p:nvPr/>
              </p:nvGrpSpPr>
              <p:grpSpPr bwMode="auto">
                <a:xfrm>
                  <a:off x="-427" y="1737"/>
                  <a:ext cx="1217" cy="769"/>
                  <a:chOff x="-427" y="1737"/>
                  <a:chExt cx="1217" cy="769"/>
                </a:xfrm>
              </p:grpSpPr>
              <p:sp>
                <p:nvSpPr>
                  <p:cNvPr id="103"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4"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5" name="Group 140"/>
                  <p:cNvGrpSpPr/>
                  <p:nvPr/>
                </p:nvGrpSpPr>
                <p:grpSpPr bwMode="auto">
                  <a:xfrm>
                    <a:off x="68" y="2192"/>
                    <a:ext cx="387" cy="139"/>
                    <a:chOff x="322" y="890"/>
                    <a:chExt cx="872" cy="339"/>
                  </a:xfrm>
                </p:grpSpPr>
                <p:sp>
                  <p:nvSpPr>
                    <p:cNvPr id="106" name="Rectangle 141"/>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7"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8"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9"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0"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1"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12" name="Picture 147"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4" name="Freeform 149"/>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5" name="Line 150"/>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6" name="Picture 151"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7" name="Group 152"/>
              <p:cNvGrpSpPr/>
              <p:nvPr/>
            </p:nvGrpSpPr>
            <p:grpSpPr bwMode="auto">
              <a:xfrm>
                <a:off x="5070530" y="2354836"/>
                <a:ext cx="850900" cy="527050"/>
                <a:chOff x="-490" y="1664"/>
                <a:chExt cx="1429" cy="842"/>
              </a:xfrm>
            </p:grpSpPr>
            <p:sp>
              <p:nvSpPr>
                <p:cNvPr id="118"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19" name="Group 154"/>
                <p:cNvGrpSpPr/>
                <p:nvPr/>
              </p:nvGrpSpPr>
              <p:grpSpPr bwMode="auto">
                <a:xfrm>
                  <a:off x="-427" y="1737"/>
                  <a:ext cx="1217" cy="769"/>
                  <a:chOff x="-427" y="1737"/>
                  <a:chExt cx="1217" cy="769"/>
                </a:xfrm>
              </p:grpSpPr>
              <p:sp>
                <p:nvSpPr>
                  <p:cNvPr id="120"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1"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2" name="Group 157"/>
                  <p:cNvGrpSpPr/>
                  <p:nvPr/>
                </p:nvGrpSpPr>
                <p:grpSpPr bwMode="auto">
                  <a:xfrm>
                    <a:off x="68" y="2192"/>
                    <a:ext cx="387" cy="139"/>
                    <a:chOff x="322" y="890"/>
                    <a:chExt cx="872" cy="339"/>
                  </a:xfrm>
                </p:grpSpPr>
                <p:sp>
                  <p:nvSpPr>
                    <p:cNvPr id="123" name="Rectangle 158"/>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4"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5"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6"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7"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8"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9" name="Picture 164"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1" name="Freeform 166"/>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Line 167"/>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3" name="Picture 168"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25" name="Line 169"/>
              <p:cNvSpPr>
                <a:spLocks noChangeShapeType="1"/>
              </p:cNvSpPr>
              <p:nvPr/>
            </p:nvSpPr>
            <p:spPr bwMode="auto">
              <a:xfrm>
                <a:off x="3657655" y="2248473"/>
                <a:ext cx="369093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4" name="Group 170"/>
              <p:cNvGrpSpPr/>
              <p:nvPr/>
            </p:nvGrpSpPr>
            <p:grpSpPr bwMode="auto">
              <a:xfrm>
                <a:off x="6170985" y="1507111"/>
                <a:ext cx="850900" cy="527050"/>
                <a:chOff x="-490" y="1664"/>
                <a:chExt cx="1429" cy="842"/>
              </a:xfrm>
            </p:grpSpPr>
            <p:sp>
              <p:nvSpPr>
                <p:cNvPr id="135"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36" name="Group 172"/>
                <p:cNvGrpSpPr/>
                <p:nvPr/>
              </p:nvGrpSpPr>
              <p:grpSpPr bwMode="auto">
                <a:xfrm>
                  <a:off x="-427" y="1737"/>
                  <a:ext cx="1217" cy="769"/>
                  <a:chOff x="-427" y="1737"/>
                  <a:chExt cx="1217" cy="769"/>
                </a:xfrm>
              </p:grpSpPr>
              <p:sp>
                <p:nvSpPr>
                  <p:cNvPr id="137"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8"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9" name="Group 175"/>
                  <p:cNvGrpSpPr/>
                  <p:nvPr/>
                </p:nvGrpSpPr>
                <p:grpSpPr bwMode="auto">
                  <a:xfrm>
                    <a:off x="68" y="2192"/>
                    <a:ext cx="387" cy="139"/>
                    <a:chOff x="322" y="890"/>
                    <a:chExt cx="872" cy="339"/>
                  </a:xfrm>
                </p:grpSpPr>
                <p:sp>
                  <p:nvSpPr>
                    <p:cNvPr id="140" name="Rectangle 176"/>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1"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2"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3"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4"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5"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46" name="Picture 182"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8" name="Freeform 184"/>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Line 185"/>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0" name="Picture 186"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51" name="Line 205"/>
              <p:cNvSpPr>
                <a:spLocks noChangeShapeType="1"/>
              </p:cNvSpPr>
              <p:nvPr/>
            </p:nvSpPr>
            <p:spPr bwMode="auto">
              <a:xfrm flipH="1">
                <a:off x="4762872" y="1918273"/>
                <a:ext cx="3175" cy="3333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Line 206"/>
              <p:cNvSpPr>
                <a:spLocks noChangeShapeType="1"/>
              </p:cNvSpPr>
              <p:nvPr/>
            </p:nvSpPr>
            <p:spPr bwMode="auto">
              <a:xfrm flipH="1">
                <a:off x="5656317" y="1918273"/>
                <a:ext cx="3175" cy="3333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Line 207"/>
              <p:cNvSpPr>
                <a:spLocks noChangeShapeType="1"/>
              </p:cNvSpPr>
              <p:nvPr/>
            </p:nvSpPr>
            <p:spPr bwMode="auto">
              <a:xfrm flipH="1">
                <a:off x="6792967" y="1918273"/>
                <a:ext cx="3175" cy="3333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208"/>
              <p:cNvSpPr/>
              <p:nvPr/>
            </p:nvSpPr>
            <p:spPr bwMode="auto">
              <a:xfrm>
                <a:off x="5742042" y="225482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9" name="Rectangle 44"/>
              <p:cNvSpPr>
                <a:spLocks noChangeArrowheads="1"/>
              </p:cNvSpPr>
              <p:nvPr/>
            </p:nvSpPr>
            <p:spPr bwMode="auto">
              <a:xfrm>
                <a:off x="7086655" y="1823023"/>
                <a:ext cx="955675" cy="700088"/>
              </a:xfrm>
              <a:prstGeom prst="rect">
                <a:avLst/>
              </a:prstGeom>
              <a:noFill/>
              <a:ln w="952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55" name="Freeform 217"/>
              <p:cNvSpPr/>
              <p:nvPr/>
            </p:nvSpPr>
            <p:spPr bwMode="auto">
              <a:xfrm>
                <a:off x="7345417" y="1940498"/>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lumMod val="75000"/>
                </a:schemeClr>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6" name="Freeform 221"/>
              <p:cNvSpPr/>
              <p:nvPr/>
            </p:nvSpPr>
            <p:spPr bwMode="auto">
              <a:xfrm flipV="1">
                <a:off x="7366055" y="2296098"/>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AutoShape 225"/>
              <p:cNvSpPr>
                <a:spLocks noChangeArrowheads="1"/>
              </p:cNvSpPr>
              <p:nvPr/>
            </p:nvSpPr>
            <p:spPr bwMode="auto">
              <a:xfrm>
                <a:off x="6958385" y="1559498"/>
                <a:ext cx="1206500" cy="261938"/>
              </a:xfrm>
              <a:prstGeom prst="triangle">
                <a:avLst>
                  <a:gd name="adj" fmla="val 50000"/>
                </a:avLst>
              </a:prstGeom>
              <a:noFill/>
              <a:ln w="952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57" name="Group 326"/>
              <p:cNvGrpSpPr/>
              <p:nvPr/>
            </p:nvGrpSpPr>
            <p:grpSpPr bwMode="auto">
              <a:xfrm>
                <a:off x="2000305" y="1964311"/>
                <a:ext cx="609600" cy="609600"/>
                <a:chOff x="-44" y="1473"/>
                <a:chExt cx="981" cy="1105"/>
              </a:xfrm>
            </p:grpSpPr>
            <p:pic>
              <p:nvPicPr>
                <p:cNvPr id="158" name="Picture 327" descr="desktop_computer_stylized_medium"/>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32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9" name="Group 5"/>
              <p:cNvGrpSpPr/>
              <p:nvPr/>
            </p:nvGrpSpPr>
            <p:grpSpPr bwMode="auto">
              <a:xfrm>
                <a:off x="1278391" y="2337689"/>
                <a:ext cx="3887788" cy="1490663"/>
                <a:chOff x="-245" y="1511"/>
                <a:chExt cx="2449" cy="939"/>
              </a:xfrm>
            </p:grpSpPr>
            <p:sp>
              <p:nvSpPr>
                <p:cNvPr id="260" name="Text Box 6"/>
                <p:cNvSpPr txBox="1">
                  <a:spLocks noChangeArrowheads="1"/>
                </p:cNvSpPr>
                <p:nvPr/>
              </p:nvSpPr>
              <p:spPr bwMode="auto">
                <a:xfrm>
                  <a:off x="-245" y="2004"/>
                  <a:ext cx="244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a:defRPr/>
                  </a:pPr>
                  <a:r>
                    <a:rPr kumimoji="0" lang="en-US" altLang="en-US" sz="2000" b="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数据、电视</a:t>
                  </a:r>
                  <a:r>
                    <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信号</a:t>
                  </a:r>
                  <a:r>
                    <a:rPr lang="zh-CN" altLang="en-US" sz="2000" dirty="0">
                      <a:solidFill>
                        <a:prstClr val="black"/>
                      </a:solidFill>
                      <a:latin typeface="微软雅黑" panose="020B0503020204020204" pitchFamily="34" charset="-122"/>
                      <a:ea typeface="微软雅黑" panose="020B0503020204020204" pitchFamily="34" charset="-122"/>
                    </a:rPr>
                    <a:t>，</a:t>
                  </a:r>
                  <a:br>
                    <a:rPr lang="en-US" altLang="zh-CN" sz="2000" dirty="0">
                      <a:solidFill>
                        <a:prstClr val="black"/>
                      </a:solidFill>
                      <a:latin typeface="微软雅黑" panose="020B0503020204020204" pitchFamily="34" charset="-122"/>
                      <a:ea typeface="微软雅黑" panose="020B0503020204020204" pitchFamily="34" charset="-122"/>
                    </a:rPr>
                  </a:br>
                  <a:r>
                    <a:rPr kumimoji="0" lang="en-US" altLang="en-US" sz="2000" b="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以不同的频率</a:t>
                  </a:r>
                  <a:r>
                    <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lang="en-US" altLang="en-US" sz="2000" dirty="0" err="1">
                      <a:solidFill>
                        <a:prstClr val="black"/>
                      </a:solidFill>
                      <a:latin typeface="微软雅黑" panose="020B0503020204020204" pitchFamily="34" charset="-122"/>
                      <a:ea typeface="微软雅黑" panose="020B0503020204020204" pitchFamily="34" charset="-122"/>
                    </a:rPr>
                    <a:t>共享电缆上传输</a:t>
                  </a:r>
                  <a:endPar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1" name="Line 7"/>
                <p:cNvSpPr>
                  <a:spLocks noChangeShapeType="1"/>
                </p:cNvSpPr>
                <p:nvPr/>
              </p:nvSpPr>
              <p:spPr bwMode="auto">
                <a:xfrm flipV="1">
                  <a:off x="1470" y="1511"/>
                  <a:ext cx="282" cy="47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0" name="Group 4"/>
              <p:cNvGrpSpPr/>
              <p:nvPr/>
            </p:nvGrpSpPr>
            <p:grpSpPr>
              <a:xfrm>
                <a:off x="6470486" y="2229423"/>
                <a:ext cx="4010399" cy="1858963"/>
                <a:chOff x="6470486" y="2229423"/>
                <a:chExt cx="4010399" cy="1858963"/>
              </a:xfrm>
            </p:grpSpPr>
            <p:grpSp>
              <p:nvGrpSpPr>
                <p:cNvPr id="161" name="Group 175"/>
                <p:cNvGrpSpPr/>
                <p:nvPr/>
              </p:nvGrpSpPr>
              <p:grpSpPr bwMode="auto">
                <a:xfrm>
                  <a:off x="7701172" y="2411990"/>
                  <a:ext cx="2779713" cy="338138"/>
                  <a:chOff x="3912" y="1497"/>
                  <a:chExt cx="1751" cy="213"/>
                </a:xfrm>
              </p:grpSpPr>
              <p:sp>
                <p:nvSpPr>
                  <p:cNvPr id="162" name="Line 176"/>
                  <p:cNvSpPr>
                    <a:spLocks noChangeShapeType="1"/>
                  </p:cNvSpPr>
                  <p:nvPr/>
                </p:nvSpPr>
                <p:spPr bwMode="auto">
                  <a:xfrm flipH="1" flipV="1">
                    <a:off x="3912" y="1497"/>
                    <a:ext cx="711" cy="94"/>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Text Box 177"/>
                  <p:cNvSpPr txBox="1">
                    <a:spLocks noChangeArrowheads="1"/>
                  </p:cNvSpPr>
                  <p:nvPr/>
                </p:nvSpPr>
                <p:spPr bwMode="auto">
                  <a:xfrm>
                    <a:off x="4411" y="1504"/>
                    <a:ext cx="125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defRPr/>
                    </a:pPr>
                    <a:endParaRPr kumimoji="0" lang="en-US" altLang="en-US" sz="18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64" name="Text Box 126"/>
                <p:cNvSpPr txBox="1">
                  <a:spLocks noChangeArrowheads="1"/>
                </p:cNvSpPr>
                <p:nvPr/>
              </p:nvSpPr>
              <p:spPr bwMode="auto">
                <a:xfrm>
                  <a:off x="6470486" y="2525371"/>
                  <a:ext cx="1409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电缆头端</a:t>
                  </a:r>
                  <a:endPar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5" name="Freeform 174"/>
                <p:cNvSpPr/>
                <p:nvPr/>
              </p:nvSpPr>
              <p:spPr bwMode="auto">
                <a:xfrm>
                  <a:off x="7742447" y="2229423"/>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6" name="Group 3"/>
                <p:cNvGrpSpPr/>
                <p:nvPr/>
              </p:nvGrpSpPr>
              <p:grpSpPr>
                <a:xfrm>
                  <a:off x="6634372" y="2940623"/>
                  <a:ext cx="2178050" cy="1147763"/>
                  <a:chOff x="6634372" y="2940623"/>
                  <a:chExt cx="2178050" cy="1147763"/>
                </a:xfrm>
              </p:grpSpPr>
              <p:sp>
                <p:nvSpPr>
                  <p:cNvPr id="167" name="Freeform 129"/>
                  <p:cNvSpPr/>
                  <p:nvPr/>
                </p:nvSpPr>
                <p:spPr bwMode="auto">
                  <a:xfrm>
                    <a:off x="6634372" y="2940623"/>
                    <a:ext cx="2178050" cy="114776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Line 130"/>
                  <p:cNvSpPr>
                    <a:spLocks noChangeShapeType="1"/>
                  </p:cNvSpPr>
                  <p:nvPr/>
                </p:nvSpPr>
                <p:spPr bwMode="auto">
                  <a:xfrm flipV="1">
                    <a:off x="7464635" y="3294636"/>
                    <a:ext cx="168275"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Line 131"/>
                  <p:cNvSpPr>
                    <a:spLocks noChangeShapeType="1"/>
                  </p:cNvSpPr>
                  <p:nvPr/>
                </p:nvSpPr>
                <p:spPr bwMode="auto">
                  <a:xfrm>
                    <a:off x="7231272" y="3534348"/>
                    <a:ext cx="0" cy="1143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Line 132"/>
                  <p:cNvSpPr>
                    <a:spLocks noChangeShapeType="1"/>
                  </p:cNvSpPr>
                  <p:nvPr/>
                </p:nvSpPr>
                <p:spPr bwMode="auto">
                  <a:xfrm flipV="1">
                    <a:off x="7464635" y="3391473"/>
                    <a:ext cx="358775" cy="4000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Line 133"/>
                  <p:cNvSpPr>
                    <a:spLocks noChangeShapeType="1"/>
                  </p:cNvSpPr>
                  <p:nvPr/>
                </p:nvSpPr>
                <p:spPr bwMode="auto">
                  <a:xfrm>
                    <a:off x="7961522" y="3389886"/>
                    <a:ext cx="0" cy="271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Line 134"/>
                  <p:cNvSpPr>
                    <a:spLocks noChangeShapeType="1"/>
                  </p:cNvSpPr>
                  <p:nvPr/>
                </p:nvSpPr>
                <p:spPr bwMode="auto">
                  <a:xfrm>
                    <a:off x="7490035" y="3813748"/>
                    <a:ext cx="2571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Line 135"/>
                  <p:cNvSpPr>
                    <a:spLocks noChangeShapeType="1"/>
                  </p:cNvSpPr>
                  <p:nvPr/>
                </p:nvSpPr>
                <p:spPr bwMode="auto">
                  <a:xfrm>
                    <a:off x="8245685" y="3801048"/>
                    <a:ext cx="241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Line 172"/>
                  <p:cNvSpPr>
                    <a:spLocks noChangeShapeType="1"/>
                  </p:cNvSpPr>
                  <p:nvPr/>
                </p:nvSpPr>
                <p:spPr bwMode="auto">
                  <a:xfrm>
                    <a:off x="8510797" y="3797873"/>
                    <a:ext cx="242888"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Text Box 580"/>
                  <p:cNvSpPr txBox="1">
                    <a:spLocks noChangeArrowheads="1"/>
                  </p:cNvSpPr>
                  <p:nvPr/>
                </p:nvSpPr>
                <p:spPr bwMode="auto">
                  <a:xfrm>
                    <a:off x="8207585" y="3191448"/>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ISP</a:t>
                    </a:r>
                  </a:p>
                </p:txBody>
              </p:sp>
              <p:grpSp>
                <p:nvGrpSpPr>
                  <p:cNvPr id="176" name="Group 301"/>
                  <p:cNvGrpSpPr/>
                  <p:nvPr/>
                </p:nvGrpSpPr>
                <p:grpSpPr>
                  <a:xfrm>
                    <a:off x="6972551" y="3193191"/>
                    <a:ext cx="576221" cy="330754"/>
                    <a:chOff x="7493876" y="2774731"/>
                    <a:chExt cx="1481958" cy="894622"/>
                  </a:xfrm>
                </p:grpSpPr>
                <p:sp>
                  <p:nvSpPr>
                    <p:cNvPr id="177" name="Freeform 30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8" name="Oval 30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9" name="Group 304"/>
                    <p:cNvGrpSpPr/>
                    <p:nvPr/>
                  </p:nvGrpSpPr>
                  <p:grpSpPr>
                    <a:xfrm>
                      <a:off x="7713663" y="2848339"/>
                      <a:ext cx="1042107" cy="425543"/>
                      <a:chOff x="7786941" y="2884917"/>
                      <a:chExt cx="897649" cy="353919"/>
                    </a:xfrm>
                  </p:grpSpPr>
                  <p:sp>
                    <p:nvSpPr>
                      <p:cNvPr id="180" name="Freeform 30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1" name="Freeform 30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30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30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4" name="Group 309"/>
                  <p:cNvGrpSpPr/>
                  <p:nvPr/>
                </p:nvGrpSpPr>
                <p:grpSpPr>
                  <a:xfrm>
                    <a:off x="6955883" y="3598924"/>
                    <a:ext cx="576221" cy="330754"/>
                    <a:chOff x="7493876" y="2774731"/>
                    <a:chExt cx="1481958" cy="894622"/>
                  </a:xfrm>
                </p:grpSpPr>
                <p:sp>
                  <p:nvSpPr>
                    <p:cNvPr id="185" name="Freeform 31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6" name="Oval 31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7" name="Group 312"/>
                    <p:cNvGrpSpPr/>
                    <p:nvPr/>
                  </p:nvGrpSpPr>
                  <p:grpSpPr>
                    <a:xfrm>
                      <a:off x="7713663" y="2848339"/>
                      <a:ext cx="1042107" cy="425543"/>
                      <a:chOff x="7786941" y="2884917"/>
                      <a:chExt cx="897649" cy="353919"/>
                    </a:xfrm>
                  </p:grpSpPr>
                  <p:sp>
                    <p:nvSpPr>
                      <p:cNvPr id="188" name="Freeform 31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Freeform 31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31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31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2" name="Group 317"/>
                  <p:cNvGrpSpPr/>
                  <p:nvPr/>
                </p:nvGrpSpPr>
                <p:grpSpPr>
                  <a:xfrm>
                    <a:off x="7720114" y="3593282"/>
                    <a:ext cx="576221" cy="330754"/>
                    <a:chOff x="7493876" y="2774731"/>
                    <a:chExt cx="1481958" cy="894622"/>
                  </a:xfrm>
                </p:grpSpPr>
                <p:sp>
                  <p:nvSpPr>
                    <p:cNvPr id="193" name="Freeform 31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4" name="Oval 31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5" name="Group 320"/>
                    <p:cNvGrpSpPr/>
                    <p:nvPr/>
                  </p:nvGrpSpPr>
                  <p:grpSpPr>
                    <a:xfrm>
                      <a:off x="7713663" y="2848339"/>
                      <a:ext cx="1042107" cy="425543"/>
                      <a:chOff x="7786941" y="2884917"/>
                      <a:chExt cx="897649" cy="353919"/>
                    </a:xfrm>
                  </p:grpSpPr>
                  <p:sp>
                    <p:nvSpPr>
                      <p:cNvPr id="196" name="Freeform 32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7" name="Freeform 32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32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32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0" name="Group 266"/>
                  <p:cNvGrpSpPr/>
                  <p:nvPr/>
                </p:nvGrpSpPr>
                <p:grpSpPr>
                  <a:xfrm>
                    <a:off x="7618622" y="3082478"/>
                    <a:ext cx="576221" cy="330754"/>
                    <a:chOff x="7493876" y="2774731"/>
                    <a:chExt cx="1481958" cy="894622"/>
                  </a:xfrm>
                </p:grpSpPr>
                <p:sp>
                  <p:nvSpPr>
                    <p:cNvPr id="201" name="Freeform 27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2" name="Oval 27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3" name="Group 277"/>
                    <p:cNvGrpSpPr/>
                    <p:nvPr/>
                  </p:nvGrpSpPr>
                  <p:grpSpPr>
                    <a:xfrm>
                      <a:off x="7713663" y="2848339"/>
                      <a:ext cx="1042107" cy="425543"/>
                      <a:chOff x="7786941" y="2884917"/>
                      <a:chExt cx="897649" cy="353919"/>
                    </a:xfrm>
                  </p:grpSpPr>
                  <p:sp>
                    <p:nvSpPr>
                      <p:cNvPr id="204" name="Freeform 27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Freeform 27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8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8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751" name="Freeform 216"/>
              <p:cNvSpPr/>
              <p:nvPr/>
            </p:nvSpPr>
            <p:spPr bwMode="auto">
              <a:xfrm>
                <a:off x="7343830" y="2005586"/>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lumMod val="60000"/>
                      <a:lumOff val="40000"/>
                    </a:schemeClr>
                  </a:gs>
                </a:gsLst>
                <a:lin ang="0" scaled="1"/>
              </a:gra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5" name="Freeform 220"/>
              <p:cNvSpPr/>
              <p:nvPr/>
            </p:nvSpPr>
            <p:spPr bwMode="auto">
              <a:xfrm>
                <a:off x="7366055" y="2059561"/>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Freeform 221"/>
              <p:cNvSpPr/>
              <p:nvPr/>
            </p:nvSpPr>
            <p:spPr bwMode="auto">
              <a:xfrm flipV="1">
                <a:off x="7371770" y="2266888"/>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4" name="Line 219"/>
              <p:cNvSpPr>
                <a:spLocks noChangeShapeType="1"/>
              </p:cNvSpPr>
              <p:nvPr/>
            </p:nvSpPr>
            <p:spPr bwMode="auto">
              <a:xfrm>
                <a:off x="7372405" y="2235773"/>
                <a:ext cx="26828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4" name="Text Box 39"/>
              <p:cNvSpPr txBox="1">
                <a:spLocks noChangeArrowheads="1"/>
              </p:cNvSpPr>
              <p:nvPr/>
            </p:nvSpPr>
            <p:spPr bwMode="auto">
              <a:xfrm>
                <a:off x="2595602" y="2248699"/>
                <a:ext cx="877163" cy="77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调制</a:t>
                </a:r>
                <a:b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r>
                  <a:rPr kumimoji="0" lang="en-US" altLang="en-US"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解调器</a:t>
                </a:r>
                <a:endPar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7" name="Text Box 41"/>
              <p:cNvSpPr txBox="1">
                <a:spLocks noChangeArrowheads="1"/>
              </p:cNvSpPr>
              <p:nvPr/>
            </p:nvSpPr>
            <p:spPr bwMode="auto">
              <a:xfrm>
                <a:off x="3395975" y="2348444"/>
                <a:ext cx="877163"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分路器</a:t>
                </a:r>
              </a:p>
            </p:txBody>
          </p:sp>
        </p:grpSp>
      </p:grpSp>
      <p:sp>
        <p:nvSpPr>
          <p:cNvPr id="210" name="矩形 209">
            <a:extLst>
              <a:ext uri="{FF2B5EF4-FFF2-40B4-BE49-F238E27FC236}">
                <a16:creationId xmlns:a16="http://schemas.microsoft.com/office/drawing/2014/main" id="{ACD7BB39-D3F3-F542-87B6-18E4ED609F62}"/>
              </a:ext>
            </a:extLst>
          </p:cNvPr>
          <p:cNvSpPr/>
          <p:nvPr/>
        </p:nvSpPr>
        <p:spPr>
          <a:xfrm>
            <a:off x="7417566" y="2409100"/>
            <a:ext cx="3898824" cy="1200329"/>
          </a:xfrm>
          <a:prstGeom prst="rect">
            <a:avLst/>
          </a:prstGeom>
          <a:ln>
            <a:solidFill>
              <a:srgbClr val="C00000"/>
            </a:solidFill>
          </a:ln>
        </p:spPr>
        <p:txBody>
          <a:bodyPr wrap="none">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我国已广泛升级为</a:t>
            </a:r>
            <a:r>
              <a:rPr lang="en-US" altLang="zh-CN" sz="2400" dirty="0">
                <a:solidFill>
                  <a:prstClr val="black"/>
                </a:solidFill>
                <a:latin typeface="微软雅黑" panose="020B0503020204020204" pitchFamily="34" charset="-122"/>
                <a:ea typeface="微软雅黑" panose="020B0503020204020204" pitchFamily="34" charset="-122"/>
              </a:rPr>
              <a:t>FTTH</a:t>
            </a:r>
            <a:r>
              <a:rPr lang="zh-CN" altLang="en-US" sz="2400" dirty="0">
                <a:solidFill>
                  <a:prstClr val="black"/>
                </a:solidFill>
                <a:latin typeface="微软雅黑" panose="020B0503020204020204" pitchFamily="34" charset="-122"/>
                <a:ea typeface="微软雅黑" panose="020B0503020204020204" pitchFamily="34" charset="-122"/>
              </a:rPr>
              <a:t>，</a:t>
            </a:r>
            <a:endParaRPr lang="en-US" altLang="zh-CN" sz="2400" dirty="0">
              <a:solidFill>
                <a:prstClr val="black"/>
              </a:solidFill>
              <a:latin typeface="微软雅黑" panose="020B0503020204020204" pitchFamily="34" charset="-122"/>
              <a:ea typeface="微软雅黑" panose="020B0503020204020204" pitchFamily="34" charset="-122"/>
            </a:endParaRPr>
          </a:p>
          <a:p>
            <a:r>
              <a:rPr lang="zh-CN" altLang="en-US" sz="2400" dirty="0">
                <a:solidFill>
                  <a:prstClr val="black"/>
                </a:solidFill>
                <a:latin typeface="微软雅黑" panose="020B0503020204020204" pitchFamily="34" charset="-122"/>
                <a:ea typeface="微软雅黑" panose="020B0503020204020204" pitchFamily="34" charset="-122"/>
              </a:rPr>
              <a:t>美国住宅依然有</a:t>
            </a:r>
            <a:r>
              <a:rPr lang="en-US" altLang="zh-CN" sz="2400" dirty="0">
                <a:solidFill>
                  <a:prstClr val="black"/>
                </a:solidFill>
                <a:latin typeface="微软雅黑" panose="020B0503020204020204" pitchFamily="34" charset="-122"/>
                <a:ea typeface="微软雅黑" panose="020B0503020204020204" pitchFamily="34" charset="-122"/>
              </a:rPr>
              <a:t>80%</a:t>
            </a:r>
            <a:r>
              <a:rPr lang="zh-CN" altLang="en-US" sz="2400" dirty="0">
                <a:solidFill>
                  <a:prstClr val="black"/>
                </a:solidFill>
                <a:latin typeface="微软雅黑" panose="020B0503020204020204" pitchFamily="34" charset="-122"/>
                <a:ea typeface="微软雅黑" panose="020B0503020204020204" pitchFamily="34" charset="-122"/>
              </a:rPr>
              <a:t>多使用</a:t>
            </a:r>
            <a:br>
              <a:rPr lang="en-US" altLang="zh-CN" sz="2400" dirty="0">
                <a:solidFill>
                  <a:prstClr val="black"/>
                </a:solidFill>
                <a:latin typeface="微软雅黑" panose="020B0503020204020204" pitchFamily="34" charset="-122"/>
                <a:ea typeface="微软雅黑" panose="020B0503020204020204" pitchFamily="34" charset="-122"/>
              </a:rPr>
            </a:br>
            <a:r>
              <a:rPr lang="en-US" altLang="zh-CN" sz="2400" dirty="0">
                <a:solidFill>
                  <a:prstClr val="black"/>
                </a:solidFill>
                <a:latin typeface="微软雅黑" panose="020B0503020204020204" pitchFamily="34" charset="-122"/>
                <a:ea typeface="微软雅黑" panose="020B0503020204020204" pitchFamily="34" charset="-122"/>
              </a:rPr>
              <a:t>DSL</a:t>
            </a:r>
            <a:r>
              <a:rPr lang="zh-CN" altLang="en-US" sz="2400" dirty="0">
                <a:solidFill>
                  <a:prstClr val="black"/>
                </a:solidFill>
                <a:latin typeface="微软雅黑" panose="020B0503020204020204" pitchFamily="34" charset="-122"/>
                <a:ea typeface="微软雅黑" panose="020B0503020204020204" pitchFamily="34" charset="-122"/>
              </a:rPr>
              <a:t>和同轴电缆接入</a:t>
            </a:r>
            <a:r>
              <a:rPr lang="en-US" altLang="zh-CN" sz="2400" dirty="0">
                <a:solidFill>
                  <a:prstClr val="black"/>
                </a:solidFill>
                <a:latin typeface="微软雅黑" panose="020B0503020204020204" pitchFamily="34" charset="-122"/>
                <a:ea typeface="微软雅黑" panose="020B0503020204020204" pitchFamily="34" charset="-122"/>
                <a:sym typeface="Wingdings" pitchFamily="2" charset="2"/>
              </a:rPr>
              <a:t></a:t>
            </a:r>
            <a:endParaRPr lang="zh-CN" altLang="en-US" dirty="0"/>
          </a:p>
        </p:txBody>
      </p:sp>
      <p:sp>
        <p:nvSpPr>
          <p:cNvPr id="7" name="灯片编号占位符 6">
            <a:extLst>
              <a:ext uri="{FF2B5EF4-FFF2-40B4-BE49-F238E27FC236}">
                <a16:creationId xmlns:a16="http://schemas.microsoft.com/office/drawing/2014/main" id="{3FE2FE67-6B8D-8B45-A8A6-E16D89C8F9FB}"/>
              </a:ext>
            </a:extLst>
          </p:cNvPr>
          <p:cNvSpPr>
            <a:spLocks noGrp="1"/>
          </p:cNvSpPr>
          <p:nvPr>
            <p:ph type="sldNum" sz="quarter" idx="12"/>
          </p:nvPr>
        </p:nvSpPr>
        <p:spPr/>
        <p:txBody>
          <a:bodyPr/>
          <a:lstStyle/>
          <a:p>
            <a:fld id="{8D4D1E41-7A09-AB4A-A4E1-09765ADA2698}" type="slidenum">
              <a:rPr kumimoji="1" lang="zh-CN" altLang="en-US" smtClean="0"/>
              <a:t>28</a:t>
            </a:fld>
            <a:endParaRPr kumimoji="1" lang="zh-CN" altLang="en-US" dirty="0"/>
          </a:p>
        </p:txBody>
      </p:sp>
      <p:sp>
        <p:nvSpPr>
          <p:cNvPr id="212" name="文本框 211">
            <a:extLst>
              <a:ext uri="{FF2B5EF4-FFF2-40B4-BE49-F238E27FC236}">
                <a16:creationId xmlns:a16="http://schemas.microsoft.com/office/drawing/2014/main" id="{9B4E6F02-4FA8-D749-9897-1CA4B001C98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40725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blinds(horizontal)">
                                      <p:cBhvr>
                                        <p:cTn id="7"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a:bodyPr>
          <a:lstStyle/>
          <a:p>
            <a:pPr>
              <a:lnSpc>
                <a:spcPct val="120000"/>
              </a:lnSpc>
            </a:pPr>
            <a:r>
              <a:rPr kumimoji="1" lang="zh-CN" altLang="en-US" dirty="0"/>
              <a:t>版权声明</a:t>
            </a:r>
            <a:endParaRPr kumimoji="1" lang="en-US" altLang="zh-CN" dirty="0"/>
          </a:p>
          <a:p>
            <a:pPr lvl="1">
              <a:lnSpc>
                <a:spcPct val="120000"/>
              </a:lnSpc>
            </a:pPr>
            <a:r>
              <a:rPr kumimoji="1" lang="zh-CN" altLang="en-US" dirty="0"/>
              <a:t>本教案中所有原创内容，包括但不限于文字、图片、图表、版面设计、标题等的版权归计算机网络教案社区所有，并受著作权法保护</a:t>
            </a:r>
            <a:endParaRPr kumimoji="1" lang="en-US" altLang="zh-CN" dirty="0"/>
          </a:p>
          <a:p>
            <a:pPr lvl="1">
              <a:lnSpc>
                <a:spcPct val="120000"/>
              </a:lnSpc>
            </a:pPr>
            <a:r>
              <a:rPr kumimoji="1" lang="zh-CN" altLang="en-US" dirty="0"/>
              <a:t>读者可以将本教案的全部或部分内容</a:t>
            </a:r>
            <a:r>
              <a:rPr kumimoji="1" lang="zh-CN" altLang="en-US" dirty="0">
                <a:solidFill>
                  <a:srgbClr val="C00000"/>
                </a:solidFill>
              </a:rPr>
              <a:t>免费用于非商业用途</a:t>
            </a:r>
            <a:r>
              <a:rPr kumimoji="1" lang="zh-CN" altLang="en-US" dirty="0"/>
              <a:t>，但在使用本教案内容时请注明来源和版权声明，即“内容来自：</a:t>
            </a:r>
            <a:br>
              <a:rPr kumimoji="1" lang="en-US" altLang="zh-CN" dirty="0"/>
            </a:br>
            <a:r>
              <a:rPr kumimoji="1" lang="zh-CN" altLang="en-US" dirty="0"/>
              <a:t>计算机网络教案社区，版权归原作者所有”</a:t>
            </a:r>
            <a:endParaRPr kumimoji="1" lang="en-US" altLang="zh-CN" dirty="0"/>
          </a:p>
          <a:p>
            <a:pPr lvl="1">
              <a:lnSpc>
                <a:spcPct val="120000"/>
              </a:lnSpc>
            </a:pPr>
            <a:r>
              <a:rPr kumimoji="1" lang="zh-CN" altLang="en-US" dirty="0"/>
              <a:t>对于不遵守此声明或者其他违法使用本教案内容者，</a:t>
            </a:r>
            <a:br>
              <a:rPr kumimoji="1" lang="en-US" altLang="zh-CN" dirty="0"/>
            </a:br>
            <a:r>
              <a:rPr kumimoji="1" lang="zh-CN" altLang="en-US" dirty="0"/>
              <a:t>我们将保留依法追究其侵权责任的权利</a:t>
            </a:r>
            <a:endParaRPr kumimoji="1" lang="en-US" altLang="zh-CN" dirty="0"/>
          </a:p>
          <a:p>
            <a:pPr lvl="1">
              <a:lnSpc>
                <a:spcPct val="120000"/>
              </a:lnSpc>
            </a:pPr>
            <a:r>
              <a:rPr kumimoji="1" lang="zh-CN" altLang="en-US" dirty="0"/>
              <a:t>本教案如涉及特定版权内容，请版权方在社区提供</a:t>
            </a:r>
            <a:br>
              <a:rPr kumimoji="1" lang="en-US" altLang="zh-CN" dirty="0"/>
            </a:br>
            <a:r>
              <a:rPr kumimoji="1" lang="zh-CN" altLang="en-US" dirty="0"/>
              <a:t>相关信息以便及时删除该内容</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fld id="{8D4D1E41-7A09-AB4A-A4E1-09765ADA2698}" type="slidenum">
              <a:rPr kumimoji="1" lang="zh-CN" altLang="en-US" smtClean="0"/>
              <a:t>2</a:t>
            </a:fld>
            <a:endParaRPr kumimoji="1" lang="zh-CN" altLang="en-US" dirty="0"/>
          </a:p>
        </p:txBody>
      </p:sp>
      <p:pic>
        <p:nvPicPr>
          <p:cNvPr id="5" name="图片 4">
            <a:extLst>
              <a:ext uri="{FF2B5EF4-FFF2-40B4-BE49-F238E27FC236}">
                <a16:creationId xmlns:a16="http://schemas.microsoft.com/office/drawing/2014/main" id="{72CD315C-EB19-8C4F-A9B5-0FBF30C9BFF1}"/>
              </a:ext>
            </a:extLst>
          </p:cNvPr>
          <p:cNvPicPr>
            <a:picLocks noChangeAspect="1"/>
          </p:cNvPicPr>
          <p:nvPr/>
        </p:nvPicPr>
        <p:blipFill rotWithShape="1">
          <a:blip r:embed="rId2"/>
          <a:srcRect l="12045" t="-44" r="10898" b="27777"/>
          <a:stretch/>
        </p:blipFill>
        <p:spPr>
          <a:xfrm>
            <a:off x="8942522" y="3595605"/>
            <a:ext cx="2061275" cy="2030606"/>
          </a:xfrm>
          <a:prstGeom prst="rect">
            <a:avLst/>
          </a:prstGeom>
        </p:spPr>
      </p:pic>
      <p:sp>
        <p:nvSpPr>
          <p:cNvPr id="6" name="矩形 5">
            <a:extLst>
              <a:ext uri="{FF2B5EF4-FFF2-40B4-BE49-F238E27FC236}">
                <a16:creationId xmlns:a16="http://schemas.microsoft.com/office/drawing/2014/main" id="{4419605A-8B14-2849-AA59-824896BD664F}"/>
              </a:ext>
            </a:extLst>
          </p:cNvPr>
          <p:cNvSpPr/>
          <p:nvPr/>
        </p:nvSpPr>
        <p:spPr>
          <a:xfrm>
            <a:off x="8842080" y="5626210"/>
            <a:ext cx="2262158" cy="646331"/>
          </a:xfrm>
          <a:prstGeom prst="rect">
            <a:avLst/>
          </a:prstGeom>
        </p:spPr>
        <p:txBody>
          <a:bodyPr wrap="none">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计算机网络教案社区</a:t>
            </a:r>
            <a:endParaRPr kumimoji="1" lang="en-US" altLang="zh-CN" dirty="0">
              <a:solidFill>
                <a:srgbClr val="C00000"/>
              </a:solidFill>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QQ</a:t>
            </a:r>
            <a:r>
              <a:rPr kumimoji="1" lang="zh-CN" altLang="en-US" dirty="0">
                <a:latin typeface="Microsoft YaHei" panose="020B0503020204020204" pitchFamily="34" charset="-122"/>
                <a:ea typeface="Microsoft YaHei" panose="020B0503020204020204" pitchFamily="34" charset="-122"/>
              </a:rPr>
              <a:t>群：</a:t>
            </a:r>
            <a:r>
              <a:rPr kumimoji="1" lang="en-US" altLang="zh-CN" dirty="0">
                <a:latin typeface="Microsoft YaHei" panose="020B0503020204020204" pitchFamily="34" charset="-122"/>
                <a:ea typeface="Microsoft YaHei" panose="020B0503020204020204" pitchFamily="34" charset="-122"/>
              </a:rPr>
              <a:t>808962782</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43078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接入网：无线接入</a:t>
            </a:r>
          </a:p>
        </p:txBody>
      </p:sp>
      <p:sp>
        <p:nvSpPr>
          <p:cNvPr id="3" name="内容占位符 2"/>
          <p:cNvSpPr>
            <a:spLocks noGrp="1"/>
          </p:cNvSpPr>
          <p:nvPr>
            <p:ph idx="1"/>
          </p:nvPr>
        </p:nvSpPr>
        <p:spPr/>
        <p:txBody>
          <a:bodyPr/>
          <a:lstStyle/>
          <a:p>
            <a:r>
              <a:rPr lang="zh-CN" altLang="en-US" dirty="0"/>
              <a:t>无线接入网</a:t>
            </a:r>
            <a:r>
              <a:rPr lang="zh-CN" altLang="en-US" dirty="0">
                <a:sym typeface="+mn-ea"/>
              </a:rPr>
              <a:t>通过基站</a:t>
            </a:r>
            <a:r>
              <a:rPr lang="en-US" altLang="zh-CN" dirty="0">
                <a:sym typeface="+mn-ea"/>
              </a:rPr>
              <a:t>(</a:t>
            </a:r>
            <a:r>
              <a:rPr lang="zh-CN" altLang="en-US" dirty="0">
                <a:sym typeface="+mn-ea"/>
              </a:rPr>
              <a:t>“接入点”</a:t>
            </a:r>
            <a:r>
              <a:rPr lang="en-US" altLang="zh-CN" dirty="0">
                <a:sym typeface="+mn-ea"/>
              </a:rPr>
              <a:t>)</a:t>
            </a:r>
            <a:r>
              <a:rPr lang="zh-CN" altLang="en-US" dirty="0">
                <a:sym typeface="+mn-ea"/>
              </a:rPr>
              <a:t>将</a:t>
            </a:r>
            <a:r>
              <a:rPr lang="zh-CN" altLang="en-US" dirty="0"/>
              <a:t>终端系统连接到路由器上</a:t>
            </a:r>
          </a:p>
        </p:txBody>
      </p:sp>
      <p:grpSp>
        <p:nvGrpSpPr>
          <p:cNvPr id="5" name="Group 2"/>
          <p:cNvGrpSpPr/>
          <p:nvPr/>
        </p:nvGrpSpPr>
        <p:grpSpPr>
          <a:xfrm>
            <a:off x="1027781" y="2172337"/>
            <a:ext cx="4720964" cy="3872818"/>
            <a:chOff x="928086" y="2531112"/>
            <a:chExt cx="4720964" cy="3872818"/>
          </a:xfrm>
        </p:grpSpPr>
        <p:sp>
          <p:nvSpPr>
            <p:cNvPr id="275" name="Rectangle 3"/>
            <p:cNvSpPr>
              <a:spLocks noChangeArrowheads="1"/>
            </p:cNvSpPr>
            <p:nvPr/>
          </p:nvSpPr>
          <p:spPr bwMode="auto">
            <a:xfrm>
              <a:off x="928086" y="2531112"/>
              <a:ext cx="4720964" cy="296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auto" latinLnBrk="0" hangingPunct="1">
                <a:lnSpc>
                  <a:spcPct val="110000"/>
                </a:lnSpc>
                <a:spcBef>
                  <a:spcPct val="20000"/>
                </a:spcBef>
                <a:spcAft>
                  <a:spcPts val="0"/>
                </a:spcAft>
                <a:buClr>
                  <a:srgbClr val="000099"/>
                </a:buClr>
                <a:buSzPct val="65000"/>
                <a:buFont typeface="Wingdings" panose="05000000000000000000" pitchFamily="2" charset="2"/>
                <a:buNone/>
                <a:defRPr/>
              </a:pPr>
              <a:r>
                <a:rPr kumimoji="0" lang="en-US" altLang="en-US" b="0" i="0" u="none" strike="noStrike" kern="1200" cap="none" spc="0" normalizeH="0" baseline="0" noProof="0" dirty="0" err="1">
                  <a:ln>
                    <a:noFill/>
                  </a:ln>
                  <a:solidFill>
                    <a:srgbClr val="CC0000"/>
                  </a:solidFill>
                  <a:effectLst/>
                  <a:uLnTx/>
                  <a:uFillTx/>
                  <a:latin typeface="微软雅黑" panose="020B0503020204020204" pitchFamily="34" charset="-122"/>
                  <a:ea typeface="微软雅黑" panose="020B0503020204020204" pitchFamily="34" charset="-122"/>
                  <a:cs typeface="+mn-cs"/>
                </a:rPr>
                <a:t>无线局域网</a:t>
              </a:r>
              <a:r>
                <a:rPr kumimoji="0" lang="zh-CN" altLang="en-US"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en-US" altLang="zh-CN"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WLAN</a:t>
              </a:r>
              <a:r>
                <a:rPr kumimoji="0" lang="zh-CN" altLang="en-US"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endParaRPr kumimoji="0" lang="en-US" altLang="en-US"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110000"/>
                </a:lnSpc>
                <a:spcBef>
                  <a:spcPct val="20000"/>
                </a:spcBef>
                <a:spcAft>
                  <a:spcPts val="0"/>
                </a:spcAft>
                <a:buClr>
                  <a:srgbClr val="000099"/>
                </a:buClr>
                <a:buSzPct val="65000"/>
                <a:buFont typeface="Arial" panose="020B0604020202020204" pitchFamily="34" charset="0"/>
                <a:buChar char="•"/>
                <a:defRPr/>
              </a:pPr>
              <a:r>
                <a:rPr kumimoji="0" lang="en-US" altLang="en-US"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通常在建筑物内或周围</a:t>
              </a: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10</a:t>
              </a:r>
              <a:r>
                <a:rPr lang="en-US"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米</a:t>
              </a: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342900" marR="0" lvl="0" indent="-342900" algn="l" defTabSz="914400" rtl="0" eaLnBrk="1" fontAlgn="auto" latinLnBrk="0" hangingPunct="1">
                <a:lnSpc>
                  <a:spcPct val="110000"/>
                </a:lnSpc>
                <a:spcBef>
                  <a:spcPct val="20000"/>
                </a:spcBef>
                <a:spcAft>
                  <a:spcPts val="0"/>
                </a:spcAft>
                <a:buClr>
                  <a:srgbClr val="000099"/>
                </a:buClr>
                <a:buSzPct val="65000"/>
                <a:buFont typeface="Arial" panose="020B0604020202020204" pitchFamily="34" charset="0"/>
                <a:buChar char="•"/>
                <a:defRPr/>
              </a:pP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802.11b/g/</a:t>
              </a:r>
              <a:r>
                <a:rPr kumimoji="0" lang="en-US" altLang="en-US"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n（WiFi</a:t>
              </a: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b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11、54、450 </a:t>
              </a:r>
              <a:r>
                <a:rPr kumimoji="0" lang="en-US" altLang="en-US"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Mbps等传输速率</a:t>
              </a:r>
              <a:endPar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spcBef>
                  <a:spcPct val="20000"/>
                </a:spcBef>
                <a:buClr>
                  <a:srgbClr val="000099"/>
                </a:buClr>
                <a:buSzPct val="65000"/>
                <a:buFont typeface="Arial" panose="020B0604020202020204" pitchFamily="34" charset="0"/>
                <a:buChar char="•"/>
                <a:defRPr/>
              </a:pP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Wi-Fi 6</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最高速率可达</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9.6</a:t>
              </a:r>
              <a:r>
                <a:rPr lang="en-US"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Gbps</a:t>
              </a:r>
              <a:endPar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76" name="Group 85"/>
            <p:cNvGrpSpPr/>
            <p:nvPr/>
          </p:nvGrpSpPr>
          <p:grpSpPr bwMode="auto">
            <a:xfrm>
              <a:off x="1457197" y="4740844"/>
              <a:ext cx="2487613" cy="1562100"/>
              <a:chOff x="2889" y="1631"/>
              <a:chExt cx="980" cy="743"/>
            </a:xfrm>
          </p:grpSpPr>
          <p:sp>
            <p:nvSpPr>
              <p:cNvPr id="277" name="Rectangle 86"/>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78" name="AutoShape 87"/>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mn-cs"/>
                </a:endParaRPr>
              </a:p>
            </p:txBody>
          </p:sp>
        </p:grpSp>
        <p:sp>
          <p:nvSpPr>
            <p:cNvPr id="279" name="Line 110"/>
            <p:cNvSpPr>
              <a:spLocks noChangeShapeType="1"/>
            </p:cNvSpPr>
            <p:nvPr/>
          </p:nvSpPr>
          <p:spPr bwMode="auto">
            <a:xfrm>
              <a:off x="3123661" y="6082085"/>
              <a:ext cx="934073" cy="39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 name="Line 116"/>
            <p:cNvSpPr>
              <a:spLocks noChangeShapeType="1"/>
            </p:cNvSpPr>
            <p:nvPr/>
          </p:nvSpPr>
          <p:spPr bwMode="auto">
            <a:xfrm flipV="1">
              <a:off x="2501772" y="6010844"/>
              <a:ext cx="287338" cy="4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83" name="Group 246"/>
            <p:cNvGrpSpPr/>
            <p:nvPr/>
          </p:nvGrpSpPr>
          <p:grpSpPr bwMode="auto">
            <a:xfrm>
              <a:off x="2025522" y="5620319"/>
              <a:ext cx="863600" cy="588962"/>
              <a:chOff x="2967" y="478"/>
              <a:chExt cx="788" cy="625"/>
            </a:xfrm>
          </p:grpSpPr>
          <p:pic>
            <p:nvPicPr>
              <p:cNvPr id="384" name="Picture 247" descr="access_point_stylized_smal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5" name="Picture 248" descr="antenna_radiation_stylize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6" name="Group 390"/>
            <p:cNvGrpSpPr/>
            <p:nvPr/>
          </p:nvGrpSpPr>
          <p:grpSpPr bwMode="auto">
            <a:xfrm>
              <a:off x="1939797" y="4851969"/>
              <a:ext cx="757238" cy="682625"/>
              <a:chOff x="877" y="1008"/>
              <a:chExt cx="2747" cy="2591"/>
            </a:xfrm>
          </p:grpSpPr>
          <p:pic>
            <p:nvPicPr>
              <p:cNvPr id="387" name="Picture 391" descr="antenna_stylized"/>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8" name="Picture 392" descr="laptop_keyboard"/>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 name="Freeform 393"/>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0" name="Picture 394" descr="screen"/>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 name="Freeform 395"/>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2" name="Freeform 396"/>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3" name="Freeform 397"/>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4" name="Freeform 398"/>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399"/>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400"/>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3" name="Group 401"/>
              <p:cNvGrpSpPr/>
              <p:nvPr/>
            </p:nvGrpSpPr>
            <p:grpSpPr bwMode="auto">
              <a:xfrm>
                <a:off x="1709" y="3008"/>
                <a:ext cx="507" cy="234"/>
                <a:chOff x="1740" y="2642"/>
                <a:chExt cx="752" cy="327"/>
              </a:xfrm>
            </p:grpSpPr>
            <p:sp>
              <p:nvSpPr>
                <p:cNvPr id="428" name="Freeform 402"/>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9" name="Freeform 403"/>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0" name="Freeform 404"/>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1" name="Freeform 405"/>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2" name="Freeform 406"/>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3" name="Freeform 407"/>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4" name="Freeform 408"/>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409"/>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Freeform 410"/>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7" name="Freeform 411"/>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8" name="Freeform 412"/>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7" name="Freeform 413"/>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4" name="Text Box 446"/>
            <p:cNvSpPr txBox="1">
              <a:spLocks noChangeArrowheads="1"/>
            </p:cNvSpPr>
            <p:nvPr/>
          </p:nvSpPr>
          <p:spPr bwMode="auto">
            <a:xfrm>
              <a:off x="3690431" y="6037217"/>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to Internet</a:t>
              </a:r>
            </a:p>
          </p:txBody>
        </p:sp>
        <p:grpSp>
          <p:nvGrpSpPr>
            <p:cNvPr id="496" name="Group 114"/>
            <p:cNvGrpSpPr/>
            <p:nvPr/>
          </p:nvGrpSpPr>
          <p:grpSpPr bwMode="auto">
            <a:xfrm>
              <a:off x="2828797" y="4912294"/>
              <a:ext cx="636588" cy="879475"/>
              <a:chOff x="5806938" y="3011924"/>
              <a:chExt cx="347997" cy="396620"/>
            </a:xfrm>
          </p:grpSpPr>
          <p:pic>
            <p:nvPicPr>
              <p:cNvPr id="497" name="Picture 117" descr="fridge2.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115" descr="antenna_stylize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0" name="Group 519"/>
            <p:cNvGrpSpPr/>
            <p:nvPr/>
          </p:nvGrpSpPr>
          <p:grpSpPr>
            <a:xfrm>
              <a:off x="2789999" y="5883655"/>
              <a:ext cx="686068" cy="362749"/>
              <a:chOff x="7493876" y="2774731"/>
              <a:chExt cx="1481958" cy="894622"/>
            </a:xfrm>
          </p:grpSpPr>
          <p:sp>
            <p:nvSpPr>
              <p:cNvPr id="521" name="Freeform 52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2" name="Oval 52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3" name="Group 522"/>
              <p:cNvGrpSpPr/>
              <p:nvPr/>
            </p:nvGrpSpPr>
            <p:grpSpPr>
              <a:xfrm>
                <a:off x="7713663" y="2848339"/>
                <a:ext cx="1042107" cy="425543"/>
                <a:chOff x="7786941" y="2884917"/>
                <a:chExt cx="897649" cy="353919"/>
              </a:xfrm>
            </p:grpSpPr>
            <p:sp>
              <p:nvSpPr>
                <p:cNvPr id="524" name="Freeform 52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6" name="Group 1"/>
          <p:cNvGrpSpPr/>
          <p:nvPr/>
        </p:nvGrpSpPr>
        <p:grpSpPr>
          <a:xfrm>
            <a:off x="6438177" y="2172337"/>
            <a:ext cx="5443549" cy="3889326"/>
            <a:chOff x="6525807" y="2286637"/>
            <a:chExt cx="5443549" cy="3889326"/>
          </a:xfrm>
        </p:grpSpPr>
        <p:sp>
          <p:nvSpPr>
            <p:cNvPr id="435" name="Freeform 84"/>
            <p:cNvSpPr/>
            <p:nvPr/>
          </p:nvSpPr>
          <p:spPr bwMode="auto">
            <a:xfrm>
              <a:off x="6874928" y="4765952"/>
              <a:ext cx="2365994" cy="1410011"/>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Line 93"/>
            <p:cNvSpPr>
              <a:spLocks noChangeShapeType="1"/>
            </p:cNvSpPr>
            <p:nvPr/>
          </p:nvSpPr>
          <p:spPr bwMode="auto">
            <a:xfrm>
              <a:off x="8360702" y="5771600"/>
              <a:ext cx="203294" cy="32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7" name="Picture 133" descr="car_icon_small"/>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427747" y="4780575"/>
              <a:ext cx="1157044" cy="22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8" name="Group 134"/>
            <p:cNvGrpSpPr/>
            <p:nvPr/>
          </p:nvGrpSpPr>
          <p:grpSpPr bwMode="auto">
            <a:xfrm>
              <a:off x="7435067" y="4550795"/>
              <a:ext cx="566627" cy="507604"/>
              <a:chOff x="2751" y="1851"/>
              <a:chExt cx="462" cy="478"/>
            </a:xfrm>
          </p:grpSpPr>
          <p:pic>
            <p:nvPicPr>
              <p:cNvPr id="492"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3" name="Picture 136" descr="antenna_radiation_stylized"/>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9" name="Group 252"/>
            <p:cNvGrpSpPr/>
            <p:nvPr/>
          </p:nvGrpSpPr>
          <p:grpSpPr bwMode="auto">
            <a:xfrm>
              <a:off x="8044949" y="4943509"/>
              <a:ext cx="622858" cy="831384"/>
              <a:chOff x="742" y="2409"/>
              <a:chExt cx="576" cy="881"/>
            </a:xfrm>
          </p:grpSpPr>
          <p:grpSp>
            <p:nvGrpSpPr>
              <p:cNvPr id="474" name="Group 253"/>
              <p:cNvGrpSpPr/>
              <p:nvPr/>
            </p:nvGrpSpPr>
            <p:grpSpPr bwMode="auto">
              <a:xfrm>
                <a:off x="832" y="2643"/>
                <a:ext cx="376" cy="647"/>
                <a:chOff x="3130" y="3288"/>
                <a:chExt cx="410" cy="742"/>
              </a:xfrm>
            </p:grpSpPr>
            <p:sp>
              <p:nvSpPr>
                <p:cNvPr id="477"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8"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9"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0"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1"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2"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3"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5"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7"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0"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1"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75" name="Picture 269" descr="cell_tower_radiation copy"/>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 name="Oval 270"/>
              <p:cNvSpPr>
                <a:spLocks noChangeArrowheads="1"/>
              </p:cNvSpPr>
              <p:nvPr/>
            </p:nvSpPr>
            <p:spPr bwMode="auto">
              <a:xfrm>
                <a:off x="986" y="2597"/>
                <a:ext cx="65" cy="67"/>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440" name="Group 342"/>
            <p:cNvGrpSpPr/>
            <p:nvPr/>
          </p:nvGrpSpPr>
          <p:grpSpPr bwMode="auto">
            <a:xfrm>
              <a:off x="7011178" y="5204622"/>
              <a:ext cx="728830" cy="536849"/>
              <a:chOff x="877" y="1008"/>
              <a:chExt cx="2747" cy="2591"/>
            </a:xfrm>
          </p:grpSpPr>
          <p:pic>
            <p:nvPicPr>
              <p:cNvPr id="451" name="Picture 343" descr="antenna_stylize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 name="Picture 344" descr="laptop_keyboard"/>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3" name="Freeform 345"/>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54" name="Picture 346" descr="screen"/>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347"/>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6" name="Freeform 348"/>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7" name="Freeform 349"/>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350"/>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351"/>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 name="Freeform 352"/>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61" name="Group 353"/>
              <p:cNvGrpSpPr/>
              <p:nvPr/>
            </p:nvGrpSpPr>
            <p:grpSpPr bwMode="auto">
              <a:xfrm>
                <a:off x="1709" y="3008"/>
                <a:ext cx="507" cy="234"/>
                <a:chOff x="1740" y="2642"/>
                <a:chExt cx="752" cy="327"/>
              </a:xfrm>
            </p:grpSpPr>
            <p:sp>
              <p:nvSpPr>
                <p:cNvPr id="468" name="Freeform 35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9" name="Freeform 35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Freeform 35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Freeform 35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2" name="Freeform 35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3" name="Freeform 35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62" name="Freeform 360"/>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Freeform 361"/>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Freeform 362"/>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Freeform 363"/>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Freeform 364"/>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Freeform 365"/>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2" name="Line 444"/>
            <p:cNvSpPr>
              <a:spLocks noChangeShapeType="1"/>
            </p:cNvSpPr>
            <p:nvPr/>
          </p:nvSpPr>
          <p:spPr bwMode="auto">
            <a:xfrm>
              <a:off x="8933050" y="5885917"/>
              <a:ext cx="62934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5" name="Text Box 447"/>
            <p:cNvSpPr txBox="1">
              <a:spLocks noChangeArrowheads="1"/>
            </p:cNvSpPr>
            <p:nvPr/>
          </p:nvSpPr>
          <p:spPr bwMode="auto">
            <a:xfrm>
              <a:off x="9277842" y="5809251"/>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to Internet</a:t>
              </a:r>
            </a:p>
          </p:txBody>
        </p:sp>
        <p:sp>
          <p:nvSpPr>
            <p:cNvPr id="519" name="Rectangle 3"/>
            <p:cNvSpPr>
              <a:spLocks noChangeArrowheads="1"/>
            </p:cNvSpPr>
            <p:nvPr/>
          </p:nvSpPr>
          <p:spPr bwMode="auto">
            <a:xfrm>
              <a:off x="6525807" y="2286637"/>
              <a:ext cx="5443549" cy="238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auto" latinLnBrk="0" hangingPunct="1">
                <a:lnSpc>
                  <a:spcPct val="130000"/>
                </a:lnSpc>
                <a:spcBef>
                  <a:spcPct val="20000"/>
                </a:spcBef>
                <a:spcAft>
                  <a:spcPts val="0"/>
                </a:spcAft>
                <a:buClr>
                  <a:srgbClr val="000099"/>
                </a:buClr>
                <a:buSzPct val="65000"/>
                <a:buFont typeface="Wingdings" panose="05000000000000000000" pitchFamily="2" charset="2"/>
                <a:buNone/>
                <a:defRPr/>
              </a:pPr>
              <a:r>
                <a:rPr kumimoji="0" lang="en-US" altLang="en-US" b="0" i="0" u="none" strike="noStrike" kern="1200" cap="none" spc="0" normalizeH="0" baseline="0" noProof="0" dirty="0" err="1">
                  <a:ln>
                    <a:noFill/>
                  </a:ln>
                  <a:solidFill>
                    <a:srgbClr val="CC0000"/>
                  </a:solidFill>
                  <a:effectLst/>
                  <a:uLnTx/>
                  <a:uFillTx/>
                  <a:latin typeface="微软雅黑" panose="020B0503020204020204" pitchFamily="34" charset="-122"/>
                  <a:ea typeface="微软雅黑" panose="020B0503020204020204" pitchFamily="34" charset="-122"/>
                  <a:cs typeface="Calibri" panose="020F0502020204030204" pitchFamily="34" charset="0"/>
                </a:rPr>
                <a:t>广域蜂窝接入网</a:t>
              </a:r>
              <a:endParaRPr kumimoji="0" lang="en-US" altLang="en-US"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a:p>
              <a:pPr marL="342900" marR="0" lvl="0" indent="-342900" algn="l" defTabSz="914400" rtl="0" eaLnBrk="1" fontAlgn="auto" latinLnBrk="0" hangingPunct="1">
                <a:lnSpc>
                  <a:spcPct val="130000"/>
                </a:lnSpc>
                <a:spcBef>
                  <a:spcPct val="20000"/>
                </a:spcBef>
                <a:spcAft>
                  <a:spcPts val="0"/>
                </a:spcAft>
                <a:buClr>
                  <a:srgbClr val="000099"/>
                </a:buClr>
                <a:buSzPct val="65000"/>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由移动蜂窝网络运营商提供（10公里）</a:t>
              </a:r>
            </a:p>
            <a:p>
              <a:pPr>
                <a:lnSpc>
                  <a:spcPct val="130000"/>
                </a:lnSpc>
                <a:spcBef>
                  <a:spcPct val="20000"/>
                </a:spcBef>
                <a:buClr>
                  <a:srgbClr val="000099"/>
                </a:buClr>
                <a:buSzPct val="65000"/>
                <a:buFont typeface="Arial" panose="020B0604020202020204" pitchFamily="34" charset="0"/>
                <a:buChar char="•"/>
                <a:defRPr/>
              </a:pP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2G/3G/4G/5G等蜂窝网络</a:t>
              </a:r>
            </a:p>
            <a:p>
              <a:pPr lvl="0">
                <a:lnSpc>
                  <a:spcPct val="130000"/>
                </a:lnSpc>
                <a:spcBef>
                  <a:spcPct val="20000"/>
                </a:spcBef>
                <a:buClr>
                  <a:srgbClr val="000099"/>
                </a:buClr>
                <a:buSzPct val="65000"/>
                <a:buFont typeface="Arial" panose="020B0604020202020204" pitchFamily="34" charset="0"/>
                <a:buChar char="•"/>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0.</a:t>
              </a:r>
              <a:r>
                <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1000 </a:t>
              </a:r>
              <a:r>
                <a:rPr kumimoji="0" lang="en-US"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Mbps速率</a:t>
              </a:r>
              <a:endPar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28" name="Group 527"/>
            <p:cNvGrpSpPr/>
            <p:nvPr/>
          </p:nvGrpSpPr>
          <p:grpSpPr>
            <a:xfrm>
              <a:off x="8517156" y="5755545"/>
              <a:ext cx="499292" cy="246225"/>
              <a:chOff x="7493876" y="2774731"/>
              <a:chExt cx="1481958" cy="894622"/>
            </a:xfrm>
          </p:grpSpPr>
          <p:sp>
            <p:nvSpPr>
              <p:cNvPr id="529" name="Freeform 52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p:cNvGrpSpPr/>
              <p:nvPr/>
            </p:nvGrpSpPr>
            <p:grpSpPr>
              <a:xfrm>
                <a:off x="7713663" y="2848339"/>
                <a:ext cx="1042107" cy="425543"/>
                <a:chOff x="7786941" y="2884917"/>
                <a:chExt cx="897649" cy="353919"/>
              </a:xfrm>
            </p:grpSpPr>
            <p:sp>
              <p:nvSpPr>
                <p:cNvPr id="532" name="Freeform 53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3" name="Freeform 53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7" name="灯片编号占位符 6">
            <a:extLst>
              <a:ext uri="{FF2B5EF4-FFF2-40B4-BE49-F238E27FC236}">
                <a16:creationId xmlns:a16="http://schemas.microsoft.com/office/drawing/2014/main" id="{06D04425-2BCC-0D4A-B7BE-665BBB514F5C}"/>
              </a:ext>
            </a:extLst>
          </p:cNvPr>
          <p:cNvSpPr>
            <a:spLocks noGrp="1"/>
          </p:cNvSpPr>
          <p:nvPr>
            <p:ph type="sldNum" sz="quarter" idx="12"/>
          </p:nvPr>
        </p:nvSpPr>
        <p:spPr/>
        <p:txBody>
          <a:bodyPr/>
          <a:lstStyle/>
          <a:p>
            <a:fld id="{8D4D1E41-7A09-AB4A-A4E1-09765ADA2698}" type="slidenum">
              <a:rPr kumimoji="1" lang="zh-CN" altLang="en-US" smtClean="0"/>
              <a:t>29</a:t>
            </a:fld>
            <a:endParaRPr kumimoji="1" lang="zh-CN" altLang="en-US" dirty="0"/>
          </a:p>
        </p:txBody>
      </p:sp>
      <p:sp>
        <p:nvSpPr>
          <p:cNvPr id="113" name="文本框 112">
            <a:extLst>
              <a:ext uri="{FF2B5EF4-FFF2-40B4-BE49-F238E27FC236}">
                <a16:creationId xmlns:a16="http://schemas.microsoft.com/office/drawing/2014/main" id="{0948735B-2280-4B4A-A9A1-EE8769EB2C02}"/>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1796240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2BE99-B751-9447-8C36-281D10417A86}"/>
              </a:ext>
            </a:extLst>
          </p:cNvPr>
          <p:cNvSpPr>
            <a:spLocks noGrp="1"/>
          </p:cNvSpPr>
          <p:nvPr>
            <p:ph type="title"/>
          </p:nvPr>
        </p:nvSpPr>
        <p:spPr>
          <a:xfrm>
            <a:off x="1307508" y="365126"/>
            <a:ext cx="8461936" cy="879086"/>
          </a:xfrm>
        </p:spPr>
        <p:txBody>
          <a:bodyPr>
            <a:normAutofit/>
          </a:bodyPr>
          <a:lstStyle/>
          <a:p>
            <a:r>
              <a:rPr lang="zh-CN" altLang="en-US" dirty="0"/>
              <a:t>接入网：企业和家庭网络</a:t>
            </a:r>
            <a:endParaRPr kumimoji="1" lang="zh-CN" altLang="en-US" dirty="0"/>
          </a:p>
        </p:txBody>
      </p:sp>
      <p:sp>
        <p:nvSpPr>
          <p:cNvPr id="3" name="内容占位符 2">
            <a:extLst>
              <a:ext uri="{FF2B5EF4-FFF2-40B4-BE49-F238E27FC236}">
                <a16:creationId xmlns:a16="http://schemas.microsoft.com/office/drawing/2014/main" id="{A50F063A-8DB5-3647-9D80-381EF2EC9A07}"/>
              </a:ext>
            </a:extLst>
          </p:cNvPr>
          <p:cNvSpPr>
            <a:spLocks noGrp="1"/>
          </p:cNvSpPr>
          <p:nvPr>
            <p:ph idx="1"/>
          </p:nvPr>
        </p:nvSpPr>
        <p:spPr>
          <a:xfrm>
            <a:off x="923314" y="1433231"/>
            <a:ext cx="5150783" cy="4858387"/>
          </a:xfrm>
        </p:spPr>
        <p:txBody>
          <a:bodyPr>
            <a:noAutofit/>
          </a:bodyPr>
          <a:lstStyle/>
          <a:p>
            <a:r>
              <a:rPr lang="zh-CN" altLang="en-US" dirty="0"/>
              <a:t>实际的接入网</a:t>
            </a:r>
          </a:p>
          <a:p>
            <a:pPr lvl="1"/>
            <a:r>
              <a:rPr lang="zh-CN" altLang="en-US" dirty="0"/>
              <a:t>往往采用有线、无线等多种技术的混合</a:t>
            </a:r>
            <a:endParaRPr lang="en-US" altLang="zh-CN" dirty="0"/>
          </a:p>
          <a:p>
            <a:pPr lvl="1"/>
            <a:r>
              <a:rPr lang="zh-CN" altLang="en-US" dirty="0"/>
              <a:t>甚至</a:t>
            </a:r>
            <a:r>
              <a:rPr lang="en-US" altLang="zh-CN" dirty="0" err="1"/>
              <a:t>WiFi</a:t>
            </a:r>
            <a:r>
              <a:rPr lang="zh-CN" altLang="en-US" dirty="0"/>
              <a:t>和</a:t>
            </a:r>
            <a:r>
              <a:rPr lang="en-US" altLang="zh-CN" dirty="0"/>
              <a:t>4G</a:t>
            </a:r>
            <a:r>
              <a:rPr lang="zh-CN" altLang="en-US" dirty="0"/>
              <a:t>等多种无线技术的混合接入</a:t>
            </a:r>
          </a:p>
          <a:p>
            <a:r>
              <a:rPr lang="zh-CN" altLang="en-US" dirty="0"/>
              <a:t>有线以太网接入</a:t>
            </a:r>
            <a:endParaRPr lang="en-US" altLang="zh-CN" dirty="0"/>
          </a:p>
          <a:p>
            <a:pPr lvl="1"/>
            <a:r>
              <a:rPr lang="zh-CN" altLang="en-US" dirty="0"/>
              <a:t>100Mbps、1Gbps、</a:t>
            </a:r>
            <a:br>
              <a:rPr lang="en-US" altLang="zh-CN" dirty="0"/>
            </a:br>
            <a:r>
              <a:rPr lang="zh-CN" altLang="en-US" dirty="0"/>
              <a:t>10Gbps等接入速率</a:t>
            </a:r>
          </a:p>
          <a:p>
            <a:r>
              <a:rPr lang="zh-CN" altLang="en-US" dirty="0"/>
              <a:t>无线WiFi接入</a:t>
            </a:r>
            <a:endParaRPr lang="en-US" altLang="zh-CN" dirty="0"/>
          </a:p>
          <a:p>
            <a:pPr lvl="1"/>
            <a:r>
              <a:rPr lang="zh-CN" altLang="en-US" dirty="0"/>
              <a:t>11、54、450Mbps等</a:t>
            </a:r>
            <a:endParaRPr lang="zh-CN" altLang="en-US" sz="1800" dirty="0"/>
          </a:p>
        </p:txBody>
      </p:sp>
      <p:sp>
        <p:nvSpPr>
          <p:cNvPr id="6" name="AutoShape 99">
            <a:extLst>
              <a:ext uri="{FF2B5EF4-FFF2-40B4-BE49-F238E27FC236}">
                <a16:creationId xmlns:a16="http://schemas.microsoft.com/office/drawing/2014/main" id="{E172F886-2983-6D41-B966-9278B70A7D47}"/>
              </a:ext>
            </a:extLst>
          </p:cNvPr>
          <p:cNvSpPr>
            <a:spLocks noChangeArrowheads="1"/>
          </p:cNvSpPr>
          <p:nvPr/>
        </p:nvSpPr>
        <p:spPr bwMode="auto">
          <a:xfrm>
            <a:off x="6626444" y="2565286"/>
            <a:ext cx="4542014" cy="455507"/>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Rectangle 87">
            <a:extLst>
              <a:ext uri="{FF2B5EF4-FFF2-40B4-BE49-F238E27FC236}">
                <a16:creationId xmlns:a16="http://schemas.microsoft.com/office/drawing/2014/main" id="{918C1314-52FD-3842-9779-2BFE58B459AB}"/>
              </a:ext>
            </a:extLst>
          </p:cNvPr>
          <p:cNvSpPr>
            <a:spLocks noChangeArrowheads="1"/>
          </p:cNvSpPr>
          <p:nvPr/>
        </p:nvSpPr>
        <p:spPr bwMode="auto">
          <a:xfrm>
            <a:off x="6976124" y="3012323"/>
            <a:ext cx="3843930" cy="15782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8" name="Picture 120" descr="access_point_stylized_small">
            <a:extLst>
              <a:ext uri="{FF2B5EF4-FFF2-40B4-BE49-F238E27FC236}">
                <a16:creationId xmlns:a16="http://schemas.microsoft.com/office/drawing/2014/main" id="{B7D26C6C-A51F-E749-A083-26C15A36260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27997" y="3651353"/>
            <a:ext cx="627815" cy="423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1" descr="antenna_radiation_stylized">
            <a:extLst>
              <a:ext uri="{FF2B5EF4-FFF2-40B4-BE49-F238E27FC236}">
                <a16:creationId xmlns:a16="http://schemas.microsoft.com/office/drawing/2014/main" id="{86D69E55-7CD4-0546-9528-077182B367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78949" y="3588295"/>
            <a:ext cx="858886" cy="14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4" descr="iphone_stylized_small">
            <a:extLst>
              <a:ext uri="{FF2B5EF4-FFF2-40B4-BE49-F238E27FC236}">
                <a16:creationId xmlns:a16="http://schemas.microsoft.com/office/drawing/2014/main" id="{606AA6DB-EE8A-7643-9403-4935FE3EB25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58986" y="3103613"/>
            <a:ext cx="193983" cy="38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5" descr="antenna_radiation_stylized">
            <a:extLst>
              <a:ext uri="{FF2B5EF4-FFF2-40B4-BE49-F238E27FC236}">
                <a16:creationId xmlns:a16="http://schemas.microsoft.com/office/drawing/2014/main" id="{9D5F16BF-36B8-0A40-90B8-C795ADFBF51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133097" y="3036792"/>
            <a:ext cx="589607" cy="1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47">
            <a:extLst>
              <a:ext uri="{FF2B5EF4-FFF2-40B4-BE49-F238E27FC236}">
                <a16:creationId xmlns:a16="http://schemas.microsoft.com/office/drawing/2014/main" id="{ED80294F-BF25-2C4E-8435-336D6E4D79D7}"/>
              </a:ext>
            </a:extLst>
          </p:cNvPr>
          <p:cNvSpPr>
            <a:spLocks noChangeArrowheads="1"/>
          </p:cNvSpPr>
          <p:nvPr/>
        </p:nvSpPr>
        <p:spPr bwMode="auto">
          <a:xfrm>
            <a:off x="7023089" y="3657618"/>
            <a:ext cx="3935817" cy="480299"/>
          </a:xfrm>
          <a:prstGeom prst="ellipse">
            <a:avLst/>
          </a:prstGeom>
          <a:noFill/>
          <a:ln w="19050">
            <a:solidFill>
              <a:srgbClr val="CC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13" name="Picture 152" descr="antenna_stylized">
            <a:extLst>
              <a:ext uri="{FF2B5EF4-FFF2-40B4-BE49-F238E27FC236}">
                <a16:creationId xmlns:a16="http://schemas.microsoft.com/office/drawing/2014/main" id="{35135650-DF58-9547-88B5-4FAF25A04EC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933278" y="2807157"/>
            <a:ext cx="760856" cy="33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3" descr="laptop_keyboard">
            <a:extLst>
              <a:ext uri="{FF2B5EF4-FFF2-40B4-BE49-F238E27FC236}">
                <a16:creationId xmlns:a16="http://schemas.microsoft.com/office/drawing/2014/main" id="{0429FE75-B42C-9843-83F5-A26972F59D5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rot="109064" flipH="1">
            <a:off x="7970134" y="3178002"/>
            <a:ext cx="626834" cy="23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154">
            <a:extLst>
              <a:ext uri="{FF2B5EF4-FFF2-40B4-BE49-F238E27FC236}">
                <a16:creationId xmlns:a16="http://schemas.microsoft.com/office/drawing/2014/main" id="{7DD51875-DB10-0B46-A599-0068DD8BA231}"/>
              </a:ext>
            </a:extLst>
          </p:cNvPr>
          <p:cNvSpPr/>
          <p:nvPr/>
        </p:nvSpPr>
        <p:spPr bwMode="auto">
          <a:xfrm>
            <a:off x="8177869" y="2946988"/>
            <a:ext cx="504539" cy="310683"/>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16" name="Picture 155" descr="screen">
            <a:extLst>
              <a:ext uri="{FF2B5EF4-FFF2-40B4-BE49-F238E27FC236}">
                <a16:creationId xmlns:a16="http://schemas.microsoft.com/office/drawing/2014/main" id="{197C41D4-E3FC-8B4C-87DC-4BD861A6513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02719" y="2954978"/>
            <a:ext cx="458468" cy="28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156">
            <a:extLst>
              <a:ext uri="{FF2B5EF4-FFF2-40B4-BE49-F238E27FC236}">
                <a16:creationId xmlns:a16="http://schemas.microsoft.com/office/drawing/2014/main" id="{D7DC39AB-5BC8-0048-9B71-6180D75BA3DE}"/>
              </a:ext>
            </a:extLst>
          </p:cNvPr>
          <p:cNvSpPr/>
          <p:nvPr/>
        </p:nvSpPr>
        <p:spPr bwMode="auto">
          <a:xfrm>
            <a:off x="8269730" y="2937822"/>
            <a:ext cx="427475" cy="57812"/>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8" name="Freeform 157">
            <a:extLst>
              <a:ext uri="{FF2B5EF4-FFF2-40B4-BE49-F238E27FC236}">
                <a16:creationId xmlns:a16="http://schemas.microsoft.com/office/drawing/2014/main" id="{A6B057FE-1F89-A142-9FA9-06B6CDBEF810}"/>
              </a:ext>
            </a:extLst>
          </p:cNvPr>
          <p:cNvSpPr/>
          <p:nvPr/>
        </p:nvSpPr>
        <p:spPr bwMode="auto">
          <a:xfrm>
            <a:off x="8173402" y="2937352"/>
            <a:ext cx="118666" cy="240650"/>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9" name="Freeform 158">
            <a:extLst>
              <a:ext uri="{FF2B5EF4-FFF2-40B4-BE49-F238E27FC236}">
                <a16:creationId xmlns:a16="http://schemas.microsoft.com/office/drawing/2014/main" id="{E557F67E-CE64-E746-A8D9-CAC1A3BF55F3}"/>
              </a:ext>
            </a:extLst>
          </p:cNvPr>
          <p:cNvSpPr/>
          <p:nvPr/>
        </p:nvSpPr>
        <p:spPr bwMode="auto">
          <a:xfrm>
            <a:off x="8566255" y="2980359"/>
            <a:ext cx="127879" cy="2777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0" name="Freeform 159">
            <a:extLst>
              <a:ext uri="{FF2B5EF4-FFF2-40B4-BE49-F238E27FC236}">
                <a16:creationId xmlns:a16="http://schemas.microsoft.com/office/drawing/2014/main" id="{BD140AAD-831D-0A48-ADAA-13CD9B61C32F}"/>
              </a:ext>
            </a:extLst>
          </p:cNvPr>
          <p:cNvSpPr/>
          <p:nvPr/>
        </p:nvSpPr>
        <p:spPr bwMode="auto">
          <a:xfrm>
            <a:off x="8172005" y="3165782"/>
            <a:ext cx="469078" cy="9376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1" name="Freeform 160">
            <a:extLst>
              <a:ext uri="{FF2B5EF4-FFF2-40B4-BE49-F238E27FC236}">
                <a16:creationId xmlns:a16="http://schemas.microsoft.com/office/drawing/2014/main" id="{3D640BD3-8E0F-2B41-98DD-C4A65A90D566}"/>
              </a:ext>
            </a:extLst>
          </p:cNvPr>
          <p:cNvSpPr/>
          <p:nvPr/>
        </p:nvSpPr>
        <p:spPr bwMode="auto">
          <a:xfrm>
            <a:off x="8580495" y="2982709"/>
            <a:ext cx="119782" cy="27895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2" name="Freeform 161">
            <a:extLst>
              <a:ext uri="{FF2B5EF4-FFF2-40B4-BE49-F238E27FC236}">
                <a16:creationId xmlns:a16="http://schemas.microsoft.com/office/drawing/2014/main" id="{C40A1491-9236-FE42-B846-FF8FB7952B81}"/>
              </a:ext>
            </a:extLst>
          </p:cNvPr>
          <p:cNvSpPr/>
          <p:nvPr/>
        </p:nvSpPr>
        <p:spPr bwMode="auto">
          <a:xfrm>
            <a:off x="8172564" y="3178238"/>
            <a:ext cx="417145" cy="925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23" name="Group 162">
            <a:extLst>
              <a:ext uri="{FF2B5EF4-FFF2-40B4-BE49-F238E27FC236}">
                <a16:creationId xmlns:a16="http://schemas.microsoft.com/office/drawing/2014/main" id="{1FBE181A-8FC5-5840-830E-B712B3091C61}"/>
              </a:ext>
            </a:extLst>
          </p:cNvPr>
          <p:cNvGrpSpPr/>
          <p:nvPr/>
        </p:nvGrpSpPr>
        <p:grpSpPr bwMode="auto">
          <a:xfrm>
            <a:off x="8165584" y="3277177"/>
            <a:ext cx="141561" cy="54992"/>
            <a:chOff x="1740" y="2642"/>
            <a:chExt cx="752" cy="327"/>
          </a:xfrm>
        </p:grpSpPr>
        <p:sp>
          <p:nvSpPr>
            <p:cNvPr id="66" name="Freeform 163">
              <a:extLst>
                <a:ext uri="{FF2B5EF4-FFF2-40B4-BE49-F238E27FC236}">
                  <a16:creationId xmlns:a16="http://schemas.microsoft.com/office/drawing/2014/main" id="{A9D25397-BDBA-A249-B0AA-8373477B1C01}"/>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7" name="Freeform 164">
              <a:extLst>
                <a:ext uri="{FF2B5EF4-FFF2-40B4-BE49-F238E27FC236}">
                  <a16:creationId xmlns:a16="http://schemas.microsoft.com/office/drawing/2014/main" id="{AA6346E4-54FA-674E-B51A-9B5603473AFB}"/>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8" name="Freeform 165">
              <a:extLst>
                <a:ext uri="{FF2B5EF4-FFF2-40B4-BE49-F238E27FC236}">
                  <a16:creationId xmlns:a16="http://schemas.microsoft.com/office/drawing/2014/main" id="{9737211B-50EB-B649-ADCA-EF0D7CB2BACF}"/>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9" name="Freeform 166">
              <a:extLst>
                <a:ext uri="{FF2B5EF4-FFF2-40B4-BE49-F238E27FC236}">
                  <a16:creationId xmlns:a16="http://schemas.microsoft.com/office/drawing/2014/main" id="{BF5381C8-821F-224B-B997-44023C653245}"/>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0" name="Freeform 167">
              <a:extLst>
                <a:ext uri="{FF2B5EF4-FFF2-40B4-BE49-F238E27FC236}">
                  <a16:creationId xmlns:a16="http://schemas.microsoft.com/office/drawing/2014/main" id="{B9022BD7-1E2D-7246-B9BB-ACC95AF222F1}"/>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1" name="Freeform 168">
              <a:extLst>
                <a:ext uri="{FF2B5EF4-FFF2-40B4-BE49-F238E27FC236}">
                  <a16:creationId xmlns:a16="http://schemas.microsoft.com/office/drawing/2014/main" id="{4D8E13F1-94C2-D24A-95F9-38B1899B92C9}"/>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24" name="Freeform 169">
            <a:extLst>
              <a:ext uri="{FF2B5EF4-FFF2-40B4-BE49-F238E27FC236}">
                <a16:creationId xmlns:a16="http://schemas.microsoft.com/office/drawing/2014/main" id="{73605C85-4C65-F04E-A375-C4D47849B514}"/>
              </a:ext>
            </a:extLst>
          </p:cNvPr>
          <p:cNvSpPr/>
          <p:nvPr/>
        </p:nvSpPr>
        <p:spPr bwMode="auto">
          <a:xfrm>
            <a:off x="8407941" y="3285402"/>
            <a:ext cx="171437" cy="12079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5" name="Freeform 170">
            <a:extLst>
              <a:ext uri="{FF2B5EF4-FFF2-40B4-BE49-F238E27FC236}">
                <a16:creationId xmlns:a16="http://schemas.microsoft.com/office/drawing/2014/main" id="{F7DC6AAF-517C-354E-8420-E2FFFEDD89C1}"/>
              </a:ext>
            </a:extLst>
          </p:cNvPr>
          <p:cNvSpPr/>
          <p:nvPr/>
        </p:nvSpPr>
        <p:spPr bwMode="auto">
          <a:xfrm>
            <a:off x="7970414" y="3295037"/>
            <a:ext cx="438644" cy="110220"/>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6" name="Freeform 171">
            <a:extLst>
              <a:ext uri="{FF2B5EF4-FFF2-40B4-BE49-F238E27FC236}">
                <a16:creationId xmlns:a16="http://schemas.microsoft.com/office/drawing/2014/main" id="{F2BFF84C-1CBC-C643-93A0-D813C625F44E}"/>
              </a:ext>
            </a:extLst>
          </p:cNvPr>
          <p:cNvSpPr/>
          <p:nvPr/>
        </p:nvSpPr>
        <p:spPr bwMode="auto">
          <a:xfrm>
            <a:off x="7970693" y="3274826"/>
            <a:ext cx="4746" cy="2232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7" name="Freeform 172">
            <a:extLst>
              <a:ext uri="{FF2B5EF4-FFF2-40B4-BE49-F238E27FC236}">
                <a16:creationId xmlns:a16="http://schemas.microsoft.com/office/drawing/2014/main" id="{5CBD4B76-47BA-A041-A9A8-D122AA623039}"/>
              </a:ext>
            </a:extLst>
          </p:cNvPr>
          <p:cNvSpPr/>
          <p:nvPr/>
        </p:nvSpPr>
        <p:spPr bwMode="auto">
          <a:xfrm>
            <a:off x="7970972" y="3183878"/>
            <a:ext cx="203825" cy="92359"/>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8" name="Freeform 173">
            <a:extLst>
              <a:ext uri="{FF2B5EF4-FFF2-40B4-BE49-F238E27FC236}">
                <a16:creationId xmlns:a16="http://schemas.microsoft.com/office/drawing/2014/main" id="{D7385DD3-E25C-8042-BB07-75C73A6F7322}"/>
              </a:ext>
            </a:extLst>
          </p:cNvPr>
          <p:cNvSpPr/>
          <p:nvPr/>
        </p:nvSpPr>
        <p:spPr bwMode="auto">
          <a:xfrm>
            <a:off x="7984654" y="3279527"/>
            <a:ext cx="416028" cy="10598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9" name="Freeform 174">
            <a:extLst>
              <a:ext uri="{FF2B5EF4-FFF2-40B4-BE49-F238E27FC236}">
                <a16:creationId xmlns:a16="http://schemas.microsoft.com/office/drawing/2014/main" id="{A2E0E524-2CB5-8D43-990D-0FF9DE6EE67A}"/>
              </a:ext>
            </a:extLst>
          </p:cNvPr>
          <p:cNvSpPr/>
          <p:nvPr/>
        </p:nvSpPr>
        <p:spPr bwMode="auto">
          <a:xfrm flipV="1">
            <a:off x="8400123" y="3272006"/>
            <a:ext cx="169761" cy="109750"/>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30" name="Picture 176" descr="desktop_computer_stylized_medium">
            <a:extLst>
              <a:ext uri="{FF2B5EF4-FFF2-40B4-BE49-F238E27FC236}">
                <a16:creationId xmlns:a16="http://schemas.microsoft.com/office/drawing/2014/main" id="{595608E7-42F0-2C42-9624-1043463D686A}"/>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flipH="1">
            <a:off x="8552237" y="3082907"/>
            <a:ext cx="903553" cy="51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177">
            <a:extLst>
              <a:ext uri="{FF2B5EF4-FFF2-40B4-BE49-F238E27FC236}">
                <a16:creationId xmlns:a16="http://schemas.microsoft.com/office/drawing/2014/main" id="{41A1EA9E-9109-1B44-BC33-E6B1FB7A2F06}"/>
              </a:ext>
            </a:extLst>
          </p:cNvPr>
          <p:cNvSpPr/>
          <p:nvPr/>
        </p:nvSpPr>
        <p:spPr bwMode="auto">
          <a:xfrm flipH="1">
            <a:off x="8937237" y="3131930"/>
            <a:ext cx="439343" cy="234012"/>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32" name="Picture 179" descr="desktop_computer_stylized_medium">
            <a:extLst>
              <a:ext uri="{FF2B5EF4-FFF2-40B4-BE49-F238E27FC236}">
                <a16:creationId xmlns:a16="http://schemas.microsoft.com/office/drawing/2014/main" id="{417F6987-6F13-464F-B575-2ADD1289D2AB}"/>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flipH="1">
            <a:off x="8477963" y="4153913"/>
            <a:ext cx="682769" cy="42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180">
            <a:extLst>
              <a:ext uri="{FF2B5EF4-FFF2-40B4-BE49-F238E27FC236}">
                <a16:creationId xmlns:a16="http://schemas.microsoft.com/office/drawing/2014/main" id="{68610ADF-3FC0-384B-8CB0-411EAB35F8D8}"/>
              </a:ext>
            </a:extLst>
          </p:cNvPr>
          <p:cNvSpPr/>
          <p:nvPr/>
        </p:nvSpPr>
        <p:spPr bwMode="auto">
          <a:xfrm flipH="1">
            <a:off x="8768888" y="4194449"/>
            <a:ext cx="331989" cy="193502"/>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34" name="Picture 101" descr="fridge2.png">
            <a:extLst>
              <a:ext uri="{FF2B5EF4-FFF2-40B4-BE49-F238E27FC236}">
                <a16:creationId xmlns:a16="http://schemas.microsoft.com/office/drawing/2014/main" id="{8804E887-C076-E74E-A39C-EF7F231A1ECA}"/>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9847784" y="3004608"/>
            <a:ext cx="419923" cy="64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15" descr="antenna_stylized">
            <a:extLst>
              <a:ext uri="{FF2B5EF4-FFF2-40B4-BE49-F238E27FC236}">
                <a16:creationId xmlns:a16="http://schemas.microsoft.com/office/drawing/2014/main" id="{BBF0D377-E2B5-1743-8928-B01E51B0618B}"/>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26802" y="2890917"/>
            <a:ext cx="770828" cy="31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281">
            <a:extLst>
              <a:ext uri="{FF2B5EF4-FFF2-40B4-BE49-F238E27FC236}">
                <a16:creationId xmlns:a16="http://schemas.microsoft.com/office/drawing/2014/main" id="{26FA2E17-791C-7D4C-9C2D-05E026DB45DF}"/>
              </a:ext>
            </a:extLst>
          </p:cNvPr>
          <p:cNvSpPr/>
          <p:nvPr/>
        </p:nvSpPr>
        <p:spPr>
          <a:xfrm>
            <a:off x="8583430" y="3864435"/>
            <a:ext cx="958423" cy="226321"/>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                   </a:t>
            </a:r>
          </a:p>
        </p:txBody>
      </p:sp>
      <p:sp>
        <p:nvSpPr>
          <p:cNvPr id="37" name="Oval 282">
            <a:extLst>
              <a:ext uri="{FF2B5EF4-FFF2-40B4-BE49-F238E27FC236}">
                <a16:creationId xmlns:a16="http://schemas.microsoft.com/office/drawing/2014/main" id="{E74B8FA9-0126-C44D-AC65-34D188A81630}"/>
              </a:ext>
            </a:extLst>
          </p:cNvPr>
          <p:cNvSpPr/>
          <p:nvPr/>
        </p:nvSpPr>
        <p:spPr>
          <a:xfrm>
            <a:off x="8583981" y="3744623"/>
            <a:ext cx="957262" cy="224071"/>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              </a:t>
            </a:r>
          </a:p>
        </p:txBody>
      </p:sp>
      <p:grpSp>
        <p:nvGrpSpPr>
          <p:cNvPr id="38" name="Group 283">
            <a:extLst>
              <a:ext uri="{FF2B5EF4-FFF2-40B4-BE49-F238E27FC236}">
                <a16:creationId xmlns:a16="http://schemas.microsoft.com/office/drawing/2014/main" id="{3FC2F603-53CC-0849-816B-A4BE162DCD9F}"/>
              </a:ext>
            </a:extLst>
          </p:cNvPr>
          <p:cNvGrpSpPr/>
          <p:nvPr/>
        </p:nvGrpSpPr>
        <p:grpSpPr>
          <a:xfrm>
            <a:off x="8725572" y="3773103"/>
            <a:ext cx="673959" cy="164644"/>
            <a:chOff x="7786941" y="2884917"/>
            <a:chExt cx="897649" cy="353919"/>
          </a:xfrm>
        </p:grpSpPr>
        <p:sp>
          <p:nvSpPr>
            <p:cNvPr id="62" name="Freeform 284">
              <a:extLst>
                <a:ext uri="{FF2B5EF4-FFF2-40B4-BE49-F238E27FC236}">
                  <a16:creationId xmlns:a16="http://schemas.microsoft.com/office/drawing/2014/main" id="{1D766E1C-0978-0944-981A-F68D43070F2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63" name="Freeform 285">
              <a:extLst>
                <a:ext uri="{FF2B5EF4-FFF2-40B4-BE49-F238E27FC236}">
                  <a16:creationId xmlns:a16="http://schemas.microsoft.com/office/drawing/2014/main" id="{DAC7372E-5C89-8046-AB30-EBEE1FD18E9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64" name="Freeform 286">
              <a:extLst>
                <a:ext uri="{FF2B5EF4-FFF2-40B4-BE49-F238E27FC236}">
                  <a16:creationId xmlns:a16="http://schemas.microsoft.com/office/drawing/2014/main" id="{F2DECEE8-1F4F-C248-89C3-EB1DB328D2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65" name="Freeform 287">
              <a:extLst>
                <a:ext uri="{FF2B5EF4-FFF2-40B4-BE49-F238E27FC236}">
                  <a16:creationId xmlns:a16="http://schemas.microsoft.com/office/drawing/2014/main" id="{AEBB6131-DFAF-7842-9AB8-C6A22291E6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grpSp>
      <p:sp>
        <p:nvSpPr>
          <p:cNvPr id="39" name="Text Box 26">
            <a:extLst>
              <a:ext uri="{FF2B5EF4-FFF2-40B4-BE49-F238E27FC236}">
                <a16:creationId xmlns:a16="http://schemas.microsoft.com/office/drawing/2014/main" id="{6DA49F7A-4BE0-FD46-A50B-02C9A2C97016}"/>
              </a:ext>
            </a:extLst>
          </p:cNvPr>
          <p:cNvSpPr txBox="1">
            <a:spLocks noChangeArrowheads="1"/>
          </p:cNvSpPr>
          <p:nvPr/>
        </p:nvSpPr>
        <p:spPr bwMode="auto">
          <a:xfrm>
            <a:off x="10615443" y="3561087"/>
            <a:ext cx="1283937" cy="30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algn="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至前端</a:t>
            </a: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0" name="Line 116">
            <a:extLst>
              <a:ext uri="{FF2B5EF4-FFF2-40B4-BE49-F238E27FC236}">
                <a16:creationId xmlns:a16="http://schemas.microsoft.com/office/drawing/2014/main" id="{4A9B8D52-CFCF-F04A-A3BC-2D757CB50CD9}"/>
              </a:ext>
            </a:extLst>
          </p:cNvPr>
          <p:cNvSpPr>
            <a:spLocks noChangeShapeType="1"/>
          </p:cNvSpPr>
          <p:nvPr/>
        </p:nvSpPr>
        <p:spPr bwMode="auto">
          <a:xfrm flipH="1">
            <a:off x="7959568" y="3931807"/>
            <a:ext cx="661074"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277" name="组合 276">
            <a:extLst>
              <a:ext uri="{FF2B5EF4-FFF2-40B4-BE49-F238E27FC236}">
                <a16:creationId xmlns:a16="http://schemas.microsoft.com/office/drawing/2014/main" id="{4657EABE-CBEA-4B4C-9085-186311EA626F}"/>
              </a:ext>
            </a:extLst>
          </p:cNvPr>
          <p:cNvGrpSpPr/>
          <p:nvPr/>
        </p:nvGrpSpPr>
        <p:grpSpPr>
          <a:xfrm>
            <a:off x="8694134" y="4074859"/>
            <a:ext cx="1600756" cy="1328966"/>
            <a:chOff x="3717978" y="4719110"/>
            <a:chExt cx="1600756" cy="1328966"/>
          </a:xfrm>
        </p:grpSpPr>
        <p:sp>
          <p:nvSpPr>
            <p:cNvPr id="41" name="Text Box 39">
              <a:extLst>
                <a:ext uri="{FF2B5EF4-FFF2-40B4-BE49-F238E27FC236}">
                  <a16:creationId xmlns:a16="http://schemas.microsoft.com/office/drawing/2014/main" id="{4E09C443-5518-FD4C-8F6C-A68DE2648F98}"/>
                </a:ext>
              </a:extLst>
            </p:cNvPr>
            <p:cNvSpPr txBox="1">
              <a:spLocks noChangeArrowheads="1"/>
            </p:cNvSpPr>
            <p:nvPr/>
          </p:nvSpPr>
          <p:spPr bwMode="auto">
            <a:xfrm>
              <a:off x="3717978" y="5327879"/>
              <a:ext cx="160075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路由器</a:t>
              </a:r>
              <a:b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b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防火墙</a:t>
              </a:r>
              <a:b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br>
              <a: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NAT</a:t>
              </a:r>
            </a:p>
          </p:txBody>
        </p:sp>
        <p:sp>
          <p:nvSpPr>
            <p:cNvPr id="42" name="Line 133">
              <a:extLst>
                <a:ext uri="{FF2B5EF4-FFF2-40B4-BE49-F238E27FC236}">
                  <a16:creationId xmlns:a16="http://schemas.microsoft.com/office/drawing/2014/main" id="{5CC85BCD-36E6-A54D-ABE4-534E2A1B67D8}"/>
                </a:ext>
              </a:extLst>
            </p:cNvPr>
            <p:cNvSpPr>
              <a:spLocks noChangeShapeType="1"/>
            </p:cNvSpPr>
            <p:nvPr/>
          </p:nvSpPr>
          <p:spPr bwMode="auto">
            <a:xfrm>
              <a:off x="4400255" y="4719110"/>
              <a:ext cx="0" cy="599607"/>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pSp>
        <p:nvGrpSpPr>
          <p:cNvPr id="278" name="组合 277">
            <a:extLst>
              <a:ext uri="{FF2B5EF4-FFF2-40B4-BE49-F238E27FC236}">
                <a16:creationId xmlns:a16="http://schemas.microsoft.com/office/drawing/2014/main" id="{6C3FAAC2-3150-3E48-960D-C7456275BBED}"/>
              </a:ext>
            </a:extLst>
          </p:cNvPr>
          <p:cNvGrpSpPr/>
          <p:nvPr/>
        </p:nvGrpSpPr>
        <p:grpSpPr>
          <a:xfrm>
            <a:off x="7030933" y="4122070"/>
            <a:ext cx="1324515" cy="1027291"/>
            <a:chOff x="2054777" y="4766321"/>
            <a:chExt cx="1324515" cy="1027291"/>
          </a:xfrm>
        </p:grpSpPr>
        <p:sp>
          <p:nvSpPr>
            <p:cNvPr id="43" name="Line 136">
              <a:extLst>
                <a:ext uri="{FF2B5EF4-FFF2-40B4-BE49-F238E27FC236}">
                  <a16:creationId xmlns:a16="http://schemas.microsoft.com/office/drawing/2014/main" id="{698D3F1D-A11C-E44B-8C9D-557114773595}"/>
                </a:ext>
              </a:extLst>
            </p:cNvPr>
            <p:cNvSpPr>
              <a:spLocks noChangeShapeType="1"/>
            </p:cNvSpPr>
            <p:nvPr/>
          </p:nvSpPr>
          <p:spPr bwMode="auto">
            <a:xfrm>
              <a:off x="2771768" y="4766321"/>
              <a:ext cx="0" cy="500491"/>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4" name="Text Box 39">
              <a:extLst>
                <a:ext uri="{FF2B5EF4-FFF2-40B4-BE49-F238E27FC236}">
                  <a16:creationId xmlns:a16="http://schemas.microsoft.com/office/drawing/2014/main" id="{0F0B8B4B-0926-5440-853F-980B90DBAC0C}"/>
                </a:ext>
              </a:extLst>
            </p:cNvPr>
            <p:cNvSpPr txBox="1">
              <a:spLocks noChangeArrowheads="1"/>
            </p:cNvSpPr>
            <p:nvPr/>
          </p:nvSpPr>
          <p:spPr bwMode="auto">
            <a:xfrm>
              <a:off x="2054777" y="5282062"/>
              <a:ext cx="1324515" cy="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indent="11113" algn="ctr">
                <a:lnSpc>
                  <a:spcPct val="85000"/>
                </a:lnSpc>
                <a:defRPr/>
              </a:pP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WiFi</a:t>
              </a:r>
              <a:b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b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无线接入点</a:t>
              </a: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pSp>
        <p:nvGrpSpPr>
          <p:cNvPr id="46" name="Group 91">
            <a:extLst>
              <a:ext uri="{FF2B5EF4-FFF2-40B4-BE49-F238E27FC236}">
                <a16:creationId xmlns:a16="http://schemas.microsoft.com/office/drawing/2014/main" id="{81008B3D-B981-4C4D-B696-1F2C5C21C88A}"/>
              </a:ext>
            </a:extLst>
          </p:cNvPr>
          <p:cNvGrpSpPr/>
          <p:nvPr/>
        </p:nvGrpSpPr>
        <p:grpSpPr bwMode="auto">
          <a:xfrm>
            <a:off x="9905271" y="3795720"/>
            <a:ext cx="819324" cy="214578"/>
            <a:chOff x="322" y="890"/>
            <a:chExt cx="872" cy="339"/>
          </a:xfrm>
        </p:grpSpPr>
        <p:sp>
          <p:nvSpPr>
            <p:cNvPr id="56" name="Rectangle 92">
              <a:extLst>
                <a:ext uri="{FF2B5EF4-FFF2-40B4-BE49-F238E27FC236}">
                  <a16:creationId xmlns:a16="http://schemas.microsoft.com/office/drawing/2014/main" id="{602480D8-D731-D04B-AEE8-44B18B816A5A}"/>
                </a:ext>
              </a:extLst>
            </p:cNvPr>
            <p:cNvSpPr>
              <a:spLocks noChangeArrowheads="1"/>
            </p:cNvSpPr>
            <p:nvPr/>
          </p:nvSpPr>
          <p:spPr bwMode="auto">
            <a:xfrm>
              <a:off x="323" y="1004"/>
              <a:ext cx="871" cy="225"/>
            </a:xfrm>
            <a:prstGeom prst="rect">
              <a:avLst/>
            </a:prstGeom>
            <a:solidFill>
              <a:schemeClr val="bg1">
                <a:lumMod val="7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7" name="Rectangle 93">
              <a:extLst>
                <a:ext uri="{FF2B5EF4-FFF2-40B4-BE49-F238E27FC236}">
                  <a16:creationId xmlns:a16="http://schemas.microsoft.com/office/drawing/2014/main" id="{CA8475A9-6CB0-6B4C-B7DC-75EC96CF19E1}"/>
                </a:ext>
              </a:extLst>
            </p:cNvPr>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8" name="Rectangle 94">
              <a:extLst>
                <a:ext uri="{FF2B5EF4-FFF2-40B4-BE49-F238E27FC236}">
                  <a16:creationId xmlns:a16="http://schemas.microsoft.com/office/drawing/2014/main" id="{801BAA66-C6F4-694A-AAE2-038EE3EB70A2}"/>
                </a:ext>
              </a:extLst>
            </p:cNvPr>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9" name="Rectangle 95">
              <a:extLst>
                <a:ext uri="{FF2B5EF4-FFF2-40B4-BE49-F238E27FC236}">
                  <a16:creationId xmlns:a16="http://schemas.microsoft.com/office/drawing/2014/main" id="{0F7F3ED2-DE12-6048-A10C-2237AD1D7D94}"/>
                </a:ext>
              </a:extLst>
            </p:cNvPr>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0" name="Rectangle 96">
              <a:extLst>
                <a:ext uri="{FF2B5EF4-FFF2-40B4-BE49-F238E27FC236}">
                  <a16:creationId xmlns:a16="http://schemas.microsoft.com/office/drawing/2014/main" id="{42597968-3798-5147-AD07-65539AFDD81F}"/>
                </a:ext>
              </a:extLst>
            </p:cNvPr>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1" name="AutoShape 97">
              <a:extLst>
                <a:ext uri="{FF2B5EF4-FFF2-40B4-BE49-F238E27FC236}">
                  <a16:creationId xmlns:a16="http://schemas.microsoft.com/office/drawing/2014/main" id="{CE6828E5-F646-FB44-9E0C-C2F2EBE2B72A}"/>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8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7" name="Line 102">
            <a:extLst>
              <a:ext uri="{FF2B5EF4-FFF2-40B4-BE49-F238E27FC236}">
                <a16:creationId xmlns:a16="http://schemas.microsoft.com/office/drawing/2014/main" id="{E5F7A509-3703-D543-97C2-031A9E1096A3}"/>
              </a:ext>
            </a:extLst>
          </p:cNvPr>
          <p:cNvSpPr>
            <a:spLocks noChangeShapeType="1"/>
          </p:cNvSpPr>
          <p:nvPr/>
        </p:nvSpPr>
        <p:spPr bwMode="auto">
          <a:xfrm flipH="1">
            <a:off x="10720766" y="3935948"/>
            <a:ext cx="1228986"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8" name="Line 104">
            <a:extLst>
              <a:ext uri="{FF2B5EF4-FFF2-40B4-BE49-F238E27FC236}">
                <a16:creationId xmlns:a16="http://schemas.microsoft.com/office/drawing/2014/main" id="{79DFB2FA-2C7D-DF45-808C-7FE14EC990EA}"/>
              </a:ext>
            </a:extLst>
          </p:cNvPr>
          <p:cNvSpPr>
            <a:spLocks noChangeShapeType="1"/>
          </p:cNvSpPr>
          <p:nvPr/>
        </p:nvSpPr>
        <p:spPr bwMode="auto">
          <a:xfrm flipH="1">
            <a:off x="9537724" y="3938771"/>
            <a:ext cx="367547"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9" name="Line 122">
            <a:extLst>
              <a:ext uri="{FF2B5EF4-FFF2-40B4-BE49-F238E27FC236}">
                <a16:creationId xmlns:a16="http://schemas.microsoft.com/office/drawing/2014/main" id="{E0847329-AEE0-3449-A7A0-AE62837EE86E}"/>
              </a:ext>
            </a:extLst>
          </p:cNvPr>
          <p:cNvSpPr>
            <a:spLocks noChangeShapeType="1"/>
          </p:cNvSpPr>
          <p:nvPr/>
        </p:nvSpPr>
        <p:spPr bwMode="auto">
          <a:xfrm flipH="1" flipV="1">
            <a:off x="9016943" y="3495470"/>
            <a:ext cx="0" cy="27763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5" name="Text Box 142">
            <a:extLst>
              <a:ext uri="{FF2B5EF4-FFF2-40B4-BE49-F238E27FC236}">
                <a16:creationId xmlns:a16="http://schemas.microsoft.com/office/drawing/2014/main" id="{964D6277-EAEF-2443-9F5E-42F3E3B689E3}"/>
              </a:ext>
            </a:extLst>
          </p:cNvPr>
          <p:cNvSpPr txBox="1">
            <a:spLocks noChangeArrowheads="1"/>
          </p:cNvSpPr>
          <p:nvPr/>
        </p:nvSpPr>
        <p:spPr bwMode="auto">
          <a:xfrm>
            <a:off x="10203965" y="2615219"/>
            <a:ext cx="121058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无线和有线</a:t>
            </a:r>
          </a:p>
          <a:p>
            <a:pPr marL="0" marR="0" lvl="0" indent="0" algn="ctr" defTabSz="914400" rtl="0" eaLnBrk="1" fontAlgn="auto" latinLnBrk="0" hangingPunct="1">
              <a:lnSpc>
                <a:spcPct val="9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设备</a:t>
            </a:r>
          </a:p>
        </p:txBody>
      </p:sp>
      <p:sp>
        <p:nvSpPr>
          <p:cNvPr id="50" name="Text Box 148">
            <a:extLst>
              <a:ext uri="{FF2B5EF4-FFF2-40B4-BE49-F238E27FC236}">
                <a16:creationId xmlns:a16="http://schemas.microsoft.com/office/drawing/2014/main" id="{333E1477-1343-D444-8861-09C64100C438}"/>
              </a:ext>
            </a:extLst>
          </p:cNvPr>
          <p:cNvSpPr txBox="1">
            <a:spLocks noChangeArrowheads="1"/>
          </p:cNvSpPr>
          <p:nvPr/>
        </p:nvSpPr>
        <p:spPr bwMode="auto">
          <a:xfrm>
            <a:off x="5238537" y="4035142"/>
            <a:ext cx="1428329"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srgbClr val="C00000"/>
                </a:solidFill>
                <a:effectLst/>
                <a:uLnTx/>
                <a:uFillTx/>
                <a:latin typeface="Microsoft YaHei" panose="020B0503020204020204" pitchFamily="34" charset="-122"/>
                <a:ea typeface="Microsoft YaHei" panose="020B0503020204020204" pitchFamily="34" charset="-122"/>
              </a:rPr>
              <a:t>经常合并在一个盒子里</a:t>
            </a:r>
            <a:endParaRPr kumimoji="0" lang="en-US"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51" name="Line 149">
            <a:extLst>
              <a:ext uri="{FF2B5EF4-FFF2-40B4-BE49-F238E27FC236}">
                <a16:creationId xmlns:a16="http://schemas.microsoft.com/office/drawing/2014/main" id="{198AD034-624B-A844-A26A-50399B8BC932}"/>
              </a:ext>
            </a:extLst>
          </p:cNvPr>
          <p:cNvSpPr>
            <a:spLocks noChangeShapeType="1"/>
          </p:cNvSpPr>
          <p:nvPr/>
        </p:nvSpPr>
        <p:spPr bwMode="auto">
          <a:xfrm flipV="1">
            <a:off x="6561676" y="3877682"/>
            <a:ext cx="488214" cy="244388"/>
          </a:xfrm>
          <a:prstGeom prst="line">
            <a:avLst/>
          </a:prstGeom>
          <a:noFill/>
          <a:ln w="28575">
            <a:solidFill>
              <a:srgbClr val="C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280" name="组合 279">
            <a:extLst>
              <a:ext uri="{FF2B5EF4-FFF2-40B4-BE49-F238E27FC236}">
                <a16:creationId xmlns:a16="http://schemas.microsoft.com/office/drawing/2014/main" id="{82A743BA-BBB0-8549-B95A-451F5B59C37B}"/>
              </a:ext>
            </a:extLst>
          </p:cNvPr>
          <p:cNvGrpSpPr/>
          <p:nvPr/>
        </p:nvGrpSpPr>
        <p:grpSpPr>
          <a:xfrm>
            <a:off x="8179183" y="4590408"/>
            <a:ext cx="1324515" cy="1169987"/>
            <a:chOff x="7633273" y="5518447"/>
            <a:chExt cx="1324515" cy="1169987"/>
          </a:xfrm>
        </p:grpSpPr>
        <p:sp>
          <p:nvSpPr>
            <p:cNvPr id="52" name="Line 134">
              <a:extLst>
                <a:ext uri="{FF2B5EF4-FFF2-40B4-BE49-F238E27FC236}">
                  <a16:creationId xmlns:a16="http://schemas.microsoft.com/office/drawing/2014/main" id="{A170908E-0F21-244F-B2E0-CB6221DF8DC9}"/>
                </a:ext>
              </a:extLst>
            </p:cNvPr>
            <p:cNvSpPr>
              <a:spLocks noChangeShapeType="1"/>
            </p:cNvSpPr>
            <p:nvPr/>
          </p:nvSpPr>
          <p:spPr bwMode="auto">
            <a:xfrm>
              <a:off x="8351541" y="5518447"/>
              <a:ext cx="0" cy="639654"/>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3" name="Text Box 39">
              <a:extLst>
                <a:ext uri="{FF2B5EF4-FFF2-40B4-BE49-F238E27FC236}">
                  <a16:creationId xmlns:a16="http://schemas.microsoft.com/office/drawing/2014/main" id="{C7D35780-50AE-124B-848D-907F4E049ABC}"/>
                </a:ext>
              </a:extLst>
            </p:cNvPr>
            <p:cNvSpPr txBox="1">
              <a:spLocks noChangeArrowheads="1"/>
            </p:cNvSpPr>
            <p:nvPr/>
          </p:nvSpPr>
          <p:spPr bwMode="auto">
            <a:xfrm>
              <a:off x="7633273" y="6202147"/>
              <a:ext cx="1324515"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t>有线以太网（1 Gbps）</a:t>
              </a:r>
            </a:p>
          </p:txBody>
        </p:sp>
      </p:grpSp>
      <p:sp>
        <p:nvSpPr>
          <p:cNvPr id="54" name="Text Box 39">
            <a:extLst>
              <a:ext uri="{FF2B5EF4-FFF2-40B4-BE49-F238E27FC236}">
                <a16:creationId xmlns:a16="http://schemas.microsoft.com/office/drawing/2014/main" id="{E8C590A6-22B4-EC41-A0C0-9DD04AC915B3}"/>
              </a:ext>
            </a:extLst>
          </p:cNvPr>
          <p:cNvSpPr txBox="1">
            <a:spLocks noChangeArrowheads="1"/>
          </p:cNvSpPr>
          <p:nvPr/>
        </p:nvSpPr>
        <p:spPr bwMode="auto">
          <a:xfrm>
            <a:off x="9952863" y="4634672"/>
            <a:ext cx="19027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t>电缆或DSL</a:t>
            </a:r>
            <a:b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b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t>调制解调器</a:t>
            </a: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endParaRPr>
          </a:p>
        </p:txBody>
      </p:sp>
      <p:sp>
        <p:nvSpPr>
          <p:cNvPr id="55" name="Line 129">
            <a:extLst>
              <a:ext uri="{FF2B5EF4-FFF2-40B4-BE49-F238E27FC236}">
                <a16:creationId xmlns:a16="http://schemas.microsoft.com/office/drawing/2014/main" id="{3656A45C-044F-6047-857A-FE6A62678B77}"/>
              </a:ext>
            </a:extLst>
          </p:cNvPr>
          <p:cNvSpPr>
            <a:spLocks noChangeShapeType="1"/>
          </p:cNvSpPr>
          <p:nvPr/>
        </p:nvSpPr>
        <p:spPr bwMode="auto">
          <a:xfrm>
            <a:off x="10397375" y="4035142"/>
            <a:ext cx="0" cy="555266"/>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78CA3E3A-B6F6-8040-8111-3390E5F0BDB5}"/>
              </a:ext>
            </a:extLst>
          </p:cNvPr>
          <p:cNvSpPr/>
          <p:nvPr/>
        </p:nvSpPr>
        <p:spPr>
          <a:xfrm>
            <a:off x="7049889" y="2001392"/>
            <a:ext cx="3570208" cy="461665"/>
          </a:xfrm>
          <a:prstGeom prst="rect">
            <a:avLst/>
          </a:prstGeom>
        </p:spPr>
        <p:txBody>
          <a:bodyPr wrap="none">
            <a:spAutoFit/>
          </a:bodyPr>
          <a:lstStyle/>
          <a:p>
            <a:r>
              <a:rPr lang="zh-CN" altLang="en-US" sz="2400" dirty="0">
                <a:latin typeface="Microsoft YaHei" panose="020B0503020204020204" pitchFamily="34" charset="-122"/>
                <a:ea typeface="Microsoft YaHei" panose="020B0503020204020204" pitchFamily="34" charset="-122"/>
              </a:rPr>
              <a:t>校园、企业、家庭等网络</a:t>
            </a:r>
          </a:p>
        </p:txBody>
      </p:sp>
      <p:pic>
        <p:nvPicPr>
          <p:cNvPr id="12290" name="Picture 2">
            <a:extLst>
              <a:ext uri="{FF2B5EF4-FFF2-40B4-BE49-F238E27FC236}">
                <a16:creationId xmlns:a16="http://schemas.microsoft.com/office/drawing/2014/main" id="{CB2DFBDB-F4B2-7046-B87F-D28F1D03677B}"/>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862089" y="4620212"/>
            <a:ext cx="2202893" cy="1474141"/>
          </a:xfrm>
          <a:prstGeom prst="rect">
            <a:avLst/>
          </a:prstGeom>
          <a:noFill/>
          <a:extLst>
            <a:ext uri="{909E8E84-426E-40DD-AFC4-6F175D3DCCD1}">
              <a14:hiddenFill xmlns:a14="http://schemas.microsoft.com/office/drawing/2010/main">
                <a:solidFill>
                  <a:srgbClr val="FFFFFF"/>
                </a:solidFill>
              </a14:hiddenFill>
            </a:ext>
          </a:extLst>
        </p:spPr>
      </p:pic>
      <p:sp>
        <p:nvSpPr>
          <p:cNvPr id="72" name="灯片编号占位符 71">
            <a:extLst>
              <a:ext uri="{FF2B5EF4-FFF2-40B4-BE49-F238E27FC236}">
                <a16:creationId xmlns:a16="http://schemas.microsoft.com/office/drawing/2014/main" id="{31B71800-0C35-0D4D-8E3B-E8A0B63B1DD3}"/>
              </a:ext>
            </a:extLst>
          </p:cNvPr>
          <p:cNvSpPr>
            <a:spLocks noGrp="1"/>
          </p:cNvSpPr>
          <p:nvPr>
            <p:ph type="sldNum" sz="quarter" idx="12"/>
          </p:nvPr>
        </p:nvSpPr>
        <p:spPr/>
        <p:txBody>
          <a:bodyPr/>
          <a:lstStyle/>
          <a:p>
            <a:fld id="{8D4D1E41-7A09-AB4A-A4E1-09765ADA2698}" type="slidenum">
              <a:rPr kumimoji="1" lang="zh-CN" altLang="en-US" smtClean="0"/>
              <a:t>30</a:t>
            </a:fld>
            <a:endParaRPr kumimoji="1" lang="zh-CN" altLang="en-US" dirty="0"/>
          </a:p>
        </p:txBody>
      </p:sp>
      <p:sp>
        <p:nvSpPr>
          <p:cNvPr id="77" name="文本框 76">
            <a:extLst>
              <a:ext uri="{FF2B5EF4-FFF2-40B4-BE49-F238E27FC236}">
                <a16:creationId xmlns:a16="http://schemas.microsoft.com/office/drawing/2014/main" id="{0E719679-7AFA-AC46-AD03-C1E15A81DAF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342865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linds(horizontal)">
                                      <p:cBhvr>
                                        <p:cTn id="10" dur="500"/>
                                        <p:tgtEl>
                                          <p:spTgt spid="5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12290"/>
                                        </p:tgtEl>
                                        <p:attrNameLst>
                                          <p:attrName>style.visibility</p:attrName>
                                        </p:attrNameLst>
                                      </p:cBhvr>
                                      <p:to>
                                        <p:strVal val="visible"/>
                                      </p:to>
                                    </p:set>
                                    <p:animEffect transition="in" filter="blinds(horizontal)">
                                      <p:cBhvr>
                                        <p:cTn id="16"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p:bldP spid="5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物理</a:t>
            </a:r>
            <a:r>
              <a:rPr lang="zh-CN" altLang="en-US" dirty="0"/>
              <a:t>介质</a:t>
            </a:r>
            <a:endParaRPr lang="en-US" altLang="zh-CN" dirty="0"/>
          </a:p>
        </p:txBody>
      </p:sp>
      <p:sp>
        <p:nvSpPr>
          <p:cNvPr id="3" name="内容占位符 2"/>
          <p:cNvSpPr>
            <a:spLocks noGrp="1"/>
          </p:cNvSpPr>
          <p:nvPr>
            <p:ph idx="1"/>
          </p:nvPr>
        </p:nvSpPr>
        <p:spPr>
          <a:xfrm>
            <a:off x="838200" y="1510758"/>
            <a:ext cx="9888940" cy="4845592"/>
          </a:xfrm>
        </p:spPr>
        <p:txBody>
          <a:bodyPr>
            <a:normAutofit lnSpcReduction="10000"/>
          </a:bodyPr>
          <a:lstStyle/>
          <a:p>
            <a:pPr fontAlgn="auto">
              <a:lnSpc>
                <a:spcPct val="130000"/>
              </a:lnSpc>
            </a:pPr>
            <a:r>
              <a:rPr lang="zh-CN" altLang="en-US" dirty="0"/>
              <a:t>传输单元：位（</a:t>
            </a:r>
            <a:r>
              <a:rPr lang="en-US" altLang="zh-CN" dirty="0"/>
              <a:t>bit</a:t>
            </a:r>
            <a:r>
              <a:rPr lang="zh-CN" altLang="en-US" dirty="0"/>
              <a:t>）</a:t>
            </a:r>
            <a:endParaRPr lang="en-US" altLang="zh-CN" dirty="0"/>
          </a:p>
          <a:p>
            <a:pPr lvl="1">
              <a:lnSpc>
                <a:spcPct val="130000"/>
              </a:lnSpc>
            </a:pPr>
            <a:r>
              <a:rPr lang="zh-CN" altLang="en-US" dirty="0"/>
              <a:t>在发射机/接收机之间的物理介质上传播的</a:t>
            </a:r>
            <a:br>
              <a:rPr lang="en-US" altLang="zh-CN" dirty="0"/>
            </a:br>
            <a:r>
              <a:rPr lang="zh-CN" altLang="en-US" dirty="0"/>
              <a:t>数据的最小单元</a:t>
            </a:r>
            <a:endParaRPr lang="en-US" altLang="zh-CN" dirty="0"/>
          </a:p>
          <a:p>
            <a:pPr lvl="1">
              <a:lnSpc>
                <a:spcPct val="130000"/>
              </a:lnSpc>
            </a:pPr>
            <a:r>
              <a:rPr lang="zh-CN" altLang="en-US" dirty="0"/>
              <a:t>用比特表示（</a:t>
            </a:r>
            <a:r>
              <a:rPr lang="en-US" altLang="zh-CN" dirty="0"/>
              <a:t>bit</a:t>
            </a:r>
            <a:r>
              <a:rPr lang="zh-CN" altLang="en-US" dirty="0"/>
              <a:t>）</a:t>
            </a:r>
          </a:p>
          <a:p>
            <a:pPr fontAlgn="auto">
              <a:lnSpc>
                <a:spcPct val="130000"/>
              </a:lnSpc>
            </a:pPr>
            <a:r>
              <a:rPr lang="zh-CN" altLang="en-US" dirty="0"/>
              <a:t>物理媒体</a:t>
            </a:r>
            <a:endParaRPr lang="en-US" altLang="zh-CN" dirty="0"/>
          </a:p>
          <a:p>
            <a:pPr lvl="1">
              <a:lnSpc>
                <a:spcPct val="130000"/>
              </a:lnSpc>
            </a:pPr>
            <a:r>
              <a:rPr lang="zh-CN" altLang="en-US" dirty="0"/>
              <a:t>是指发射机和接收机之间的具体链路介质</a:t>
            </a:r>
          </a:p>
          <a:p>
            <a:pPr lvl="1">
              <a:lnSpc>
                <a:spcPct val="130000"/>
              </a:lnSpc>
            </a:pPr>
            <a:r>
              <a:rPr lang="zh-CN" altLang="en-US" dirty="0">
                <a:solidFill>
                  <a:srgbClr val="C00000"/>
                </a:solidFill>
              </a:rPr>
              <a:t>引导型介质</a:t>
            </a:r>
            <a:r>
              <a:rPr lang="zh-CN" altLang="en-US" dirty="0"/>
              <a:t>：信号在固体介质中传播，例如铜、光纤、同轴电缆</a:t>
            </a:r>
          </a:p>
          <a:p>
            <a:pPr lvl="1">
              <a:lnSpc>
                <a:spcPct val="130000"/>
              </a:lnSpc>
            </a:pPr>
            <a:r>
              <a:rPr lang="zh-CN" altLang="en-US" dirty="0">
                <a:solidFill>
                  <a:srgbClr val="C00000"/>
                </a:solidFill>
              </a:rPr>
              <a:t>非引导型介质</a:t>
            </a:r>
            <a:r>
              <a:rPr lang="zh-CN" altLang="en-US" dirty="0"/>
              <a:t>：信号自由传播，例如无线电（陆地无线电、卫星无线电信道)</a:t>
            </a:r>
            <a:endParaRPr lang="en-US" altLang="zh-CN" dirty="0"/>
          </a:p>
        </p:txBody>
      </p:sp>
      <p:sp>
        <p:nvSpPr>
          <p:cNvPr id="5" name="矩形 4">
            <a:extLst>
              <a:ext uri="{FF2B5EF4-FFF2-40B4-BE49-F238E27FC236}">
                <a16:creationId xmlns:a16="http://schemas.microsoft.com/office/drawing/2014/main" id="{CFABE7FC-BAD7-EC47-80B1-8BC65E63B666}"/>
              </a:ext>
            </a:extLst>
          </p:cNvPr>
          <p:cNvSpPr/>
          <p:nvPr/>
        </p:nvSpPr>
        <p:spPr>
          <a:xfrm>
            <a:off x="7786496" y="1549281"/>
            <a:ext cx="3483646" cy="1762021"/>
          </a:xfrm>
          <a:prstGeom prst="rect">
            <a:avLst/>
          </a:prstGeom>
          <a:ln>
            <a:solidFill>
              <a:srgbClr val="C00000"/>
            </a:solidFill>
          </a:ln>
        </p:spPr>
        <p:txBody>
          <a:bodyPr wrap="none">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存储</a:t>
            </a:r>
            <a:r>
              <a:rPr lang="zh-CN" altLang="en-US" sz="2400" dirty="0">
                <a:solidFill>
                  <a:prstClr val="black"/>
                </a:solidFill>
                <a:latin typeface="微软雅黑" panose="020B0503020204020204" pitchFamily="34" charset="-122"/>
                <a:ea typeface="微软雅黑" panose="020B0503020204020204" pitchFamily="34" charset="-122"/>
              </a:rPr>
              <a:t>常用</a:t>
            </a:r>
            <a:r>
              <a:rPr lang="zh-CN" altLang="en-US" sz="2400" dirty="0">
                <a:solidFill>
                  <a:srgbClr val="C00000"/>
                </a:solidFill>
                <a:latin typeface="微软雅黑" panose="020B0503020204020204" pitchFamily="34" charset="-122"/>
                <a:ea typeface="微软雅黑" panose="020B0503020204020204" pitchFamily="34" charset="-122"/>
              </a:rPr>
              <a:t>字节</a:t>
            </a:r>
            <a:r>
              <a:rPr lang="en-US" altLang="zh-CN" sz="2400" dirty="0">
                <a:solidFill>
                  <a:srgbClr val="C00000"/>
                </a:solidFill>
                <a:latin typeface="微软雅黑" panose="020B0503020204020204" pitchFamily="34" charset="-122"/>
                <a:ea typeface="微软雅黑" panose="020B0503020204020204" pitchFamily="34" charset="-122"/>
              </a:rPr>
              <a:t>Byte</a:t>
            </a:r>
          </a:p>
          <a:p>
            <a:pPr algn="ctr"/>
            <a:r>
              <a:rPr lang="en-US" altLang="zh-CN" sz="2400" dirty="0">
                <a:latin typeface="Microsoft YaHei" panose="020B0503020204020204" pitchFamily="34" charset="-122"/>
                <a:ea typeface="Microsoft YaHei" panose="020B0503020204020204" pitchFamily="34" charset="-122"/>
              </a:rPr>
              <a:t>K/M/G</a:t>
            </a:r>
            <a:r>
              <a:rPr lang="zh-CN" altLang="en-US" sz="2400" dirty="0">
                <a:latin typeface="Microsoft YaHei" panose="020B0503020204020204" pitchFamily="34" charset="-122"/>
                <a:ea typeface="Microsoft YaHei" panose="020B0503020204020204" pitchFamily="34" charset="-122"/>
              </a:rPr>
              <a:t>层级为</a:t>
            </a:r>
            <a:r>
              <a:rPr lang="en-US" altLang="zh-CN" sz="2400" dirty="0">
                <a:latin typeface="Microsoft YaHei" panose="020B0503020204020204" pitchFamily="34" charset="-122"/>
                <a:ea typeface="Microsoft YaHei" panose="020B0503020204020204" pitchFamily="34" charset="-122"/>
              </a:rPr>
              <a:t>2^10</a:t>
            </a:r>
            <a:r>
              <a:rPr lang="zh-CN" altLang="en-US" sz="2400" dirty="0">
                <a:latin typeface="Microsoft YaHei" panose="020B0503020204020204" pitchFamily="34" charset="-122"/>
                <a:ea typeface="Microsoft YaHei" panose="020B0503020204020204" pitchFamily="34" charset="-122"/>
              </a:rPr>
              <a:t>进制</a:t>
            </a:r>
            <a:endParaRPr lang="en-US" altLang="zh-CN" sz="2400" dirty="0">
              <a:solidFill>
                <a:srgbClr val="C00000"/>
              </a:solidFill>
              <a:latin typeface="微软雅黑" panose="020B0503020204020204" pitchFamily="34" charset="-122"/>
              <a:ea typeface="微软雅黑" panose="020B0503020204020204" pitchFamily="34" charset="-122"/>
            </a:endParaRPr>
          </a:p>
          <a:p>
            <a:pPr algn="ctr">
              <a:lnSpc>
                <a:spcPts val="1500"/>
              </a:lnSpc>
            </a:pPr>
            <a:endParaRPr lang="en-US" altLang="zh-CN" sz="2400" dirty="0">
              <a:solidFill>
                <a:srgbClr val="C00000"/>
              </a:solidFill>
              <a:latin typeface="微软雅黑" panose="020B0503020204020204" pitchFamily="34" charset="-122"/>
              <a:ea typeface="微软雅黑" panose="020B0503020204020204" pitchFamily="34" charset="-122"/>
            </a:endParaRPr>
          </a:p>
          <a:p>
            <a:pPr algn="ctr"/>
            <a:r>
              <a:rPr lang="zh-CN" altLang="en-US" sz="2400" dirty="0">
                <a:solidFill>
                  <a:srgbClr val="C00000"/>
                </a:solidFill>
                <a:latin typeface="微软雅黑" panose="020B0503020204020204" pitchFamily="34" charset="-122"/>
                <a:ea typeface="微软雅黑" panose="020B0503020204020204" pitchFamily="34" charset="-122"/>
              </a:rPr>
              <a:t>传输</a:t>
            </a:r>
            <a:r>
              <a:rPr lang="zh-CN" altLang="en-US" sz="2400" dirty="0">
                <a:solidFill>
                  <a:prstClr val="black"/>
                </a:solidFill>
                <a:latin typeface="微软雅黑" panose="020B0503020204020204" pitchFamily="34" charset="-122"/>
                <a:ea typeface="微软雅黑" panose="020B0503020204020204" pitchFamily="34" charset="-122"/>
              </a:rPr>
              <a:t>常用</a:t>
            </a:r>
            <a:r>
              <a:rPr lang="zh-CN" altLang="en-US" sz="2400" dirty="0">
                <a:solidFill>
                  <a:srgbClr val="C00000"/>
                </a:solidFill>
                <a:latin typeface="微软雅黑" panose="020B0503020204020204" pitchFamily="34" charset="-122"/>
                <a:ea typeface="微软雅黑" panose="020B0503020204020204" pitchFamily="34" charset="-122"/>
              </a:rPr>
              <a:t>比特</a:t>
            </a:r>
            <a:r>
              <a:rPr lang="en-US" altLang="zh-CN" sz="2400" dirty="0">
                <a:solidFill>
                  <a:srgbClr val="C00000"/>
                </a:solidFill>
                <a:latin typeface="微软雅黑" panose="020B0503020204020204" pitchFamily="34" charset="-122"/>
                <a:ea typeface="微软雅黑" panose="020B0503020204020204" pitchFamily="34" charset="-122"/>
              </a:rPr>
              <a:t>Bit</a:t>
            </a:r>
          </a:p>
          <a:p>
            <a:pPr algn="ctr"/>
            <a:r>
              <a:rPr lang="en-US" altLang="zh-CN" sz="2400" dirty="0">
                <a:latin typeface="Microsoft YaHei" panose="020B0503020204020204" pitchFamily="34" charset="-122"/>
                <a:ea typeface="Microsoft YaHei" panose="020B0503020204020204" pitchFamily="34" charset="-122"/>
              </a:rPr>
              <a:t>K/M/G</a:t>
            </a:r>
            <a:r>
              <a:rPr lang="zh-CN" altLang="en-US" sz="2400" dirty="0">
                <a:latin typeface="Microsoft YaHei" panose="020B0503020204020204" pitchFamily="34" charset="-122"/>
                <a:ea typeface="Microsoft YaHei" panose="020B0503020204020204" pitchFamily="34" charset="-122"/>
              </a:rPr>
              <a:t>层级为</a:t>
            </a:r>
            <a:r>
              <a:rPr lang="en-US" altLang="zh-CN" sz="2400" dirty="0">
                <a:latin typeface="Microsoft YaHei" panose="020B0503020204020204" pitchFamily="34" charset="-122"/>
                <a:ea typeface="Microsoft YaHei" panose="020B0503020204020204" pitchFamily="34" charset="-122"/>
              </a:rPr>
              <a:t>10^3</a:t>
            </a:r>
            <a:r>
              <a:rPr lang="zh-CN" altLang="en-US" sz="2400" dirty="0">
                <a:latin typeface="Microsoft YaHei" panose="020B0503020204020204" pitchFamily="34" charset="-122"/>
                <a:ea typeface="Microsoft YaHei" panose="020B0503020204020204" pitchFamily="34" charset="-122"/>
              </a:rPr>
              <a:t>进制</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7" name="灯片编号占位符 6">
            <a:extLst>
              <a:ext uri="{FF2B5EF4-FFF2-40B4-BE49-F238E27FC236}">
                <a16:creationId xmlns:a16="http://schemas.microsoft.com/office/drawing/2014/main" id="{97E080B7-C088-8B4E-B8CF-3281335EB402}"/>
              </a:ext>
            </a:extLst>
          </p:cNvPr>
          <p:cNvSpPr>
            <a:spLocks noGrp="1"/>
          </p:cNvSpPr>
          <p:nvPr>
            <p:ph type="sldNum" sz="quarter" idx="12"/>
          </p:nvPr>
        </p:nvSpPr>
        <p:spPr/>
        <p:txBody>
          <a:bodyPr/>
          <a:lstStyle/>
          <a:p>
            <a:fld id="{8D4D1E41-7A09-AB4A-A4E1-09765ADA2698}" type="slidenum">
              <a:rPr kumimoji="1" lang="zh-CN" altLang="en-US" smtClean="0"/>
              <a:t>31</a:t>
            </a:fld>
            <a:endParaRPr kumimoji="1" lang="zh-CN" altLang="en-US" dirty="0"/>
          </a:p>
        </p:txBody>
      </p:sp>
      <p:sp>
        <p:nvSpPr>
          <p:cNvPr id="8" name="文本框 7">
            <a:extLst>
              <a:ext uri="{FF2B5EF4-FFF2-40B4-BE49-F238E27FC236}">
                <a16:creationId xmlns:a16="http://schemas.microsoft.com/office/drawing/2014/main" id="{CE89118F-18C5-3A40-ADFD-4CBAF023361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
        <p:nvSpPr>
          <p:cNvPr id="4" name="矩形 3">
            <a:extLst>
              <a:ext uri="{FF2B5EF4-FFF2-40B4-BE49-F238E27FC236}">
                <a16:creationId xmlns:a16="http://schemas.microsoft.com/office/drawing/2014/main" id="{B94861D2-EB36-8840-AE29-54B4F2FDDA5E}"/>
              </a:ext>
            </a:extLst>
          </p:cNvPr>
          <p:cNvSpPr/>
          <p:nvPr/>
        </p:nvSpPr>
        <p:spPr>
          <a:xfrm>
            <a:off x="7786496" y="3614218"/>
            <a:ext cx="3483646" cy="461665"/>
          </a:xfrm>
          <a:prstGeom prst="rect">
            <a:avLst/>
          </a:prstGeom>
          <a:ln>
            <a:solidFill>
              <a:srgbClr val="C00000"/>
            </a:solidFill>
          </a:ln>
        </p:spPr>
        <p:txBody>
          <a:bodyPr wrap="square">
            <a:spAutoFit/>
          </a:bodyPr>
          <a:lstStyle/>
          <a:p>
            <a:pPr algn="ctr"/>
            <a:r>
              <a:rPr lang="en-US" altLang="zh-CN" sz="2400" dirty="0">
                <a:solidFill>
                  <a:srgbClr val="C00000"/>
                </a:solidFill>
                <a:latin typeface="微软雅黑" panose="020B0503020204020204" pitchFamily="34" charset="-122"/>
                <a:ea typeface="微软雅黑" panose="020B0503020204020204" pitchFamily="34" charset="-122"/>
              </a:rPr>
              <a:t>1B=8b</a:t>
            </a:r>
            <a:r>
              <a:rPr lang="zh-CN" altLang="en-US"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（注意大小写）</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8736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物理</a:t>
            </a:r>
            <a:r>
              <a:rPr lang="zh-CN" altLang="en-US" dirty="0"/>
              <a:t>介质：光纤</a:t>
            </a:r>
          </a:p>
        </p:txBody>
      </p:sp>
      <p:sp>
        <p:nvSpPr>
          <p:cNvPr id="3" name="内容占位符 2"/>
          <p:cNvSpPr>
            <a:spLocks noGrp="1"/>
          </p:cNvSpPr>
          <p:nvPr>
            <p:ph idx="1"/>
          </p:nvPr>
        </p:nvSpPr>
        <p:spPr>
          <a:xfrm>
            <a:off x="838200" y="1332756"/>
            <a:ext cx="10515600" cy="4586694"/>
          </a:xfrm>
        </p:spPr>
        <p:txBody>
          <a:bodyPr/>
          <a:lstStyle/>
          <a:p>
            <a:r>
              <a:rPr lang="zh-CN" altLang="en-US" dirty="0"/>
              <a:t>光纤</a:t>
            </a:r>
          </a:p>
          <a:p>
            <a:pPr lvl="1"/>
            <a:r>
              <a:rPr lang="zh-CN" altLang="en-US" dirty="0"/>
              <a:t>玻璃纤维携带光脉冲，每个脉冲一位</a:t>
            </a:r>
          </a:p>
          <a:p>
            <a:pPr>
              <a:buFont typeface="Wingdings" panose="05000000000000000000" charset="0"/>
              <a:buChar char="Ø"/>
            </a:pPr>
            <a:r>
              <a:rPr lang="zh-CN" altLang="en-US" dirty="0"/>
              <a:t>高速运行</a:t>
            </a:r>
          </a:p>
          <a:p>
            <a:pPr lvl="1"/>
            <a:r>
              <a:rPr lang="zh-CN" altLang="en-US" dirty="0"/>
              <a:t>高速点对点传输（10-100 Gbps以上）</a:t>
            </a:r>
          </a:p>
          <a:p>
            <a:pPr>
              <a:buFont typeface="Wingdings" panose="05000000000000000000" charset="0"/>
              <a:buChar char="Ø"/>
            </a:pPr>
            <a:r>
              <a:rPr lang="zh-CN" altLang="en-US" dirty="0"/>
              <a:t>低误码率</a:t>
            </a:r>
          </a:p>
          <a:p>
            <a:pPr lvl="1"/>
            <a:r>
              <a:rPr lang="zh-CN" altLang="en-US" dirty="0"/>
              <a:t>中继器相距很远，对电磁噪声免疫</a:t>
            </a:r>
          </a:p>
        </p:txBody>
      </p:sp>
      <p:pic>
        <p:nvPicPr>
          <p:cNvPr id="12290" name="Picture 2" descr="Image result for optical fib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87481" y="4065678"/>
            <a:ext cx="3367260" cy="22224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1CAD2A5-B7E7-C945-94F0-F181B0383FA3}"/>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537259" y="4212456"/>
            <a:ext cx="2256970" cy="172831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E4C8A14-8F74-604C-8DDA-67827524AAD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159084" y="4324576"/>
            <a:ext cx="2961185" cy="167434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41F8A441-D70D-B747-8ECE-9DEED5809CF8}"/>
              </a:ext>
            </a:extLst>
          </p:cNvPr>
          <p:cNvSpPr/>
          <p:nvPr/>
        </p:nvSpPr>
        <p:spPr>
          <a:xfrm>
            <a:off x="9454949" y="4324576"/>
            <a:ext cx="1620545" cy="707886"/>
          </a:xfrm>
          <a:prstGeom prst="rect">
            <a:avLst/>
          </a:prstGeom>
        </p:spPr>
        <p:txBody>
          <a:bodyPr wrap="square">
            <a:spAutoFit/>
          </a:bodyPr>
          <a:lstStyle/>
          <a:p>
            <a:pPr marL="53975" lvl="1"/>
            <a:r>
              <a:rPr lang="zh-CN" altLang="en-US" sz="2000" dirty="0">
                <a:latin typeface="Microsoft YaHei" panose="020B0503020204020204" pitchFamily="34" charset="-122"/>
                <a:ea typeface="Microsoft YaHei" panose="020B0503020204020204" pitchFamily="34" charset="-122"/>
              </a:rPr>
              <a:t>由多根光纤构成的光缆</a:t>
            </a:r>
          </a:p>
        </p:txBody>
      </p:sp>
      <p:sp>
        <p:nvSpPr>
          <p:cNvPr id="9" name="矩形 8">
            <a:extLst>
              <a:ext uri="{FF2B5EF4-FFF2-40B4-BE49-F238E27FC236}">
                <a16:creationId xmlns:a16="http://schemas.microsoft.com/office/drawing/2014/main" id="{F3D37796-02E8-7342-A7FF-3DD292C45363}"/>
              </a:ext>
            </a:extLst>
          </p:cNvPr>
          <p:cNvSpPr/>
          <p:nvPr/>
        </p:nvSpPr>
        <p:spPr>
          <a:xfrm>
            <a:off x="2273078" y="5956240"/>
            <a:ext cx="785332" cy="400110"/>
          </a:xfrm>
          <a:prstGeom prst="rect">
            <a:avLst/>
          </a:prstGeom>
        </p:spPr>
        <p:txBody>
          <a:bodyPr wrap="square">
            <a:spAutoFit/>
          </a:bodyPr>
          <a:lstStyle/>
          <a:p>
            <a:pPr marL="53975" lvl="1"/>
            <a:r>
              <a:rPr lang="zh-CN" altLang="en-US" sz="2000" dirty="0">
                <a:latin typeface="Microsoft YaHei" panose="020B0503020204020204" pitchFamily="34" charset="-122"/>
                <a:ea typeface="Microsoft YaHei" panose="020B0503020204020204" pitchFamily="34" charset="-122"/>
              </a:rPr>
              <a:t>光纤</a:t>
            </a:r>
          </a:p>
        </p:txBody>
      </p:sp>
      <p:sp>
        <p:nvSpPr>
          <p:cNvPr id="10" name="矩形 9">
            <a:extLst>
              <a:ext uri="{FF2B5EF4-FFF2-40B4-BE49-F238E27FC236}">
                <a16:creationId xmlns:a16="http://schemas.microsoft.com/office/drawing/2014/main" id="{AE39B73C-F414-5341-BA35-D635C8E2A55C}"/>
              </a:ext>
            </a:extLst>
          </p:cNvPr>
          <p:cNvSpPr/>
          <p:nvPr/>
        </p:nvSpPr>
        <p:spPr>
          <a:xfrm>
            <a:off x="5025248" y="5897397"/>
            <a:ext cx="1402848" cy="400110"/>
          </a:xfrm>
          <a:prstGeom prst="rect">
            <a:avLst/>
          </a:prstGeom>
        </p:spPr>
        <p:txBody>
          <a:bodyPr wrap="square">
            <a:spAutoFit/>
          </a:bodyPr>
          <a:lstStyle/>
          <a:p>
            <a:pPr marL="53975" lvl="1"/>
            <a:r>
              <a:rPr lang="zh-CN" altLang="en-US" sz="2000" dirty="0">
                <a:latin typeface="Microsoft YaHei" panose="020B0503020204020204" pitchFamily="34" charset="-122"/>
                <a:ea typeface="Microsoft YaHei" panose="020B0503020204020204" pitchFamily="34" charset="-122"/>
              </a:rPr>
              <a:t>光纤接口</a:t>
            </a:r>
          </a:p>
        </p:txBody>
      </p:sp>
      <p:pic>
        <p:nvPicPr>
          <p:cNvPr id="12294" name="Picture 6">
            <a:extLst>
              <a:ext uri="{FF2B5EF4-FFF2-40B4-BE49-F238E27FC236}">
                <a16:creationId xmlns:a16="http://schemas.microsoft.com/office/drawing/2014/main" id="{D45025C2-82F9-ED4D-9516-5DD9F272F51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01891" y="1494232"/>
            <a:ext cx="2906116" cy="2371391"/>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6E76D655-0635-CD48-9E18-5292DC68A65D}"/>
              </a:ext>
            </a:extLst>
          </p:cNvPr>
          <p:cNvSpPr>
            <a:spLocks noGrp="1"/>
          </p:cNvSpPr>
          <p:nvPr>
            <p:ph type="sldNum" sz="quarter" idx="12"/>
          </p:nvPr>
        </p:nvSpPr>
        <p:spPr/>
        <p:txBody>
          <a:bodyPr/>
          <a:lstStyle/>
          <a:p>
            <a:fld id="{8D4D1E41-7A09-AB4A-A4E1-09765ADA2698}" type="slidenum">
              <a:rPr kumimoji="1" lang="zh-CN" altLang="en-US" smtClean="0"/>
              <a:t>32</a:t>
            </a:fld>
            <a:endParaRPr kumimoji="1" lang="zh-CN" altLang="en-US" dirty="0"/>
          </a:p>
        </p:txBody>
      </p:sp>
      <p:sp>
        <p:nvSpPr>
          <p:cNvPr id="14" name="文本框 13">
            <a:extLst>
              <a:ext uri="{FF2B5EF4-FFF2-40B4-BE49-F238E27FC236}">
                <a16:creationId xmlns:a16="http://schemas.microsoft.com/office/drawing/2014/main" id="{96AF7B4C-D208-3F44-B1A8-9EC2471FEB5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71203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A30D279-B3D0-CE49-9C7B-D6C19D7FFEE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98183" y="4186266"/>
            <a:ext cx="3453799" cy="197873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a:bodyPr>
          <a:lstStyle/>
          <a:p>
            <a:r>
              <a:rPr lang="en-US" altLang="zh-CN" sz="4000" dirty="0" err="1"/>
              <a:t>物理</a:t>
            </a:r>
            <a:r>
              <a:rPr lang="zh-CN" altLang="en-US" sz="4000" dirty="0"/>
              <a:t>介质：双绞线和同轴电缆</a:t>
            </a:r>
          </a:p>
        </p:txBody>
      </p:sp>
      <p:sp>
        <p:nvSpPr>
          <p:cNvPr id="3" name="内容占位符 2"/>
          <p:cNvSpPr>
            <a:spLocks noGrp="1"/>
          </p:cNvSpPr>
          <p:nvPr>
            <p:ph sz="half" idx="1"/>
          </p:nvPr>
        </p:nvSpPr>
        <p:spPr>
          <a:xfrm>
            <a:off x="838200" y="1313869"/>
            <a:ext cx="5181600" cy="4932751"/>
          </a:xfrm>
        </p:spPr>
        <p:txBody>
          <a:bodyPr/>
          <a:lstStyle/>
          <a:p>
            <a:r>
              <a:rPr lang="zh-CN" altLang="en-US" dirty="0"/>
              <a:t>双绞线（</a:t>
            </a:r>
            <a:r>
              <a:rPr lang="en-US" altLang="zh-CN" dirty="0"/>
              <a:t>Twisted</a:t>
            </a:r>
            <a:r>
              <a:rPr lang="zh-CN" altLang="en-US" dirty="0"/>
              <a:t> P</a:t>
            </a:r>
            <a:r>
              <a:rPr lang="en-US" altLang="zh-CN" dirty="0"/>
              <a:t>air</a:t>
            </a:r>
            <a:r>
              <a:rPr lang="zh-CN" altLang="en-US" dirty="0"/>
              <a:t>）</a:t>
            </a:r>
            <a:endParaRPr lang="en-US" altLang="zh-CN" dirty="0"/>
          </a:p>
          <a:p>
            <a:pPr lvl="1"/>
            <a:r>
              <a:rPr lang="zh-CN" altLang="en-US" dirty="0"/>
              <a:t>两根绝缘铜线互相缠绕为一对</a:t>
            </a:r>
            <a:endParaRPr lang="en-US" altLang="zh-CN" dirty="0"/>
          </a:p>
          <a:p>
            <a:pPr lvl="1"/>
            <a:r>
              <a:rPr lang="zh-CN" altLang="en-US" dirty="0">
                <a:solidFill>
                  <a:srgbClr val="C00000"/>
                </a:solidFill>
              </a:rPr>
              <a:t>电话线</a:t>
            </a:r>
            <a:r>
              <a:rPr lang="zh-CN" altLang="en-US" dirty="0"/>
              <a:t>为</a:t>
            </a:r>
            <a:r>
              <a:rPr lang="en-US" altLang="zh-CN" dirty="0"/>
              <a:t>1</a:t>
            </a:r>
            <a:r>
              <a:rPr lang="zh-CN" altLang="en-US" dirty="0"/>
              <a:t>对双绞线</a:t>
            </a:r>
            <a:endParaRPr lang="en-US" altLang="zh-CN" dirty="0"/>
          </a:p>
          <a:p>
            <a:pPr lvl="1"/>
            <a:r>
              <a:rPr lang="zh-CN" altLang="en-US" dirty="0">
                <a:solidFill>
                  <a:srgbClr val="C00000"/>
                </a:solidFill>
              </a:rPr>
              <a:t>网线</a:t>
            </a:r>
            <a:r>
              <a:rPr lang="zh-CN" altLang="en-US" dirty="0"/>
              <a:t>为</a:t>
            </a:r>
            <a:r>
              <a:rPr lang="en-US" altLang="zh-CN" dirty="0"/>
              <a:t>4</a:t>
            </a:r>
            <a:r>
              <a:rPr lang="zh-CN" altLang="en-US" dirty="0"/>
              <a:t>对双绞线，广泛用于计算机网络（以太网）双向传输</a:t>
            </a:r>
          </a:p>
          <a:p>
            <a:pPr lvl="1"/>
            <a:r>
              <a:rPr lang="zh-CN" altLang="en-US" dirty="0"/>
              <a:t>第5类：100 Mbps</a:t>
            </a:r>
            <a:r>
              <a:rPr lang="en-US" altLang="zh-CN" dirty="0"/>
              <a:t>~</a:t>
            </a:r>
            <a:r>
              <a:rPr lang="zh-CN" altLang="en-US" dirty="0"/>
              <a:t>1 Gbps</a:t>
            </a:r>
          </a:p>
          <a:p>
            <a:pPr lvl="1"/>
            <a:r>
              <a:rPr lang="zh-CN" altLang="en-US" dirty="0"/>
              <a:t>第6类：10Gbps</a:t>
            </a:r>
          </a:p>
          <a:p>
            <a:endParaRPr lang="zh-CN" altLang="en-US" dirty="0"/>
          </a:p>
        </p:txBody>
      </p:sp>
      <p:sp>
        <p:nvSpPr>
          <p:cNvPr id="7" name="内容占位符 6">
            <a:extLst>
              <a:ext uri="{FF2B5EF4-FFF2-40B4-BE49-F238E27FC236}">
                <a16:creationId xmlns:a16="http://schemas.microsoft.com/office/drawing/2014/main" id="{7B8B71C1-8ACF-5748-9E89-3D22CE01F9A6}"/>
              </a:ext>
            </a:extLst>
          </p:cNvPr>
          <p:cNvSpPr>
            <a:spLocks noGrp="1"/>
          </p:cNvSpPr>
          <p:nvPr>
            <p:ph sz="half" idx="2"/>
          </p:nvPr>
        </p:nvSpPr>
        <p:spPr>
          <a:xfrm>
            <a:off x="6241538" y="1353942"/>
            <a:ext cx="5181600" cy="4351338"/>
          </a:xfrm>
        </p:spPr>
        <p:txBody>
          <a:bodyPr/>
          <a:lstStyle/>
          <a:p>
            <a:r>
              <a:rPr lang="zh-CN" altLang="en-US" dirty="0"/>
              <a:t>同轴电缆</a:t>
            </a:r>
          </a:p>
          <a:p>
            <a:pPr lvl="1"/>
            <a:r>
              <a:rPr lang="zh-CN" altLang="en-US" dirty="0"/>
              <a:t>两根同心铜导线，双向传输</a:t>
            </a:r>
          </a:p>
          <a:p>
            <a:pPr lvl="1"/>
            <a:r>
              <a:rPr lang="zh-CN" altLang="en-US" dirty="0"/>
              <a:t>电缆上的多个频率通道</a:t>
            </a:r>
          </a:p>
          <a:p>
            <a:pPr lvl="1"/>
            <a:r>
              <a:rPr lang="zh-CN" altLang="en-US" dirty="0"/>
              <a:t>带宽可达</a:t>
            </a:r>
            <a:r>
              <a:rPr lang="en-US" altLang="zh-CN" dirty="0"/>
              <a:t>100Mbps</a:t>
            </a:r>
          </a:p>
          <a:p>
            <a:endParaRPr lang="zh-CN" altLang="en-US" dirty="0"/>
          </a:p>
        </p:txBody>
      </p:sp>
      <p:pic>
        <p:nvPicPr>
          <p:cNvPr id="11268" name="Picture 4" descr="Image result for twisted pai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307792" y="4606454"/>
            <a:ext cx="2139334" cy="1212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692153">
            <a:off x="7283813" y="2708139"/>
            <a:ext cx="2442210" cy="2442210"/>
          </a:xfrm>
          <a:prstGeom prst="rect">
            <a:avLst/>
          </a:prstGeom>
        </p:spPr>
      </p:pic>
      <p:sp>
        <p:nvSpPr>
          <p:cNvPr id="8" name="矩形 7">
            <a:extLst>
              <a:ext uri="{FF2B5EF4-FFF2-40B4-BE49-F238E27FC236}">
                <a16:creationId xmlns:a16="http://schemas.microsoft.com/office/drawing/2014/main" id="{51CD4EB3-525E-A34F-9717-53892DE08624}"/>
              </a:ext>
            </a:extLst>
          </p:cNvPr>
          <p:cNvSpPr/>
          <p:nvPr/>
        </p:nvSpPr>
        <p:spPr>
          <a:xfrm>
            <a:off x="1329053" y="5811354"/>
            <a:ext cx="1361271" cy="707886"/>
          </a:xfrm>
          <a:prstGeom prst="rect">
            <a:avLst/>
          </a:prstGeom>
        </p:spPr>
        <p:txBody>
          <a:bodyPr wrap="none">
            <a:spAutoFit/>
          </a:bodyPr>
          <a:lstStyle/>
          <a:p>
            <a:pPr algn="ctr"/>
            <a:r>
              <a:rPr lang="en-US" altLang="zh-CN" sz="2000" dirty="0">
                <a:solidFill>
                  <a:prstClr val="black"/>
                </a:solidFill>
                <a:latin typeface="微软雅黑" panose="020B0503020204020204" pitchFamily="34" charset="-122"/>
                <a:ea typeface="微软雅黑" panose="020B0503020204020204" pitchFamily="34" charset="-122"/>
              </a:rPr>
              <a:t>4</a:t>
            </a:r>
            <a:r>
              <a:rPr lang="zh-CN" altLang="en-US" sz="2000" dirty="0">
                <a:solidFill>
                  <a:prstClr val="black"/>
                </a:solidFill>
                <a:latin typeface="微软雅黑" panose="020B0503020204020204" pitchFamily="34" charset="-122"/>
                <a:ea typeface="微软雅黑" panose="020B0503020204020204" pitchFamily="34" charset="-122"/>
              </a:rPr>
              <a:t>对双绞线</a:t>
            </a:r>
            <a:br>
              <a:rPr lang="en-US" altLang="zh-CN" sz="2000" dirty="0">
                <a:solidFill>
                  <a:prstClr val="black"/>
                </a:solidFill>
                <a:latin typeface="微软雅黑" panose="020B0503020204020204" pitchFamily="34" charset="-122"/>
                <a:ea typeface="微软雅黑" panose="020B0503020204020204" pitchFamily="34" charset="-122"/>
              </a:rPr>
            </a:br>
            <a:r>
              <a:rPr lang="zh-CN" altLang="en-US" sz="2000" dirty="0">
                <a:solidFill>
                  <a:prstClr val="black"/>
                </a:solidFill>
                <a:latin typeface="微软雅黑" panose="020B0503020204020204" pitchFamily="34" charset="-122"/>
                <a:ea typeface="微软雅黑" panose="020B0503020204020204" pitchFamily="34" charset="-122"/>
              </a:rPr>
              <a:t>构成网线</a:t>
            </a:r>
            <a:endParaRPr lang="zh-CN" altLang="en-US" sz="1400" dirty="0"/>
          </a:p>
        </p:txBody>
      </p:sp>
      <p:sp>
        <p:nvSpPr>
          <p:cNvPr id="11" name="矩形 10">
            <a:extLst>
              <a:ext uri="{FF2B5EF4-FFF2-40B4-BE49-F238E27FC236}">
                <a16:creationId xmlns:a16="http://schemas.microsoft.com/office/drawing/2014/main" id="{0152C586-A8A6-5941-82AC-A751E45B950F}"/>
              </a:ext>
            </a:extLst>
          </p:cNvPr>
          <p:cNvSpPr/>
          <p:nvPr/>
        </p:nvSpPr>
        <p:spPr>
          <a:xfrm>
            <a:off x="3658361" y="5853344"/>
            <a:ext cx="1210588" cy="707886"/>
          </a:xfrm>
          <a:prstGeom prst="rect">
            <a:avLst/>
          </a:prstGeom>
        </p:spPr>
        <p:txBody>
          <a:bodyPr wrap="none">
            <a:spAutoFit/>
          </a:bodyPr>
          <a:lstStyle/>
          <a:p>
            <a:pPr algn="ctr"/>
            <a:r>
              <a:rPr lang="zh-CN" altLang="en-US" sz="2000" dirty="0">
                <a:solidFill>
                  <a:prstClr val="black"/>
                </a:solidFill>
                <a:latin typeface="微软雅黑" panose="020B0503020204020204" pitchFamily="34" charset="-122"/>
                <a:ea typeface="微软雅黑" panose="020B0503020204020204" pitchFamily="34" charset="-122"/>
              </a:rPr>
              <a:t>网线接口</a:t>
            </a:r>
            <a:endParaRPr lang="en-US" altLang="zh-CN" sz="2000" dirty="0">
              <a:solidFill>
                <a:prstClr val="black"/>
              </a:solidFill>
              <a:latin typeface="微软雅黑" panose="020B0503020204020204" pitchFamily="34" charset="-122"/>
              <a:ea typeface="微软雅黑" panose="020B0503020204020204" pitchFamily="34" charset="-122"/>
            </a:endParaRPr>
          </a:p>
          <a:p>
            <a:pPr algn="ctr"/>
            <a:r>
              <a:rPr lang="zh-CN" altLang="en-US" sz="2000" dirty="0">
                <a:solidFill>
                  <a:prstClr val="black"/>
                </a:solidFill>
                <a:latin typeface="微软雅黑" panose="020B0503020204020204" pitchFamily="34" charset="-122"/>
                <a:ea typeface="微软雅黑" panose="020B0503020204020204" pitchFamily="34" charset="-122"/>
              </a:rPr>
              <a:t>水晶头</a:t>
            </a:r>
            <a:endParaRPr lang="zh-CN" altLang="en-US" sz="1400" dirty="0"/>
          </a:p>
        </p:txBody>
      </p:sp>
      <p:sp>
        <p:nvSpPr>
          <p:cNvPr id="12" name="矩形 11">
            <a:extLst>
              <a:ext uri="{FF2B5EF4-FFF2-40B4-BE49-F238E27FC236}">
                <a16:creationId xmlns:a16="http://schemas.microsoft.com/office/drawing/2014/main" id="{95E53C2C-4945-5A45-988C-404D981A9CAE}"/>
              </a:ext>
            </a:extLst>
          </p:cNvPr>
          <p:cNvSpPr/>
          <p:nvPr/>
        </p:nvSpPr>
        <p:spPr>
          <a:xfrm>
            <a:off x="8019789" y="6114490"/>
            <a:ext cx="1210588" cy="400110"/>
          </a:xfrm>
          <a:prstGeom prst="rect">
            <a:avLst/>
          </a:prstGeom>
        </p:spPr>
        <p:txBody>
          <a:bodyPr wrap="none">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同轴电缆</a:t>
            </a:r>
            <a:endParaRPr lang="zh-CN" altLang="en-US" sz="1400" dirty="0"/>
          </a:p>
        </p:txBody>
      </p:sp>
      <p:pic>
        <p:nvPicPr>
          <p:cNvPr id="13318" name="Picture 6">
            <a:extLst>
              <a:ext uri="{FF2B5EF4-FFF2-40B4-BE49-F238E27FC236}">
                <a16:creationId xmlns:a16="http://schemas.microsoft.com/office/drawing/2014/main" id="{B3135E13-522C-414F-A8D2-A0585DE978E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rot="5400000">
            <a:off x="1523446" y="4254778"/>
            <a:ext cx="1212061" cy="1978739"/>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AEB1B122-F332-4C41-A8D8-F159499535F9}"/>
              </a:ext>
            </a:extLst>
          </p:cNvPr>
          <p:cNvSpPr>
            <a:spLocks noGrp="1"/>
          </p:cNvSpPr>
          <p:nvPr>
            <p:ph type="sldNum" sz="quarter" idx="12"/>
          </p:nvPr>
        </p:nvSpPr>
        <p:spPr/>
        <p:txBody>
          <a:bodyPr/>
          <a:lstStyle/>
          <a:p>
            <a:fld id="{8D4D1E41-7A09-AB4A-A4E1-09765ADA2698}" type="slidenum">
              <a:rPr kumimoji="1" lang="zh-CN" altLang="en-US" smtClean="0"/>
              <a:t>33</a:t>
            </a:fld>
            <a:endParaRPr kumimoji="1" lang="zh-CN" altLang="en-US"/>
          </a:p>
        </p:txBody>
      </p:sp>
      <p:sp>
        <p:nvSpPr>
          <p:cNvPr id="14" name="文本框 13">
            <a:extLst>
              <a:ext uri="{FF2B5EF4-FFF2-40B4-BE49-F238E27FC236}">
                <a16:creationId xmlns:a16="http://schemas.microsoft.com/office/drawing/2014/main" id="{03F0D64A-F5C1-044E-9910-D7D477D145A2}"/>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731022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物理</a:t>
            </a:r>
            <a:r>
              <a:rPr lang="zh-CN" altLang="en-US" dirty="0"/>
              <a:t>介质：非引导型介质</a:t>
            </a:r>
          </a:p>
        </p:txBody>
      </p:sp>
      <p:sp>
        <p:nvSpPr>
          <p:cNvPr id="3" name="内容占位符 2"/>
          <p:cNvSpPr>
            <a:spLocks noGrp="1"/>
          </p:cNvSpPr>
          <p:nvPr>
            <p:ph idx="1"/>
          </p:nvPr>
        </p:nvSpPr>
        <p:spPr>
          <a:xfrm>
            <a:off x="838200" y="1367155"/>
            <a:ext cx="5073015" cy="4730115"/>
          </a:xfrm>
        </p:spPr>
        <p:txBody>
          <a:bodyPr>
            <a:normAutofit/>
          </a:bodyPr>
          <a:lstStyle/>
          <a:p>
            <a:r>
              <a:rPr lang="zh-CN" altLang="en-US" dirty="0">
                <a:solidFill>
                  <a:srgbClr val="C00000"/>
                </a:solidFill>
              </a:rPr>
              <a:t>无线电</a:t>
            </a:r>
            <a:endParaRPr lang="zh-CN" altLang="en-US" dirty="0"/>
          </a:p>
          <a:p>
            <a:pPr lvl="1"/>
            <a:r>
              <a:rPr lang="zh-CN" altLang="en-US" dirty="0"/>
              <a:t>电磁频谱中各种“波段”携带的信号</a:t>
            </a:r>
          </a:p>
          <a:p>
            <a:pPr lvl="1"/>
            <a:r>
              <a:rPr lang="zh-CN" altLang="en-US" dirty="0"/>
              <a:t>没有物理“电线”</a:t>
            </a:r>
          </a:p>
          <a:p>
            <a:pPr lvl="1"/>
            <a:r>
              <a:rPr lang="zh-CN" altLang="en-US" dirty="0"/>
              <a:t>不依赖介质的广播</a:t>
            </a:r>
            <a:endParaRPr lang="en-US" altLang="zh-CN" dirty="0"/>
          </a:p>
          <a:p>
            <a:pPr lvl="1"/>
            <a:r>
              <a:rPr lang="zh-CN" altLang="en-US" dirty="0"/>
              <a:t>半双工（发送方到接收方）</a:t>
            </a:r>
          </a:p>
          <a:p>
            <a:r>
              <a:rPr lang="zh-CN" altLang="en-US" dirty="0"/>
              <a:t>传播环境影响</a:t>
            </a:r>
          </a:p>
          <a:p>
            <a:pPr lvl="1"/>
            <a:r>
              <a:rPr lang="zh-CN" altLang="en-US" dirty="0"/>
              <a:t>反射</a:t>
            </a:r>
          </a:p>
          <a:p>
            <a:pPr lvl="1"/>
            <a:r>
              <a:rPr lang="zh-CN" altLang="en-US" dirty="0"/>
              <a:t>物体阻挡</a:t>
            </a:r>
          </a:p>
          <a:p>
            <a:pPr lvl="1"/>
            <a:r>
              <a:rPr lang="zh-CN" altLang="en-US" dirty="0"/>
              <a:t>干扰/噪声</a:t>
            </a:r>
          </a:p>
        </p:txBody>
      </p:sp>
      <p:sp>
        <p:nvSpPr>
          <p:cNvPr id="6" name="内容占位符 2"/>
          <p:cNvSpPr>
            <a:spLocks noGrp="1"/>
          </p:cNvSpPr>
          <p:nvPr/>
        </p:nvSpPr>
        <p:spPr>
          <a:xfrm>
            <a:off x="6215380" y="1367155"/>
            <a:ext cx="5138420" cy="498919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2800" dirty="0">
                <a:solidFill>
                  <a:srgbClr val="C00000"/>
                </a:solidFill>
              </a:rPr>
              <a:t>无线链路类型</a:t>
            </a:r>
            <a:endParaRPr lang="zh-CN" altLang="en-US" sz="2300" dirty="0">
              <a:solidFill>
                <a:srgbClr val="C00000"/>
              </a:solidFill>
            </a:endParaRPr>
          </a:p>
          <a:p>
            <a:pPr lvl="1">
              <a:buFont typeface="Wingdings" panose="05000000000000000000" charset="0"/>
              <a:buChar char="Ø"/>
            </a:pPr>
            <a:r>
              <a:rPr lang="zh-CN" altLang="en-US" dirty="0"/>
              <a:t>无线局域网（WiFi）</a:t>
            </a:r>
          </a:p>
          <a:p>
            <a:pPr lvl="2"/>
            <a:r>
              <a:rPr lang="zh-CN" altLang="en-US" dirty="0"/>
              <a:t>10-100 Mbps；10米</a:t>
            </a:r>
          </a:p>
          <a:p>
            <a:pPr lvl="1">
              <a:buFont typeface="Wingdings" pitchFamily="2" charset="2"/>
              <a:buChar char="Ø"/>
            </a:pPr>
            <a:r>
              <a:rPr lang="zh-CN" altLang="en-US" dirty="0"/>
              <a:t>广域（如</a:t>
            </a:r>
            <a:r>
              <a:rPr lang="en-US" altLang="zh-CN" dirty="0"/>
              <a:t>3/</a:t>
            </a:r>
            <a:r>
              <a:rPr lang="zh-CN" altLang="en-US" dirty="0"/>
              <a:t>4</a:t>
            </a:r>
            <a:r>
              <a:rPr lang="en-US" altLang="zh-CN" dirty="0"/>
              <a:t>/5</a:t>
            </a:r>
            <a:r>
              <a:rPr lang="zh-CN" altLang="en-US" dirty="0"/>
              <a:t>G蜂窝）</a:t>
            </a:r>
          </a:p>
          <a:p>
            <a:pPr lvl="2"/>
            <a:r>
              <a:rPr lang="zh-CN" altLang="en-US" dirty="0"/>
              <a:t>在~10公里范围内</a:t>
            </a:r>
          </a:p>
          <a:p>
            <a:pPr lvl="1">
              <a:buFont typeface="Wingdings" pitchFamily="2" charset="2"/>
              <a:buChar char="Ø"/>
            </a:pPr>
            <a:r>
              <a:rPr lang="zh-CN" altLang="en-US" dirty="0"/>
              <a:t>蓝牙：短距离，有限速率</a:t>
            </a:r>
          </a:p>
          <a:p>
            <a:pPr lvl="1">
              <a:buFont typeface="Wingdings" pitchFamily="2" charset="2"/>
              <a:buChar char="Ø"/>
            </a:pPr>
            <a:r>
              <a:rPr lang="zh-CN" altLang="en-US" dirty="0"/>
              <a:t>地面微波：点对点；45 Mbps</a:t>
            </a:r>
          </a:p>
          <a:p>
            <a:pPr lvl="1">
              <a:buFont typeface="Wingdings" panose="05000000000000000000" charset="0"/>
              <a:buChar char="Ø"/>
            </a:pPr>
            <a:r>
              <a:rPr lang="zh-CN" altLang="en-US" dirty="0"/>
              <a:t>卫星</a:t>
            </a:r>
          </a:p>
          <a:p>
            <a:pPr lvl="2"/>
            <a:r>
              <a:rPr lang="zh-CN" altLang="en-US" dirty="0"/>
              <a:t>同步卫星：</a:t>
            </a:r>
            <a:r>
              <a:rPr lang="en-US" altLang="zh-CN" dirty="0"/>
              <a:t>36000km</a:t>
            </a:r>
            <a:r>
              <a:rPr lang="zh-CN" altLang="en-US" dirty="0"/>
              <a:t>高空， 2</a:t>
            </a:r>
            <a:r>
              <a:rPr lang="en-US" altLang="zh-CN" dirty="0"/>
              <a:t>8</a:t>
            </a:r>
            <a:r>
              <a:rPr lang="zh-CN" altLang="en-US" dirty="0"/>
              <a:t>0毫秒的往返时延</a:t>
            </a:r>
            <a:endParaRPr lang="en-US" altLang="zh-CN" dirty="0"/>
          </a:p>
          <a:p>
            <a:pPr lvl="2"/>
            <a:r>
              <a:rPr lang="zh-CN" altLang="en-US" dirty="0"/>
              <a:t>低轨卫星：近地，但围绕地球高速运动，需要大量卫星才能覆盖地球</a:t>
            </a:r>
          </a:p>
          <a:p>
            <a:pPr lvl="2"/>
            <a:endParaRPr lang="zh-CN" altLang="en-US" dirty="0"/>
          </a:p>
        </p:txBody>
      </p:sp>
      <p:grpSp>
        <p:nvGrpSpPr>
          <p:cNvPr id="7" name="组合 6">
            <a:extLst>
              <a:ext uri="{FF2B5EF4-FFF2-40B4-BE49-F238E27FC236}">
                <a16:creationId xmlns:a16="http://schemas.microsoft.com/office/drawing/2014/main" id="{BDAAFE7E-F2F7-A94B-83AF-F418D7B1E37A}"/>
              </a:ext>
            </a:extLst>
          </p:cNvPr>
          <p:cNvGrpSpPr/>
          <p:nvPr/>
        </p:nvGrpSpPr>
        <p:grpSpPr>
          <a:xfrm>
            <a:off x="3929068" y="4205302"/>
            <a:ext cx="2977692" cy="2272919"/>
            <a:chOff x="3929068" y="4205302"/>
            <a:chExt cx="2977692" cy="2272919"/>
          </a:xfrm>
        </p:grpSpPr>
        <p:pic>
          <p:nvPicPr>
            <p:cNvPr id="13314" name="Picture 2">
              <a:extLst>
                <a:ext uri="{FF2B5EF4-FFF2-40B4-BE49-F238E27FC236}">
                  <a16:creationId xmlns:a16="http://schemas.microsoft.com/office/drawing/2014/main" id="{A46B8A55-0455-7F4C-8E0F-DE3172892A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66989" y="4205302"/>
              <a:ext cx="2101850" cy="157954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0F4D8647-0851-A445-BE1D-36900D780F99}"/>
                </a:ext>
              </a:extLst>
            </p:cNvPr>
            <p:cNvSpPr/>
            <p:nvPr/>
          </p:nvSpPr>
          <p:spPr>
            <a:xfrm>
              <a:off x="3929068" y="5831890"/>
              <a:ext cx="2977692" cy="646331"/>
            </a:xfrm>
            <a:prstGeom prst="rect">
              <a:avLst/>
            </a:prstGeom>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马斯克的星链计划</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采用低轨卫星降低通信时延</a:t>
              </a:r>
            </a:p>
          </p:txBody>
        </p:sp>
      </p:grpSp>
      <p:sp>
        <p:nvSpPr>
          <p:cNvPr id="8" name="灯片编号占位符 7">
            <a:extLst>
              <a:ext uri="{FF2B5EF4-FFF2-40B4-BE49-F238E27FC236}">
                <a16:creationId xmlns:a16="http://schemas.microsoft.com/office/drawing/2014/main" id="{847F6147-61B8-B24C-9B75-B33531C3D3CA}"/>
              </a:ext>
            </a:extLst>
          </p:cNvPr>
          <p:cNvSpPr>
            <a:spLocks noGrp="1"/>
          </p:cNvSpPr>
          <p:nvPr>
            <p:ph type="sldNum" sz="quarter" idx="12"/>
          </p:nvPr>
        </p:nvSpPr>
        <p:spPr/>
        <p:txBody>
          <a:bodyPr/>
          <a:lstStyle/>
          <a:p>
            <a:fld id="{8D4D1E41-7A09-AB4A-A4E1-09765ADA2698}" type="slidenum">
              <a:rPr kumimoji="1" lang="zh-CN" altLang="en-US" smtClean="0"/>
              <a:t>34</a:t>
            </a:fld>
            <a:endParaRPr kumimoji="1" lang="zh-CN" altLang="en-US" dirty="0"/>
          </a:p>
        </p:txBody>
      </p:sp>
      <p:sp>
        <p:nvSpPr>
          <p:cNvPr id="11" name="文本框 10">
            <a:extLst>
              <a:ext uri="{FF2B5EF4-FFF2-40B4-BE49-F238E27FC236}">
                <a16:creationId xmlns:a16="http://schemas.microsoft.com/office/drawing/2014/main" id="{0CDCB753-7839-AF41-A587-9BAA5FA48E3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174506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网络核心</a:t>
            </a:r>
          </a:p>
        </p:txBody>
      </p:sp>
      <p:sp>
        <p:nvSpPr>
          <p:cNvPr id="5" name="内容占位符 4"/>
          <p:cNvSpPr>
            <a:spLocks noGrp="1"/>
          </p:cNvSpPr>
          <p:nvPr>
            <p:ph idx="1"/>
          </p:nvPr>
        </p:nvSpPr>
        <p:spPr>
          <a:xfrm>
            <a:off x="704064" y="1485723"/>
            <a:ext cx="6340522" cy="4586605"/>
          </a:xfrm>
        </p:spPr>
        <p:txBody>
          <a:bodyPr>
            <a:normAutofit lnSpcReduction="10000"/>
          </a:bodyPr>
          <a:lstStyle/>
          <a:p>
            <a:pPr marL="412750" indent="-282575">
              <a:lnSpc>
                <a:spcPct val="130000"/>
              </a:lnSpc>
            </a:pPr>
            <a:r>
              <a:rPr lang="zh-CN" altLang="en-US" dirty="0"/>
              <a:t>网络核心</a:t>
            </a:r>
            <a:endParaRPr lang="en-US" altLang="zh-CN" dirty="0"/>
          </a:p>
          <a:p>
            <a:pPr marL="779462" lvl="1" indent="-282575">
              <a:lnSpc>
                <a:spcPct val="130000"/>
              </a:lnSpc>
            </a:pPr>
            <a:r>
              <a:rPr lang="zh-CN" altLang="en-US" dirty="0"/>
              <a:t>目标：将海量的端系统互联起来</a:t>
            </a:r>
            <a:endParaRPr lang="en-US" altLang="zh-CN" dirty="0"/>
          </a:p>
          <a:p>
            <a:pPr marL="779462" lvl="1" indent="-282575">
              <a:lnSpc>
                <a:spcPct val="130000"/>
              </a:lnSpc>
            </a:pPr>
            <a:r>
              <a:rPr lang="zh-CN" altLang="en-US" dirty="0"/>
              <a:t>由各类交换机（路由器）和链路，构成的网状网络</a:t>
            </a:r>
          </a:p>
          <a:p>
            <a:pPr marL="412750" indent="-282575">
              <a:lnSpc>
                <a:spcPct val="130000"/>
              </a:lnSpc>
            </a:pPr>
            <a:r>
              <a:rPr lang="zh-CN" altLang="en-US" dirty="0"/>
              <a:t>分组交换（也称包交换）</a:t>
            </a:r>
            <a:endParaRPr lang="en-US" altLang="zh-CN" dirty="0"/>
          </a:p>
          <a:p>
            <a:pPr marL="930275" lvl="1" indent="-342900">
              <a:lnSpc>
                <a:spcPct val="130000"/>
              </a:lnSpc>
            </a:pPr>
            <a:r>
              <a:rPr lang="zh-CN" altLang="en-US" dirty="0"/>
              <a:t>主机将数据分成分组，发送到网络</a:t>
            </a:r>
            <a:endParaRPr lang="en-US" altLang="zh-CN" dirty="0"/>
          </a:p>
          <a:p>
            <a:pPr marL="930275" lvl="1" indent="-342900">
              <a:lnSpc>
                <a:spcPct val="130000"/>
              </a:lnSpc>
            </a:pPr>
            <a:r>
              <a:rPr lang="zh-CN" altLang="en-US" dirty="0"/>
              <a:t>网络将数据分组从一个路由器转发到下一个路由器，通过从源到目标的路径上的链路，</a:t>
            </a:r>
            <a:r>
              <a:rPr lang="zh-CN" altLang="en-US" dirty="0">
                <a:solidFill>
                  <a:srgbClr val="C00000"/>
                </a:solidFill>
              </a:rPr>
              <a:t>逐跳传输</a:t>
            </a:r>
            <a:r>
              <a:rPr lang="zh-CN" altLang="en-US" dirty="0"/>
              <a:t>抵达目的地</a:t>
            </a:r>
          </a:p>
        </p:txBody>
      </p:sp>
      <p:pic>
        <p:nvPicPr>
          <p:cNvPr id="6" name="图片 5"/>
          <p:cNvPicPr>
            <a:picLocks noChangeAspect="1"/>
          </p:cNvPicPr>
          <p:nvPr/>
        </p:nvPicPr>
        <p:blipFill>
          <a:blip r:embed="rId3"/>
          <a:stretch>
            <a:fillRect/>
          </a:stretch>
        </p:blipFill>
        <p:spPr>
          <a:xfrm>
            <a:off x="7044586" y="1272187"/>
            <a:ext cx="4883785" cy="4516120"/>
          </a:xfrm>
          <a:prstGeom prst="rect">
            <a:avLst/>
          </a:prstGeom>
        </p:spPr>
      </p:pic>
      <p:sp>
        <p:nvSpPr>
          <p:cNvPr id="7" name="Freeform 4"/>
          <p:cNvSpPr/>
          <p:nvPr/>
        </p:nvSpPr>
        <p:spPr>
          <a:xfrm>
            <a:off x="6928485" y="1393372"/>
            <a:ext cx="4770029" cy="5328104"/>
          </a:xfrm>
          <a:custGeom>
            <a:avLst/>
            <a:gdLst>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713187 w 4656083"/>
              <a:gd name="connsiteY6" fmla="*/ 3100551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1" fmla="*/ 0 w 4656083"/>
              <a:gd name="connsiteY0-2" fmla="*/ 0 h 4939862"/>
              <a:gd name="connsiteX1-3" fmla="*/ 0 w 4656083"/>
              <a:gd name="connsiteY1-4" fmla="*/ 0 h 4939862"/>
              <a:gd name="connsiteX2-5" fmla="*/ 94593 w 4656083"/>
              <a:gd name="connsiteY2-6" fmla="*/ 10510 h 4939862"/>
              <a:gd name="connsiteX3-7" fmla="*/ 2375338 w 4656083"/>
              <a:gd name="connsiteY3-8" fmla="*/ 42041 h 4939862"/>
              <a:gd name="connsiteX4-9" fmla="*/ 2375338 w 4656083"/>
              <a:gd name="connsiteY4-10" fmla="*/ 1418896 h 4939862"/>
              <a:gd name="connsiteX5-11" fmla="*/ 1660635 w 4656083"/>
              <a:gd name="connsiteY5-12" fmla="*/ 1923393 h 4939862"/>
              <a:gd name="connsiteX6-13" fmla="*/ 1660635 w 4656083"/>
              <a:gd name="connsiteY6-14" fmla="*/ 2459420 h 4939862"/>
              <a:gd name="connsiteX7-15" fmla="*/ 3079531 w 4656083"/>
              <a:gd name="connsiteY7-16" fmla="*/ 3037489 h 4939862"/>
              <a:gd name="connsiteX8-17" fmla="*/ 3552497 w 4656083"/>
              <a:gd name="connsiteY8-18" fmla="*/ 2858813 h 4939862"/>
              <a:gd name="connsiteX9-19" fmla="*/ 3762704 w 4656083"/>
              <a:gd name="connsiteY9-20" fmla="*/ 2585544 h 4939862"/>
              <a:gd name="connsiteX10-21" fmla="*/ 3825766 w 4656083"/>
              <a:gd name="connsiteY10-22" fmla="*/ 2259724 h 4939862"/>
              <a:gd name="connsiteX11-23" fmla="*/ 3783725 w 4656083"/>
              <a:gd name="connsiteY11-24" fmla="*/ 2060027 h 4939862"/>
              <a:gd name="connsiteX12-25" fmla="*/ 3689131 w 4656083"/>
              <a:gd name="connsiteY12-26" fmla="*/ 1881351 h 4939862"/>
              <a:gd name="connsiteX13-27" fmla="*/ 3447393 w 4656083"/>
              <a:gd name="connsiteY13-28" fmla="*/ 1723696 h 4939862"/>
              <a:gd name="connsiteX14-29" fmla="*/ 4498428 w 4656083"/>
              <a:gd name="connsiteY14-30" fmla="*/ 1587062 h 4939862"/>
              <a:gd name="connsiteX15-31" fmla="*/ 4656083 w 4656083"/>
              <a:gd name="connsiteY15-32" fmla="*/ 2921875 h 4939862"/>
              <a:gd name="connsiteX16-33" fmla="*/ 4508938 w 4656083"/>
              <a:gd name="connsiteY16-34" fmla="*/ 4561489 h 4939862"/>
              <a:gd name="connsiteX17-35" fmla="*/ 3499945 w 4656083"/>
              <a:gd name="connsiteY17-36" fmla="*/ 4939862 h 4939862"/>
              <a:gd name="connsiteX18-37" fmla="*/ 105104 w 4656083"/>
              <a:gd name="connsiteY18-38" fmla="*/ 4897820 h 4939862"/>
              <a:gd name="connsiteX19-39" fmla="*/ 0 w 4656083"/>
              <a:gd name="connsiteY19-40" fmla="*/ 0 h 4939862"/>
              <a:gd name="connsiteX0-41" fmla="*/ 0 w 4656083"/>
              <a:gd name="connsiteY0-42" fmla="*/ 0 h 4939862"/>
              <a:gd name="connsiteX1-43" fmla="*/ 0 w 4656083"/>
              <a:gd name="connsiteY1-44" fmla="*/ 0 h 4939862"/>
              <a:gd name="connsiteX2-45" fmla="*/ 94593 w 4656083"/>
              <a:gd name="connsiteY2-46" fmla="*/ 10510 h 4939862"/>
              <a:gd name="connsiteX3-47" fmla="*/ 2375338 w 4656083"/>
              <a:gd name="connsiteY3-48" fmla="*/ 42041 h 4939862"/>
              <a:gd name="connsiteX4-49" fmla="*/ 2375338 w 4656083"/>
              <a:gd name="connsiteY4-50" fmla="*/ 1418896 h 4939862"/>
              <a:gd name="connsiteX5-51" fmla="*/ 1660635 w 4656083"/>
              <a:gd name="connsiteY5-52" fmla="*/ 1923393 h 4939862"/>
              <a:gd name="connsiteX6-53" fmla="*/ 1660635 w 4656083"/>
              <a:gd name="connsiteY6-54" fmla="*/ 2459420 h 4939862"/>
              <a:gd name="connsiteX7-55" fmla="*/ 3079531 w 4656083"/>
              <a:gd name="connsiteY7-56" fmla="*/ 3037489 h 4939862"/>
              <a:gd name="connsiteX8-57" fmla="*/ 3552497 w 4656083"/>
              <a:gd name="connsiteY8-58" fmla="*/ 2858813 h 4939862"/>
              <a:gd name="connsiteX9-59" fmla="*/ 3762704 w 4656083"/>
              <a:gd name="connsiteY9-60" fmla="*/ 2585544 h 4939862"/>
              <a:gd name="connsiteX10-61" fmla="*/ 3825766 w 4656083"/>
              <a:gd name="connsiteY10-62" fmla="*/ 2259724 h 4939862"/>
              <a:gd name="connsiteX11-63" fmla="*/ 3783725 w 4656083"/>
              <a:gd name="connsiteY11-64" fmla="*/ 2060027 h 4939862"/>
              <a:gd name="connsiteX12-65" fmla="*/ 3689131 w 4656083"/>
              <a:gd name="connsiteY12-66" fmla="*/ 1881351 h 4939862"/>
              <a:gd name="connsiteX13-67" fmla="*/ 3447393 w 4656083"/>
              <a:gd name="connsiteY13-68" fmla="*/ 1723696 h 4939862"/>
              <a:gd name="connsiteX14-69" fmla="*/ 4498428 w 4656083"/>
              <a:gd name="connsiteY14-70" fmla="*/ 1587062 h 4939862"/>
              <a:gd name="connsiteX15-71" fmla="*/ 4656083 w 4656083"/>
              <a:gd name="connsiteY15-72" fmla="*/ 2921875 h 4939862"/>
              <a:gd name="connsiteX16-73" fmla="*/ 4508938 w 4656083"/>
              <a:gd name="connsiteY16-74" fmla="*/ 4561489 h 4939862"/>
              <a:gd name="connsiteX17-75" fmla="*/ 3499945 w 4656083"/>
              <a:gd name="connsiteY17-76" fmla="*/ 4939862 h 4939862"/>
              <a:gd name="connsiteX18-77" fmla="*/ 105104 w 4656083"/>
              <a:gd name="connsiteY18-78" fmla="*/ 4897820 h 4939862"/>
              <a:gd name="connsiteX19-79" fmla="*/ 0 w 4656083"/>
              <a:gd name="connsiteY19-80" fmla="*/ 0 h 4939862"/>
              <a:gd name="connsiteX0-81" fmla="*/ 0 w 4656083"/>
              <a:gd name="connsiteY0-82" fmla="*/ 0 h 4939862"/>
              <a:gd name="connsiteX1-83" fmla="*/ 0 w 4656083"/>
              <a:gd name="connsiteY1-84" fmla="*/ 0 h 4939862"/>
              <a:gd name="connsiteX2-85" fmla="*/ 94593 w 4656083"/>
              <a:gd name="connsiteY2-86" fmla="*/ 10510 h 4939862"/>
              <a:gd name="connsiteX3-87" fmla="*/ 2375338 w 4656083"/>
              <a:gd name="connsiteY3-88" fmla="*/ 42041 h 4939862"/>
              <a:gd name="connsiteX4-89" fmla="*/ 2375338 w 4656083"/>
              <a:gd name="connsiteY4-90" fmla="*/ 1418896 h 4939862"/>
              <a:gd name="connsiteX5-91" fmla="*/ 1660635 w 4656083"/>
              <a:gd name="connsiteY5-92" fmla="*/ 1923393 h 4939862"/>
              <a:gd name="connsiteX6-93" fmla="*/ 1660635 w 4656083"/>
              <a:gd name="connsiteY6-94" fmla="*/ 2459420 h 4939862"/>
              <a:gd name="connsiteX7-95" fmla="*/ 3079531 w 4656083"/>
              <a:gd name="connsiteY7-96" fmla="*/ 3037489 h 4939862"/>
              <a:gd name="connsiteX8-97" fmla="*/ 3552497 w 4656083"/>
              <a:gd name="connsiteY8-98" fmla="*/ 2858813 h 4939862"/>
              <a:gd name="connsiteX9-99" fmla="*/ 3762704 w 4656083"/>
              <a:gd name="connsiteY9-100" fmla="*/ 2585544 h 4939862"/>
              <a:gd name="connsiteX10-101" fmla="*/ 3825766 w 4656083"/>
              <a:gd name="connsiteY10-102" fmla="*/ 2259724 h 4939862"/>
              <a:gd name="connsiteX11-103" fmla="*/ 3783725 w 4656083"/>
              <a:gd name="connsiteY11-104" fmla="*/ 2060027 h 4939862"/>
              <a:gd name="connsiteX12-105" fmla="*/ 3689131 w 4656083"/>
              <a:gd name="connsiteY12-106" fmla="*/ 1881351 h 4939862"/>
              <a:gd name="connsiteX13-107" fmla="*/ 3447393 w 4656083"/>
              <a:gd name="connsiteY13-108" fmla="*/ 1723696 h 4939862"/>
              <a:gd name="connsiteX14-109" fmla="*/ 4498428 w 4656083"/>
              <a:gd name="connsiteY14-110" fmla="*/ 1587062 h 4939862"/>
              <a:gd name="connsiteX15-111" fmla="*/ 4656083 w 4656083"/>
              <a:gd name="connsiteY15-112" fmla="*/ 2921875 h 4939862"/>
              <a:gd name="connsiteX16-113" fmla="*/ 4508938 w 4656083"/>
              <a:gd name="connsiteY16-114" fmla="*/ 4561489 h 4939862"/>
              <a:gd name="connsiteX17-115" fmla="*/ 3499945 w 4656083"/>
              <a:gd name="connsiteY17-116" fmla="*/ 4939862 h 4939862"/>
              <a:gd name="connsiteX18-117" fmla="*/ 105104 w 4656083"/>
              <a:gd name="connsiteY18-118" fmla="*/ 4897820 h 4939862"/>
              <a:gd name="connsiteX19-119" fmla="*/ 0 w 4656083"/>
              <a:gd name="connsiteY19-120" fmla="*/ 0 h 4939862"/>
              <a:gd name="connsiteX0-121" fmla="*/ 0 w 4656083"/>
              <a:gd name="connsiteY0-122" fmla="*/ 0 h 4939862"/>
              <a:gd name="connsiteX1-123" fmla="*/ 0 w 4656083"/>
              <a:gd name="connsiteY1-124" fmla="*/ 0 h 4939862"/>
              <a:gd name="connsiteX2-125" fmla="*/ 94593 w 4656083"/>
              <a:gd name="connsiteY2-126" fmla="*/ 10510 h 4939862"/>
              <a:gd name="connsiteX3-127" fmla="*/ 2375338 w 4656083"/>
              <a:gd name="connsiteY3-128" fmla="*/ 42041 h 4939862"/>
              <a:gd name="connsiteX4-129" fmla="*/ 2375338 w 4656083"/>
              <a:gd name="connsiteY4-130" fmla="*/ 1418896 h 4939862"/>
              <a:gd name="connsiteX5-131" fmla="*/ 1660635 w 4656083"/>
              <a:gd name="connsiteY5-132" fmla="*/ 1923393 h 4939862"/>
              <a:gd name="connsiteX6-133" fmla="*/ 1660635 w 4656083"/>
              <a:gd name="connsiteY6-134" fmla="*/ 2459420 h 4939862"/>
              <a:gd name="connsiteX7-135" fmla="*/ 3079531 w 4656083"/>
              <a:gd name="connsiteY7-136" fmla="*/ 3037489 h 4939862"/>
              <a:gd name="connsiteX8-137" fmla="*/ 3552497 w 4656083"/>
              <a:gd name="connsiteY8-138" fmla="*/ 2858813 h 4939862"/>
              <a:gd name="connsiteX9-139" fmla="*/ 3762704 w 4656083"/>
              <a:gd name="connsiteY9-140" fmla="*/ 2585544 h 4939862"/>
              <a:gd name="connsiteX10-141" fmla="*/ 3825766 w 4656083"/>
              <a:gd name="connsiteY10-142" fmla="*/ 2259724 h 4939862"/>
              <a:gd name="connsiteX11-143" fmla="*/ 3783725 w 4656083"/>
              <a:gd name="connsiteY11-144" fmla="*/ 2060027 h 4939862"/>
              <a:gd name="connsiteX12-145" fmla="*/ 3689131 w 4656083"/>
              <a:gd name="connsiteY12-146" fmla="*/ 1881351 h 4939862"/>
              <a:gd name="connsiteX13-147" fmla="*/ 3447393 w 4656083"/>
              <a:gd name="connsiteY13-148" fmla="*/ 1723696 h 4939862"/>
              <a:gd name="connsiteX14-149" fmla="*/ 4498428 w 4656083"/>
              <a:gd name="connsiteY14-150" fmla="*/ 1587062 h 4939862"/>
              <a:gd name="connsiteX15-151" fmla="*/ 4656083 w 4656083"/>
              <a:gd name="connsiteY15-152" fmla="*/ 2921875 h 4939862"/>
              <a:gd name="connsiteX16-153" fmla="*/ 4508938 w 4656083"/>
              <a:gd name="connsiteY16-154" fmla="*/ 4561489 h 4939862"/>
              <a:gd name="connsiteX17-155" fmla="*/ 3499945 w 4656083"/>
              <a:gd name="connsiteY17-156" fmla="*/ 4939862 h 4939862"/>
              <a:gd name="connsiteX18-157" fmla="*/ 105104 w 4656083"/>
              <a:gd name="connsiteY18-158" fmla="*/ 4897820 h 4939862"/>
              <a:gd name="connsiteX19-159" fmla="*/ 0 w 4656083"/>
              <a:gd name="connsiteY19-160" fmla="*/ 0 h 4939862"/>
              <a:gd name="connsiteX0-161" fmla="*/ 0 w 4656083"/>
              <a:gd name="connsiteY0-162" fmla="*/ 0 h 4939862"/>
              <a:gd name="connsiteX1-163" fmla="*/ 0 w 4656083"/>
              <a:gd name="connsiteY1-164" fmla="*/ 0 h 4939862"/>
              <a:gd name="connsiteX2-165" fmla="*/ 94593 w 4656083"/>
              <a:gd name="connsiteY2-166" fmla="*/ 10510 h 4939862"/>
              <a:gd name="connsiteX3-167" fmla="*/ 2375338 w 4656083"/>
              <a:gd name="connsiteY3-168" fmla="*/ 42041 h 4939862"/>
              <a:gd name="connsiteX4-169" fmla="*/ 2375338 w 4656083"/>
              <a:gd name="connsiteY4-170" fmla="*/ 1418896 h 4939862"/>
              <a:gd name="connsiteX5-171" fmla="*/ 1660635 w 4656083"/>
              <a:gd name="connsiteY5-172" fmla="*/ 1923393 h 4939862"/>
              <a:gd name="connsiteX6-173" fmla="*/ 1660635 w 4656083"/>
              <a:gd name="connsiteY6-174" fmla="*/ 2459420 h 4939862"/>
              <a:gd name="connsiteX7-175" fmla="*/ 3132083 w 4656083"/>
              <a:gd name="connsiteY7-176" fmla="*/ 3090041 h 4939862"/>
              <a:gd name="connsiteX8-177" fmla="*/ 3552497 w 4656083"/>
              <a:gd name="connsiteY8-178" fmla="*/ 2858813 h 4939862"/>
              <a:gd name="connsiteX9-179" fmla="*/ 3762704 w 4656083"/>
              <a:gd name="connsiteY9-180" fmla="*/ 2585544 h 4939862"/>
              <a:gd name="connsiteX10-181" fmla="*/ 3825766 w 4656083"/>
              <a:gd name="connsiteY10-182" fmla="*/ 2259724 h 4939862"/>
              <a:gd name="connsiteX11-183" fmla="*/ 3783725 w 4656083"/>
              <a:gd name="connsiteY11-184" fmla="*/ 2060027 h 4939862"/>
              <a:gd name="connsiteX12-185" fmla="*/ 3689131 w 4656083"/>
              <a:gd name="connsiteY12-186" fmla="*/ 1881351 h 4939862"/>
              <a:gd name="connsiteX13-187" fmla="*/ 3447393 w 4656083"/>
              <a:gd name="connsiteY13-188" fmla="*/ 1723696 h 4939862"/>
              <a:gd name="connsiteX14-189" fmla="*/ 4498428 w 4656083"/>
              <a:gd name="connsiteY14-190" fmla="*/ 1587062 h 4939862"/>
              <a:gd name="connsiteX15-191" fmla="*/ 4656083 w 4656083"/>
              <a:gd name="connsiteY15-192" fmla="*/ 2921875 h 4939862"/>
              <a:gd name="connsiteX16-193" fmla="*/ 4508938 w 4656083"/>
              <a:gd name="connsiteY16-194" fmla="*/ 4561489 h 4939862"/>
              <a:gd name="connsiteX17-195" fmla="*/ 3499945 w 4656083"/>
              <a:gd name="connsiteY17-196" fmla="*/ 4939862 h 4939862"/>
              <a:gd name="connsiteX18-197" fmla="*/ 105104 w 4656083"/>
              <a:gd name="connsiteY18-198" fmla="*/ 4897820 h 4939862"/>
              <a:gd name="connsiteX19-199" fmla="*/ 0 w 4656083"/>
              <a:gd name="connsiteY19-200" fmla="*/ 0 h 4939862"/>
              <a:gd name="connsiteX0-201" fmla="*/ 0 w 4656083"/>
              <a:gd name="connsiteY0-202" fmla="*/ 0 h 4939862"/>
              <a:gd name="connsiteX1-203" fmla="*/ 0 w 4656083"/>
              <a:gd name="connsiteY1-204" fmla="*/ 0 h 4939862"/>
              <a:gd name="connsiteX2-205" fmla="*/ 94593 w 4656083"/>
              <a:gd name="connsiteY2-206" fmla="*/ 10510 h 4939862"/>
              <a:gd name="connsiteX3-207" fmla="*/ 2375338 w 4656083"/>
              <a:gd name="connsiteY3-208" fmla="*/ 42041 h 4939862"/>
              <a:gd name="connsiteX4-209" fmla="*/ 2375338 w 4656083"/>
              <a:gd name="connsiteY4-210" fmla="*/ 1418896 h 4939862"/>
              <a:gd name="connsiteX5-211" fmla="*/ 1660635 w 4656083"/>
              <a:gd name="connsiteY5-212" fmla="*/ 1923393 h 4939862"/>
              <a:gd name="connsiteX6-213" fmla="*/ 1660635 w 4656083"/>
              <a:gd name="connsiteY6-214" fmla="*/ 2459420 h 4939862"/>
              <a:gd name="connsiteX7-215" fmla="*/ 3132083 w 4656083"/>
              <a:gd name="connsiteY7-216" fmla="*/ 3090041 h 4939862"/>
              <a:gd name="connsiteX8-217" fmla="*/ 3605049 w 4656083"/>
              <a:gd name="connsiteY8-218" fmla="*/ 2869324 h 4939862"/>
              <a:gd name="connsiteX9-219" fmla="*/ 3762704 w 4656083"/>
              <a:gd name="connsiteY9-220" fmla="*/ 2585544 h 4939862"/>
              <a:gd name="connsiteX10-221" fmla="*/ 3825766 w 4656083"/>
              <a:gd name="connsiteY10-222" fmla="*/ 2259724 h 4939862"/>
              <a:gd name="connsiteX11-223" fmla="*/ 3783725 w 4656083"/>
              <a:gd name="connsiteY11-224" fmla="*/ 2060027 h 4939862"/>
              <a:gd name="connsiteX12-225" fmla="*/ 3689131 w 4656083"/>
              <a:gd name="connsiteY12-226" fmla="*/ 1881351 h 4939862"/>
              <a:gd name="connsiteX13-227" fmla="*/ 3447393 w 4656083"/>
              <a:gd name="connsiteY13-228" fmla="*/ 1723696 h 4939862"/>
              <a:gd name="connsiteX14-229" fmla="*/ 4498428 w 4656083"/>
              <a:gd name="connsiteY14-230" fmla="*/ 1587062 h 4939862"/>
              <a:gd name="connsiteX15-231" fmla="*/ 4656083 w 4656083"/>
              <a:gd name="connsiteY15-232" fmla="*/ 2921875 h 4939862"/>
              <a:gd name="connsiteX16-233" fmla="*/ 4508938 w 4656083"/>
              <a:gd name="connsiteY16-234" fmla="*/ 4561489 h 4939862"/>
              <a:gd name="connsiteX17-235" fmla="*/ 3499945 w 4656083"/>
              <a:gd name="connsiteY17-236" fmla="*/ 4939862 h 4939862"/>
              <a:gd name="connsiteX18-237" fmla="*/ 105104 w 4656083"/>
              <a:gd name="connsiteY18-238" fmla="*/ 4897820 h 4939862"/>
              <a:gd name="connsiteX19-239" fmla="*/ 0 w 4656083"/>
              <a:gd name="connsiteY19-240" fmla="*/ 0 h 4939862"/>
              <a:gd name="connsiteX0-241" fmla="*/ 0 w 4656083"/>
              <a:gd name="connsiteY0-242" fmla="*/ 0 h 4939862"/>
              <a:gd name="connsiteX1-243" fmla="*/ 0 w 4656083"/>
              <a:gd name="connsiteY1-244" fmla="*/ 0 h 4939862"/>
              <a:gd name="connsiteX2-245" fmla="*/ 94593 w 4656083"/>
              <a:gd name="connsiteY2-246" fmla="*/ 10510 h 4939862"/>
              <a:gd name="connsiteX3-247" fmla="*/ 2375338 w 4656083"/>
              <a:gd name="connsiteY3-248" fmla="*/ 42041 h 4939862"/>
              <a:gd name="connsiteX4-249" fmla="*/ 2375338 w 4656083"/>
              <a:gd name="connsiteY4-250" fmla="*/ 1418896 h 4939862"/>
              <a:gd name="connsiteX5-251" fmla="*/ 1660635 w 4656083"/>
              <a:gd name="connsiteY5-252" fmla="*/ 1923393 h 4939862"/>
              <a:gd name="connsiteX6-253" fmla="*/ 1660635 w 4656083"/>
              <a:gd name="connsiteY6-254" fmla="*/ 2459420 h 4939862"/>
              <a:gd name="connsiteX7-255" fmla="*/ 3132083 w 4656083"/>
              <a:gd name="connsiteY7-256" fmla="*/ 3090041 h 4939862"/>
              <a:gd name="connsiteX8-257" fmla="*/ 3605049 w 4656083"/>
              <a:gd name="connsiteY8-258" fmla="*/ 2869324 h 4939862"/>
              <a:gd name="connsiteX9-259" fmla="*/ 3804745 w 4656083"/>
              <a:gd name="connsiteY9-260" fmla="*/ 2596054 h 4939862"/>
              <a:gd name="connsiteX10-261" fmla="*/ 3825766 w 4656083"/>
              <a:gd name="connsiteY10-262" fmla="*/ 2259724 h 4939862"/>
              <a:gd name="connsiteX11-263" fmla="*/ 3783725 w 4656083"/>
              <a:gd name="connsiteY11-264" fmla="*/ 2060027 h 4939862"/>
              <a:gd name="connsiteX12-265" fmla="*/ 3689131 w 4656083"/>
              <a:gd name="connsiteY12-266" fmla="*/ 1881351 h 4939862"/>
              <a:gd name="connsiteX13-267" fmla="*/ 3447393 w 4656083"/>
              <a:gd name="connsiteY13-268" fmla="*/ 1723696 h 4939862"/>
              <a:gd name="connsiteX14-269" fmla="*/ 4498428 w 4656083"/>
              <a:gd name="connsiteY14-270" fmla="*/ 1587062 h 4939862"/>
              <a:gd name="connsiteX15-271" fmla="*/ 4656083 w 4656083"/>
              <a:gd name="connsiteY15-272" fmla="*/ 2921875 h 4939862"/>
              <a:gd name="connsiteX16-273" fmla="*/ 4508938 w 4656083"/>
              <a:gd name="connsiteY16-274" fmla="*/ 4561489 h 4939862"/>
              <a:gd name="connsiteX17-275" fmla="*/ 3499945 w 4656083"/>
              <a:gd name="connsiteY17-276" fmla="*/ 4939862 h 4939862"/>
              <a:gd name="connsiteX18-277" fmla="*/ 105104 w 4656083"/>
              <a:gd name="connsiteY18-278" fmla="*/ 4897820 h 4939862"/>
              <a:gd name="connsiteX19-279" fmla="*/ 0 w 4656083"/>
              <a:gd name="connsiteY19-280" fmla="*/ 0 h 4939862"/>
              <a:gd name="connsiteX0-281" fmla="*/ 0 w 4656083"/>
              <a:gd name="connsiteY0-282" fmla="*/ 0 h 4939862"/>
              <a:gd name="connsiteX1-283" fmla="*/ 0 w 4656083"/>
              <a:gd name="connsiteY1-284" fmla="*/ 0 h 4939862"/>
              <a:gd name="connsiteX2-285" fmla="*/ 94593 w 4656083"/>
              <a:gd name="connsiteY2-286" fmla="*/ 10510 h 4939862"/>
              <a:gd name="connsiteX3-287" fmla="*/ 2375338 w 4656083"/>
              <a:gd name="connsiteY3-288" fmla="*/ 42041 h 4939862"/>
              <a:gd name="connsiteX4-289" fmla="*/ 2375338 w 4656083"/>
              <a:gd name="connsiteY4-290" fmla="*/ 1418896 h 4939862"/>
              <a:gd name="connsiteX5-291" fmla="*/ 1660635 w 4656083"/>
              <a:gd name="connsiteY5-292" fmla="*/ 1923393 h 4939862"/>
              <a:gd name="connsiteX6-293" fmla="*/ 1555531 w 4656083"/>
              <a:gd name="connsiteY6-294" fmla="*/ 2469930 h 4939862"/>
              <a:gd name="connsiteX7-295" fmla="*/ 3132083 w 4656083"/>
              <a:gd name="connsiteY7-296" fmla="*/ 3090041 h 4939862"/>
              <a:gd name="connsiteX8-297" fmla="*/ 3605049 w 4656083"/>
              <a:gd name="connsiteY8-298" fmla="*/ 2869324 h 4939862"/>
              <a:gd name="connsiteX9-299" fmla="*/ 3804745 w 4656083"/>
              <a:gd name="connsiteY9-300" fmla="*/ 2596054 h 4939862"/>
              <a:gd name="connsiteX10-301" fmla="*/ 3825766 w 4656083"/>
              <a:gd name="connsiteY10-302" fmla="*/ 2259724 h 4939862"/>
              <a:gd name="connsiteX11-303" fmla="*/ 3783725 w 4656083"/>
              <a:gd name="connsiteY11-304" fmla="*/ 2060027 h 4939862"/>
              <a:gd name="connsiteX12-305" fmla="*/ 3689131 w 4656083"/>
              <a:gd name="connsiteY12-306" fmla="*/ 1881351 h 4939862"/>
              <a:gd name="connsiteX13-307" fmla="*/ 3447393 w 4656083"/>
              <a:gd name="connsiteY13-308" fmla="*/ 1723696 h 4939862"/>
              <a:gd name="connsiteX14-309" fmla="*/ 4498428 w 4656083"/>
              <a:gd name="connsiteY14-310" fmla="*/ 1587062 h 4939862"/>
              <a:gd name="connsiteX15-311" fmla="*/ 4656083 w 4656083"/>
              <a:gd name="connsiteY15-312" fmla="*/ 2921875 h 4939862"/>
              <a:gd name="connsiteX16-313" fmla="*/ 4508938 w 4656083"/>
              <a:gd name="connsiteY16-314" fmla="*/ 4561489 h 4939862"/>
              <a:gd name="connsiteX17-315" fmla="*/ 3499945 w 4656083"/>
              <a:gd name="connsiteY17-316" fmla="*/ 4939862 h 4939862"/>
              <a:gd name="connsiteX18-317" fmla="*/ 105104 w 4656083"/>
              <a:gd name="connsiteY18-318" fmla="*/ 4897820 h 4939862"/>
              <a:gd name="connsiteX19-319" fmla="*/ 0 w 4656083"/>
              <a:gd name="connsiteY19-320" fmla="*/ 0 h 4939862"/>
              <a:gd name="connsiteX0-321" fmla="*/ 0 w 4656083"/>
              <a:gd name="connsiteY0-322" fmla="*/ 0 h 4939862"/>
              <a:gd name="connsiteX1-323" fmla="*/ 0 w 4656083"/>
              <a:gd name="connsiteY1-324" fmla="*/ 0 h 4939862"/>
              <a:gd name="connsiteX2-325" fmla="*/ 94593 w 4656083"/>
              <a:gd name="connsiteY2-326" fmla="*/ 10510 h 4939862"/>
              <a:gd name="connsiteX3-327" fmla="*/ 2375338 w 4656083"/>
              <a:gd name="connsiteY3-328" fmla="*/ 42041 h 4939862"/>
              <a:gd name="connsiteX4-329" fmla="*/ 2375338 w 4656083"/>
              <a:gd name="connsiteY4-330" fmla="*/ 1418896 h 4939862"/>
              <a:gd name="connsiteX5-331" fmla="*/ 1692166 w 4656083"/>
              <a:gd name="connsiteY5-332" fmla="*/ 1923393 h 4939862"/>
              <a:gd name="connsiteX6-333" fmla="*/ 1555531 w 4656083"/>
              <a:gd name="connsiteY6-334" fmla="*/ 2469930 h 4939862"/>
              <a:gd name="connsiteX7-335" fmla="*/ 3132083 w 4656083"/>
              <a:gd name="connsiteY7-336" fmla="*/ 3090041 h 4939862"/>
              <a:gd name="connsiteX8-337" fmla="*/ 3605049 w 4656083"/>
              <a:gd name="connsiteY8-338" fmla="*/ 2869324 h 4939862"/>
              <a:gd name="connsiteX9-339" fmla="*/ 3804745 w 4656083"/>
              <a:gd name="connsiteY9-340" fmla="*/ 2596054 h 4939862"/>
              <a:gd name="connsiteX10-341" fmla="*/ 3825766 w 4656083"/>
              <a:gd name="connsiteY10-342" fmla="*/ 2259724 h 4939862"/>
              <a:gd name="connsiteX11-343" fmla="*/ 3783725 w 4656083"/>
              <a:gd name="connsiteY11-344" fmla="*/ 2060027 h 4939862"/>
              <a:gd name="connsiteX12-345" fmla="*/ 3689131 w 4656083"/>
              <a:gd name="connsiteY12-346" fmla="*/ 1881351 h 4939862"/>
              <a:gd name="connsiteX13-347" fmla="*/ 3447393 w 4656083"/>
              <a:gd name="connsiteY13-348" fmla="*/ 1723696 h 4939862"/>
              <a:gd name="connsiteX14-349" fmla="*/ 4498428 w 4656083"/>
              <a:gd name="connsiteY14-350" fmla="*/ 1587062 h 4939862"/>
              <a:gd name="connsiteX15-351" fmla="*/ 4656083 w 4656083"/>
              <a:gd name="connsiteY15-352" fmla="*/ 2921875 h 4939862"/>
              <a:gd name="connsiteX16-353" fmla="*/ 4508938 w 4656083"/>
              <a:gd name="connsiteY16-354" fmla="*/ 4561489 h 4939862"/>
              <a:gd name="connsiteX17-355" fmla="*/ 3499945 w 4656083"/>
              <a:gd name="connsiteY17-356" fmla="*/ 4939862 h 4939862"/>
              <a:gd name="connsiteX18-357" fmla="*/ 105104 w 4656083"/>
              <a:gd name="connsiteY18-358" fmla="*/ 4897820 h 4939862"/>
              <a:gd name="connsiteX19-359" fmla="*/ 0 w 4656083"/>
              <a:gd name="connsiteY19-360" fmla="*/ 0 h 4939862"/>
              <a:gd name="connsiteX0-361" fmla="*/ 0 w 4656083"/>
              <a:gd name="connsiteY0-362" fmla="*/ 0 h 4939862"/>
              <a:gd name="connsiteX1-363" fmla="*/ 0 w 4656083"/>
              <a:gd name="connsiteY1-364" fmla="*/ 0 h 4939862"/>
              <a:gd name="connsiteX2-365" fmla="*/ 94593 w 4656083"/>
              <a:gd name="connsiteY2-366" fmla="*/ 10510 h 4939862"/>
              <a:gd name="connsiteX3-367" fmla="*/ 2375338 w 4656083"/>
              <a:gd name="connsiteY3-368" fmla="*/ 42041 h 4939862"/>
              <a:gd name="connsiteX4-369" fmla="*/ 2438400 w 4656083"/>
              <a:gd name="connsiteY4-370" fmla="*/ 1471447 h 4939862"/>
              <a:gd name="connsiteX5-371" fmla="*/ 1692166 w 4656083"/>
              <a:gd name="connsiteY5-372" fmla="*/ 1923393 h 4939862"/>
              <a:gd name="connsiteX6-373" fmla="*/ 1555531 w 4656083"/>
              <a:gd name="connsiteY6-374" fmla="*/ 2469930 h 4939862"/>
              <a:gd name="connsiteX7-375" fmla="*/ 3132083 w 4656083"/>
              <a:gd name="connsiteY7-376" fmla="*/ 3090041 h 4939862"/>
              <a:gd name="connsiteX8-377" fmla="*/ 3605049 w 4656083"/>
              <a:gd name="connsiteY8-378" fmla="*/ 2869324 h 4939862"/>
              <a:gd name="connsiteX9-379" fmla="*/ 3804745 w 4656083"/>
              <a:gd name="connsiteY9-380" fmla="*/ 2596054 h 4939862"/>
              <a:gd name="connsiteX10-381" fmla="*/ 3825766 w 4656083"/>
              <a:gd name="connsiteY10-382" fmla="*/ 2259724 h 4939862"/>
              <a:gd name="connsiteX11-383" fmla="*/ 3783725 w 4656083"/>
              <a:gd name="connsiteY11-384" fmla="*/ 2060027 h 4939862"/>
              <a:gd name="connsiteX12-385" fmla="*/ 3689131 w 4656083"/>
              <a:gd name="connsiteY12-386" fmla="*/ 1881351 h 4939862"/>
              <a:gd name="connsiteX13-387" fmla="*/ 3447393 w 4656083"/>
              <a:gd name="connsiteY13-388" fmla="*/ 1723696 h 4939862"/>
              <a:gd name="connsiteX14-389" fmla="*/ 4498428 w 4656083"/>
              <a:gd name="connsiteY14-390" fmla="*/ 1587062 h 4939862"/>
              <a:gd name="connsiteX15-391" fmla="*/ 4656083 w 4656083"/>
              <a:gd name="connsiteY15-392" fmla="*/ 2921875 h 4939862"/>
              <a:gd name="connsiteX16-393" fmla="*/ 4508938 w 4656083"/>
              <a:gd name="connsiteY16-394" fmla="*/ 4561489 h 4939862"/>
              <a:gd name="connsiteX17-395" fmla="*/ 3499945 w 4656083"/>
              <a:gd name="connsiteY17-396" fmla="*/ 4939862 h 4939862"/>
              <a:gd name="connsiteX18-397" fmla="*/ 105104 w 4656083"/>
              <a:gd name="connsiteY18-398" fmla="*/ 4897820 h 4939862"/>
              <a:gd name="connsiteX19-399" fmla="*/ 0 w 4656083"/>
              <a:gd name="connsiteY19-400" fmla="*/ 0 h 4939862"/>
              <a:gd name="connsiteX0-401" fmla="*/ 0 w 4656083"/>
              <a:gd name="connsiteY0-402" fmla="*/ 0 h 4939862"/>
              <a:gd name="connsiteX1-403" fmla="*/ 0 w 4656083"/>
              <a:gd name="connsiteY1-404" fmla="*/ 0 h 4939862"/>
              <a:gd name="connsiteX2-405" fmla="*/ 94593 w 4656083"/>
              <a:gd name="connsiteY2-406" fmla="*/ 10510 h 4939862"/>
              <a:gd name="connsiteX3-407" fmla="*/ 2375338 w 4656083"/>
              <a:gd name="connsiteY3-408" fmla="*/ 42041 h 4939862"/>
              <a:gd name="connsiteX4-409" fmla="*/ 2438400 w 4656083"/>
              <a:gd name="connsiteY4-410" fmla="*/ 1471447 h 4939862"/>
              <a:gd name="connsiteX5-411" fmla="*/ 1692166 w 4656083"/>
              <a:gd name="connsiteY5-412" fmla="*/ 1923393 h 4939862"/>
              <a:gd name="connsiteX6-413" fmla="*/ 1555531 w 4656083"/>
              <a:gd name="connsiteY6-414" fmla="*/ 2469930 h 4939862"/>
              <a:gd name="connsiteX7-415" fmla="*/ 3132083 w 4656083"/>
              <a:gd name="connsiteY7-416" fmla="*/ 3090041 h 4939862"/>
              <a:gd name="connsiteX8-417" fmla="*/ 3605049 w 4656083"/>
              <a:gd name="connsiteY8-418" fmla="*/ 2869324 h 4939862"/>
              <a:gd name="connsiteX9-419" fmla="*/ 3804745 w 4656083"/>
              <a:gd name="connsiteY9-420" fmla="*/ 2596054 h 4939862"/>
              <a:gd name="connsiteX10-421" fmla="*/ 3825766 w 4656083"/>
              <a:gd name="connsiteY10-422" fmla="*/ 2259724 h 4939862"/>
              <a:gd name="connsiteX11-423" fmla="*/ 3783725 w 4656083"/>
              <a:gd name="connsiteY11-424" fmla="*/ 2060027 h 4939862"/>
              <a:gd name="connsiteX12-425" fmla="*/ 3689131 w 4656083"/>
              <a:gd name="connsiteY12-426" fmla="*/ 1881351 h 4939862"/>
              <a:gd name="connsiteX13-427" fmla="*/ 3447393 w 4656083"/>
              <a:gd name="connsiteY13-428" fmla="*/ 1723696 h 4939862"/>
              <a:gd name="connsiteX14-429" fmla="*/ 4498428 w 4656083"/>
              <a:gd name="connsiteY14-430" fmla="*/ 1587062 h 4939862"/>
              <a:gd name="connsiteX15-431" fmla="*/ 4656083 w 4656083"/>
              <a:gd name="connsiteY15-432" fmla="*/ 2921875 h 4939862"/>
              <a:gd name="connsiteX16-433" fmla="*/ 4508938 w 4656083"/>
              <a:gd name="connsiteY16-434" fmla="*/ 4561489 h 4939862"/>
              <a:gd name="connsiteX17-435" fmla="*/ 3499945 w 4656083"/>
              <a:gd name="connsiteY17-436" fmla="*/ 4939862 h 4939862"/>
              <a:gd name="connsiteX18-437" fmla="*/ 105104 w 4656083"/>
              <a:gd name="connsiteY18-438" fmla="*/ 4897820 h 4939862"/>
              <a:gd name="connsiteX19-439" fmla="*/ 0 w 4656083"/>
              <a:gd name="connsiteY19-440" fmla="*/ 0 h 4939862"/>
              <a:gd name="connsiteX0-441" fmla="*/ 126410 w 4656369"/>
              <a:gd name="connsiteY0-442" fmla="*/ 234571 h 4953715"/>
              <a:gd name="connsiteX1-443" fmla="*/ 286 w 4656369"/>
              <a:gd name="connsiteY1-444" fmla="*/ 13853 h 4953715"/>
              <a:gd name="connsiteX2-445" fmla="*/ 94879 w 4656369"/>
              <a:gd name="connsiteY2-446" fmla="*/ 24363 h 4953715"/>
              <a:gd name="connsiteX3-447" fmla="*/ 2375624 w 4656369"/>
              <a:gd name="connsiteY3-448" fmla="*/ 55894 h 4953715"/>
              <a:gd name="connsiteX4-449" fmla="*/ 2438686 w 4656369"/>
              <a:gd name="connsiteY4-450" fmla="*/ 1485300 h 4953715"/>
              <a:gd name="connsiteX5-451" fmla="*/ 1692452 w 4656369"/>
              <a:gd name="connsiteY5-452" fmla="*/ 1937246 h 4953715"/>
              <a:gd name="connsiteX6-453" fmla="*/ 1555817 w 4656369"/>
              <a:gd name="connsiteY6-454" fmla="*/ 2483783 h 4953715"/>
              <a:gd name="connsiteX7-455" fmla="*/ 3132369 w 4656369"/>
              <a:gd name="connsiteY7-456" fmla="*/ 3103894 h 4953715"/>
              <a:gd name="connsiteX8-457" fmla="*/ 3605335 w 4656369"/>
              <a:gd name="connsiteY8-458" fmla="*/ 2883177 h 4953715"/>
              <a:gd name="connsiteX9-459" fmla="*/ 3805031 w 4656369"/>
              <a:gd name="connsiteY9-460" fmla="*/ 2609907 h 4953715"/>
              <a:gd name="connsiteX10-461" fmla="*/ 3826052 w 4656369"/>
              <a:gd name="connsiteY10-462" fmla="*/ 2273577 h 4953715"/>
              <a:gd name="connsiteX11-463" fmla="*/ 3784011 w 4656369"/>
              <a:gd name="connsiteY11-464" fmla="*/ 2073880 h 4953715"/>
              <a:gd name="connsiteX12-465" fmla="*/ 3689417 w 4656369"/>
              <a:gd name="connsiteY12-466" fmla="*/ 1895204 h 4953715"/>
              <a:gd name="connsiteX13-467" fmla="*/ 3447679 w 4656369"/>
              <a:gd name="connsiteY13-468" fmla="*/ 1737549 h 4953715"/>
              <a:gd name="connsiteX14-469" fmla="*/ 4498714 w 4656369"/>
              <a:gd name="connsiteY14-470" fmla="*/ 1600915 h 4953715"/>
              <a:gd name="connsiteX15-471" fmla="*/ 4656369 w 4656369"/>
              <a:gd name="connsiteY15-472" fmla="*/ 2935728 h 4953715"/>
              <a:gd name="connsiteX16-473" fmla="*/ 4509224 w 4656369"/>
              <a:gd name="connsiteY16-474" fmla="*/ 4575342 h 4953715"/>
              <a:gd name="connsiteX17-475" fmla="*/ 3500231 w 4656369"/>
              <a:gd name="connsiteY17-476" fmla="*/ 4953715 h 4953715"/>
              <a:gd name="connsiteX18-477" fmla="*/ 105390 w 4656369"/>
              <a:gd name="connsiteY18-478" fmla="*/ 4911673 h 4953715"/>
              <a:gd name="connsiteX19-479" fmla="*/ 126410 w 4656369"/>
              <a:gd name="connsiteY19-480" fmla="*/ 234571 h 4953715"/>
              <a:gd name="connsiteX0-481" fmla="*/ 190699 w 4720658"/>
              <a:gd name="connsiteY0-482" fmla="*/ 417353 h 5136497"/>
              <a:gd name="connsiteX1-483" fmla="*/ 159168 w 4720658"/>
              <a:gd name="connsiteY1-484" fmla="*/ 207145 h 5136497"/>
              <a:gd name="connsiteX2-485" fmla="*/ 2439913 w 4720658"/>
              <a:gd name="connsiteY2-486" fmla="*/ 238676 h 5136497"/>
              <a:gd name="connsiteX3-487" fmla="*/ 2502975 w 4720658"/>
              <a:gd name="connsiteY3-488" fmla="*/ 1668082 h 5136497"/>
              <a:gd name="connsiteX4-489" fmla="*/ 1756741 w 4720658"/>
              <a:gd name="connsiteY4-490" fmla="*/ 2120028 h 5136497"/>
              <a:gd name="connsiteX5-491" fmla="*/ 1620106 w 4720658"/>
              <a:gd name="connsiteY5-492" fmla="*/ 2666565 h 5136497"/>
              <a:gd name="connsiteX6-493" fmla="*/ 3196658 w 4720658"/>
              <a:gd name="connsiteY6-494" fmla="*/ 3286676 h 5136497"/>
              <a:gd name="connsiteX7-495" fmla="*/ 3669624 w 4720658"/>
              <a:gd name="connsiteY7-496" fmla="*/ 3065959 h 5136497"/>
              <a:gd name="connsiteX8-497" fmla="*/ 3869320 w 4720658"/>
              <a:gd name="connsiteY8-498" fmla="*/ 2792689 h 5136497"/>
              <a:gd name="connsiteX9-499" fmla="*/ 3890341 w 4720658"/>
              <a:gd name="connsiteY9-500" fmla="*/ 2456359 h 5136497"/>
              <a:gd name="connsiteX10-501" fmla="*/ 3848300 w 4720658"/>
              <a:gd name="connsiteY10-502" fmla="*/ 2256662 h 5136497"/>
              <a:gd name="connsiteX11-503" fmla="*/ 3753706 w 4720658"/>
              <a:gd name="connsiteY11-504" fmla="*/ 2077986 h 5136497"/>
              <a:gd name="connsiteX12-505" fmla="*/ 3511968 w 4720658"/>
              <a:gd name="connsiteY12-506" fmla="*/ 1920331 h 5136497"/>
              <a:gd name="connsiteX13-507" fmla="*/ 4563003 w 4720658"/>
              <a:gd name="connsiteY13-508" fmla="*/ 1783697 h 5136497"/>
              <a:gd name="connsiteX14-509" fmla="*/ 4720658 w 4720658"/>
              <a:gd name="connsiteY14-510" fmla="*/ 3118510 h 5136497"/>
              <a:gd name="connsiteX15-511" fmla="*/ 4573513 w 4720658"/>
              <a:gd name="connsiteY15-512" fmla="*/ 4758124 h 5136497"/>
              <a:gd name="connsiteX16-513" fmla="*/ 3564520 w 4720658"/>
              <a:gd name="connsiteY16-514" fmla="*/ 5136497 h 5136497"/>
              <a:gd name="connsiteX17-515" fmla="*/ 169679 w 4720658"/>
              <a:gd name="connsiteY17-516" fmla="*/ 5094455 h 5136497"/>
              <a:gd name="connsiteX18-517" fmla="*/ 190699 w 4720658"/>
              <a:gd name="connsiteY18-518" fmla="*/ 417353 h 5136497"/>
              <a:gd name="connsiteX0-519" fmla="*/ 21020 w 4550979"/>
              <a:gd name="connsiteY0-520" fmla="*/ 476180 h 5195324"/>
              <a:gd name="connsiteX1-521" fmla="*/ 2270234 w 4550979"/>
              <a:gd name="connsiteY1-522" fmla="*/ 297503 h 5195324"/>
              <a:gd name="connsiteX2-523" fmla="*/ 2333296 w 4550979"/>
              <a:gd name="connsiteY2-524" fmla="*/ 1726909 h 5195324"/>
              <a:gd name="connsiteX3-525" fmla="*/ 1587062 w 4550979"/>
              <a:gd name="connsiteY3-526" fmla="*/ 2178855 h 5195324"/>
              <a:gd name="connsiteX4-527" fmla="*/ 1450427 w 4550979"/>
              <a:gd name="connsiteY4-528" fmla="*/ 2725392 h 5195324"/>
              <a:gd name="connsiteX5-529" fmla="*/ 3026979 w 4550979"/>
              <a:gd name="connsiteY5-530" fmla="*/ 3345503 h 5195324"/>
              <a:gd name="connsiteX6-531" fmla="*/ 3499945 w 4550979"/>
              <a:gd name="connsiteY6-532" fmla="*/ 3124786 h 5195324"/>
              <a:gd name="connsiteX7-533" fmla="*/ 3699641 w 4550979"/>
              <a:gd name="connsiteY7-534" fmla="*/ 2851516 h 5195324"/>
              <a:gd name="connsiteX8-535" fmla="*/ 3720662 w 4550979"/>
              <a:gd name="connsiteY8-536" fmla="*/ 2515186 h 5195324"/>
              <a:gd name="connsiteX9-537" fmla="*/ 3678621 w 4550979"/>
              <a:gd name="connsiteY9-538" fmla="*/ 2315489 h 5195324"/>
              <a:gd name="connsiteX10-539" fmla="*/ 3584027 w 4550979"/>
              <a:gd name="connsiteY10-540" fmla="*/ 2136813 h 5195324"/>
              <a:gd name="connsiteX11-541" fmla="*/ 3342289 w 4550979"/>
              <a:gd name="connsiteY11-542" fmla="*/ 1979158 h 5195324"/>
              <a:gd name="connsiteX12-543" fmla="*/ 4393324 w 4550979"/>
              <a:gd name="connsiteY12-544" fmla="*/ 1842524 h 5195324"/>
              <a:gd name="connsiteX13-545" fmla="*/ 4550979 w 4550979"/>
              <a:gd name="connsiteY13-546" fmla="*/ 3177337 h 5195324"/>
              <a:gd name="connsiteX14-547" fmla="*/ 4403834 w 4550979"/>
              <a:gd name="connsiteY14-548" fmla="*/ 4816951 h 5195324"/>
              <a:gd name="connsiteX15-549" fmla="*/ 3394841 w 4550979"/>
              <a:gd name="connsiteY15-550" fmla="*/ 5195324 h 5195324"/>
              <a:gd name="connsiteX16-551" fmla="*/ 0 w 4550979"/>
              <a:gd name="connsiteY16-552" fmla="*/ 5153282 h 5195324"/>
              <a:gd name="connsiteX17-553" fmla="*/ 21020 w 4550979"/>
              <a:gd name="connsiteY17-554" fmla="*/ 476180 h 5195324"/>
              <a:gd name="connsiteX0-555" fmla="*/ 21020 w 4550979"/>
              <a:gd name="connsiteY0-556" fmla="*/ 258442 h 4977586"/>
              <a:gd name="connsiteX1-557" fmla="*/ 2270234 w 4550979"/>
              <a:gd name="connsiteY1-558" fmla="*/ 79765 h 4977586"/>
              <a:gd name="connsiteX2-559" fmla="*/ 2333296 w 4550979"/>
              <a:gd name="connsiteY2-560" fmla="*/ 1509171 h 4977586"/>
              <a:gd name="connsiteX3-561" fmla="*/ 1587062 w 4550979"/>
              <a:gd name="connsiteY3-562" fmla="*/ 1961117 h 4977586"/>
              <a:gd name="connsiteX4-563" fmla="*/ 1450427 w 4550979"/>
              <a:gd name="connsiteY4-564" fmla="*/ 2507654 h 4977586"/>
              <a:gd name="connsiteX5-565" fmla="*/ 3026979 w 4550979"/>
              <a:gd name="connsiteY5-566" fmla="*/ 3127765 h 4977586"/>
              <a:gd name="connsiteX6-567" fmla="*/ 3499945 w 4550979"/>
              <a:gd name="connsiteY6-568" fmla="*/ 2907048 h 4977586"/>
              <a:gd name="connsiteX7-569" fmla="*/ 3699641 w 4550979"/>
              <a:gd name="connsiteY7-570" fmla="*/ 2633778 h 4977586"/>
              <a:gd name="connsiteX8-571" fmla="*/ 3720662 w 4550979"/>
              <a:gd name="connsiteY8-572" fmla="*/ 2297448 h 4977586"/>
              <a:gd name="connsiteX9-573" fmla="*/ 3678621 w 4550979"/>
              <a:gd name="connsiteY9-574" fmla="*/ 2097751 h 4977586"/>
              <a:gd name="connsiteX10-575" fmla="*/ 3584027 w 4550979"/>
              <a:gd name="connsiteY10-576" fmla="*/ 1919075 h 4977586"/>
              <a:gd name="connsiteX11-577" fmla="*/ 3342289 w 4550979"/>
              <a:gd name="connsiteY11-578" fmla="*/ 1761420 h 4977586"/>
              <a:gd name="connsiteX12-579" fmla="*/ 4393324 w 4550979"/>
              <a:gd name="connsiteY12-580" fmla="*/ 1624786 h 4977586"/>
              <a:gd name="connsiteX13-581" fmla="*/ 4550979 w 4550979"/>
              <a:gd name="connsiteY13-582" fmla="*/ 2959599 h 4977586"/>
              <a:gd name="connsiteX14-583" fmla="*/ 4403834 w 4550979"/>
              <a:gd name="connsiteY14-584" fmla="*/ 4599213 h 4977586"/>
              <a:gd name="connsiteX15-585" fmla="*/ 3394841 w 4550979"/>
              <a:gd name="connsiteY15-586" fmla="*/ 4977586 h 4977586"/>
              <a:gd name="connsiteX16-587" fmla="*/ 0 w 4550979"/>
              <a:gd name="connsiteY16-588" fmla="*/ 4935544 h 4977586"/>
              <a:gd name="connsiteX17-589" fmla="*/ 21020 w 4550979"/>
              <a:gd name="connsiteY17-590" fmla="*/ 258442 h 4977586"/>
              <a:gd name="connsiteX0-591" fmla="*/ 21020 w 4550979"/>
              <a:gd name="connsiteY0-592" fmla="*/ 178677 h 4897821"/>
              <a:gd name="connsiteX1-593" fmla="*/ 2270234 w 4550979"/>
              <a:gd name="connsiteY1-594" fmla="*/ 0 h 4897821"/>
              <a:gd name="connsiteX2-595" fmla="*/ 2333296 w 4550979"/>
              <a:gd name="connsiteY2-596" fmla="*/ 1429406 h 4897821"/>
              <a:gd name="connsiteX3-597" fmla="*/ 1587062 w 4550979"/>
              <a:gd name="connsiteY3-598" fmla="*/ 1881352 h 4897821"/>
              <a:gd name="connsiteX4-599" fmla="*/ 1450427 w 4550979"/>
              <a:gd name="connsiteY4-600" fmla="*/ 2427889 h 4897821"/>
              <a:gd name="connsiteX5-601" fmla="*/ 3026979 w 4550979"/>
              <a:gd name="connsiteY5-602" fmla="*/ 3048000 h 4897821"/>
              <a:gd name="connsiteX6-603" fmla="*/ 3499945 w 4550979"/>
              <a:gd name="connsiteY6-604" fmla="*/ 2827283 h 4897821"/>
              <a:gd name="connsiteX7-605" fmla="*/ 3699641 w 4550979"/>
              <a:gd name="connsiteY7-606" fmla="*/ 2554013 h 4897821"/>
              <a:gd name="connsiteX8-607" fmla="*/ 3720662 w 4550979"/>
              <a:gd name="connsiteY8-608" fmla="*/ 2217683 h 4897821"/>
              <a:gd name="connsiteX9-609" fmla="*/ 3678621 w 4550979"/>
              <a:gd name="connsiteY9-610" fmla="*/ 2017986 h 4897821"/>
              <a:gd name="connsiteX10-611" fmla="*/ 3584027 w 4550979"/>
              <a:gd name="connsiteY10-612" fmla="*/ 1839310 h 4897821"/>
              <a:gd name="connsiteX11-613" fmla="*/ 3342289 w 4550979"/>
              <a:gd name="connsiteY11-614" fmla="*/ 1681655 h 4897821"/>
              <a:gd name="connsiteX12-615" fmla="*/ 4393324 w 4550979"/>
              <a:gd name="connsiteY12-616" fmla="*/ 1545021 h 4897821"/>
              <a:gd name="connsiteX13-617" fmla="*/ 4550979 w 4550979"/>
              <a:gd name="connsiteY13-618" fmla="*/ 2879834 h 4897821"/>
              <a:gd name="connsiteX14-619" fmla="*/ 4403834 w 4550979"/>
              <a:gd name="connsiteY14-620" fmla="*/ 4519448 h 4897821"/>
              <a:gd name="connsiteX15-621" fmla="*/ 3394841 w 4550979"/>
              <a:gd name="connsiteY15-622" fmla="*/ 4897821 h 4897821"/>
              <a:gd name="connsiteX16-623" fmla="*/ 0 w 4550979"/>
              <a:gd name="connsiteY16-624" fmla="*/ 4855779 h 4897821"/>
              <a:gd name="connsiteX17-625" fmla="*/ 21020 w 4550979"/>
              <a:gd name="connsiteY17-626" fmla="*/ 178677 h 4897821"/>
              <a:gd name="connsiteX0-627" fmla="*/ 21020 w 4550979"/>
              <a:gd name="connsiteY0-628" fmla="*/ 178677 h 4897821"/>
              <a:gd name="connsiteX1-629" fmla="*/ 2270234 w 4550979"/>
              <a:gd name="connsiteY1-630" fmla="*/ 0 h 4897821"/>
              <a:gd name="connsiteX2-631" fmla="*/ 2333296 w 4550979"/>
              <a:gd name="connsiteY2-632" fmla="*/ 1429406 h 4897821"/>
              <a:gd name="connsiteX3-633" fmla="*/ 1587062 w 4550979"/>
              <a:gd name="connsiteY3-634" fmla="*/ 1881352 h 4897821"/>
              <a:gd name="connsiteX4-635" fmla="*/ 1450427 w 4550979"/>
              <a:gd name="connsiteY4-636" fmla="*/ 2427889 h 4897821"/>
              <a:gd name="connsiteX5-637" fmla="*/ 3026979 w 4550979"/>
              <a:gd name="connsiteY5-638" fmla="*/ 3048000 h 4897821"/>
              <a:gd name="connsiteX6-639" fmla="*/ 3443339 w 4550979"/>
              <a:gd name="connsiteY6-640" fmla="*/ 2779385 h 4897821"/>
              <a:gd name="connsiteX7-641" fmla="*/ 3699641 w 4550979"/>
              <a:gd name="connsiteY7-642" fmla="*/ 2554013 h 4897821"/>
              <a:gd name="connsiteX8-643" fmla="*/ 3720662 w 4550979"/>
              <a:gd name="connsiteY8-644" fmla="*/ 2217683 h 4897821"/>
              <a:gd name="connsiteX9-645" fmla="*/ 3678621 w 4550979"/>
              <a:gd name="connsiteY9-646" fmla="*/ 2017986 h 4897821"/>
              <a:gd name="connsiteX10-647" fmla="*/ 3584027 w 4550979"/>
              <a:gd name="connsiteY10-648" fmla="*/ 1839310 h 4897821"/>
              <a:gd name="connsiteX11-649" fmla="*/ 3342289 w 4550979"/>
              <a:gd name="connsiteY11-650" fmla="*/ 1681655 h 4897821"/>
              <a:gd name="connsiteX12-651" fmla="*/ 4393324 w 4550979"/>
              <a:gd name="connsiteY12-652" fmla="*/ 1545021 h 4897821"/>
              <a:gd name="connsiteX13-653" fmla="*/ 4550979 w 4550979"/>
              <a:gd name="connsiteY13-654" fmla="*/ 2879834 h 4897821"/>
              <a:gd name="connsiteX14-655" fmla="*/ 4403834 w 4550979"/>
              <a:gd name="connsiteY14-656" fmla="*/ 4519448 h 4897821"/>
              <a:gd name="connsiteX15-657" fmla="*/ 3394841 w 4550979"/>
              <a:gd name="connsiteY15-658" fmla="*/ 4897821 h 4897821"/>
              <a:gd name="connsiteX16-659" fmla="*/ 0 w 4550979"/>
              <a:gd name="connsiteY16-660" fmla="*/ 4855779 h 4897821"/>
              <a:gd name="connsiteX17-661" fmla="*/ 21020 w 4550979"/>
              <a:gd name="connsiteY17-662" fmla="*/ 178677 h 4897821"/>
              <a:gd name="connsiteX0-663" fmla="*/ 21020 w 4550979"/>
              <a:gd name="connsiteY0-664" fmla="*/ 178677 h 4897821"/>
              <a:gd name="connsiteX1-665" fmla="*/ 2270234 w 4550979"/>
              <a:gd name="connsiteY1-666" fmla="*/ 0 h 4897821"/>
              <a:gd name="connsiteX2-667" fmla="*/ 2333296 w 4550979"/>
              <a:gd name="connsiteY2-668" fmla="*/ 1429406 h 4897821"/>
              <a:gd name="connsiteX3-669" fmla="*/ 1587062 w 4550979"/>
              <a:gd name="connsiteY3-670" fmla="*/ 1881352 h 4897821"/>
              <a:gd name="connsiteX4-671" fmla="*/ 1450427 w 4550979"/>
              <a:gd name="connsiteY4-672" fmla="*/ 2427889 h 4897821"/>
              <a:gd name="connsiteX5-673" fmla="*/ 3044396 w 4550979"/>
              <a:gd name="connsiteY5-674" fmla="*/ 2786743 h 4897821"/>
              <a:gd name="connsiteX6-675" fmla="*/ 3443339 w 4550979"/>
              <a:gd name="connsiteY6-676" fmla="*/ 2779385 h 4897821"/>
              <a:gd name="connsiteX7-677" fmla="*/ 3699641 w 4550979"/>
              <a:gd name="connsiteY7-678" fmla="*/ 2554013 h 4897821"/>
              <a:gd name="connsiteX8-679" fmla="*/ 3720662 w 4550979"/>
              <a:gd name="connsiteY8-680" fmla="*/ 2217683 h 4897821"/>
              <a:gd name="connsiteX9-681" fmla="*/ 3678621 w 4550979"/>
              <a:gd name="connsiteY9-682" fmla="*/ 2017986 h 4897821"/>
              <a:gd name="connsiteX10-683" fmla="*/ 3584027 w 4550979"/>
              <a:gd name="connsiteY10-684" fmla="*/ 1839310 h 4897821"/>
              <a:gd name="connsiteX11-685" fmla="*/ 3342289 w 4550979"/>
              <a:gd name="connsiteY11-686" fmla="*/ 1681655 h 4897821"/>
              <a:gd name="connsiteX12-687" fmla="*/ 4393324 w 4550979"/>
              <a:gd name="connsiteY12-688" fmla="*/ 1545021 h 4897821"/>
              <a:gd name="connsiteX13-689" fmla="*/ 4550979 w 4550979"/>
              <a:gd name="connsiteY13-690" fmla="*/ 2879834 h 4897821"/>
              <a:gd name="connsiteX14-691" fmla="*/ 4403834 w 4550979"/>
              <a:gd name="connsiteY14-692" fmla="*/ 4519448 h 4897821"/>
              <a:gd name="connsiteX15-693" fmla="*/ 3394841 w 4550979"/>
              <a:gd name="connsiteY15-694" fmla="*/ 4897821 h 4897821"/>
              <a:gd name="connsiteX16-695" fmla="*/ 0 w 4550979"/>
              <a:gd name="connsiteY16-696" fmla="*/ 4855779 h 4897821"/>
              <a:gd name="connsiteX17-697" fmla="*/ 21020 w 4550979"/>
              <a:gd name="connsiteY17-698" fmla="*/ 178677 h 4897821"/>
              <a:gd name="connsiteX0-699" fmla="*/ 21020 w 4550979"/>
              <a:gd name="connsiteY0-700" fmla="*/ 178677 h 4897821"/>
              <a:gd name="connsiteX1-701" fmla="*/ 2270234 w 4550979"/>
              <a:gd name="connsiteY1-702" fmla="*/ 0 h 4897821"/>
              <a:gd name="connsiteX2-703" fmla="*/ 2333296 w 4550979"/>
              <a:gd name="connsiteY2-704" fmla="*/ 1429406 h 4897821"/>
              <a:gd name="connsiteX3-705" fmla="*/ 1587062 w 4550979"/>
              <a:gd name="connsiteY3-706" fmla="*/ 1881352 h 4897821"/>
              <a:gd name="connsiteX4-707" fmla="*/ 1450427 w 4550979"/>
              <a:gd name="connsiteY4-708" fmla="*/ 2427889 h 4897821"/>
              <a:gd name="connsiteX5-709" fmla="*/ 3109710 w 4550979"/>
              <a:gd name="connsiteY5-710" fmla="*/ 2969623 h 4897821"/>
              <a:gd name="connsiteX6-711" fmla="*/ 3443339 w 4550979"/>
              <a:gd name="connsiteY6-712" fmla="*/ 2779385 h 4897821"/>
              <a:gd name="connsiteX7-713" fmla="*/ 3699641 w 4550979"/>
              <a:gd name="connsiteY7-714" fmla="*/ 2554013 h 4897821"/>
              <a:gd name="connsiteX8-715" fmla="*/ 3720662 w 4550979"/>
              <a:gd name="connsiteY8-716" fmla="*/ 2217683 h 4897821"/>
              <a:gd name="connsiteX9-717" fmla="*/ 3678621 w 4550979"/>
              <a:gd name="connsiteY9-718" fmla="*/ 2017986 h 4897821"/>
              <a:gd name="connsiteX10-719" fmla="*/ 3584027 w 4550979"/>
              <a:gd name="connsiteY10-720" fmla="*/ 1839310 h 4897821"/>
              <a:gd name="connsiteX11-721" fmla="*/ 3342289 w 4550979"/>
              <a:gd name="connsiteY11-722" fmla="*/ 1681655 h 4897821"/>
              <a:gd name="connsiteX12-723" fmla="*/ 4393324 w 4550979"/>
              <a:gd name="connsiteY12-724" fmla="*/ 1545021 h 4897821"/>
              <a:gd name="connsiteX13-725" fmla="*/ 4550979 w 4550979"/>
              <a:gd name="connsiteY13-726" fmla="*/ 2879834 h 4897821"/>
              <a:gd name="connsiteX14-727" fmla="*/ 4403834 w 4550979"/>
              <a:gd name="connsiteY14-728" fmla="*/ 4519448 h 4897821"/>
              <a:gd name="connsiteX15-729" fmla="*/ 3394841 w 4550979"/>
              <a:gd name="connsiteY15-730" fmla="*/ 4897821 h 4897821"/>
              <a:gd name="connsiteX16-731" fmla="*/ 0 w 4550979"/>
              <a:gd name="connsiteY16-732" fmla="*/ 4855779 h 4897821"/>
              <a:gd name="connsiteX17-733" fmla="*/ 21020 w 4550979"/>
              <a:gd name="connsiteY17-734" fmla="*/ 178677 h 4897821"/>
              <a:gd name="connsiteX0-735" fmla="*/ 21020 w 4550979"/>
              <a:gd name="connsiteY0-736" fmla="*/ 178677 h 4897821"/>
              <a:gd name="connsiteX1-737" fmla="*/ 2270234 w 4550979"/>
              <a:gd name="connsiteY1-738" fmla="*/ 0 h 4897821"/>
              <a:gd name="connsiteX2-739" fmla="*/ 2333296 w 4550979"/>
              <a:gd name="connsiteY2-740" fmla="*/ 1429406 h 4897821"/>
              <a:gd name="connsiteX3-741" fmla="*/ 1587062 w 4550979"/>
              <a:gd name="connsiteY3-742" fmla="*/ 1881352 h 4897821"/>
              <a:gd name="connsiteX4-743" fmla="*/ 1450427 w 4550979"/>
              <a:gd name="connsiteY4-744" fmla="*/ 2427889 h 4897821"/>
              <a:gd name="connsiteX5-745" fmla="*/ 3109710 w 4550979"/>
              <a:gd name="connsiteY5-746" fmla="*/ 2969623 h 4897821"/>
              <a:gd name="connsiteX6-747" fmla="*/ 3443339 w 4550979"/>
              <a:gd name="connsiteY6-748" fmla="*/ 2779385 h 4897821"/>
              <a:gd name="connsiteX7-749" fmla="*/ 3699641 w 4550979"/>
              <a:gd name="connsiteY7-750" fmla="*/ 2554013 h 4897821"/>
              <a:gd name="connsiteX8-751" fmla="*/ 3720662 w 4550979"/>
              <a:gd name="connsiteY8-752" fmla="*/ 2217683 h 4897821"/>
              <a:gd name="connsiteX9-753" fmla="*/ 3678621 w 4550979"/>
              <a:gd name="connsiteY9-754" fmla="*/ 2017986 h 4897821"/>
              <a:gd name="connsiteX10-755" fmla="*/ 3584027 w 4550979"/>
              <a:gd name="connsiteY10-756" fmla="*/ 1839310 h 4897821"/>
              <a:gd name="connsiteX11-757" fmla="*/ 3342289 w 4550979"/>
              <a:gd name="connsiteY11-758" fmla="*/ 1681655 h 4897821"/>
              <a:gd name="connsiteX12-759" fmla="*/ 4393324 w 4550979"/>
              <a:gd name="connsiteY12-760" fmla="*/ 1545021 h 4897821"/>
              <a:gd name="connsiteX13-761" fmla="*/ 4550979 w 4550979"/>
              <a:gd name="connsiteY13-762" fmla="*/ 2879834 h 4897821"/>
              <a:gd name="connsiteX14-763" fmla="*/ 4403834 w 4550979"/>
              <a:gd name="connsiteY14-764" fmla="*/ 4519448 h 4897821"/>
              <a:gd name="connsiteX15-765" fmla="*/ 3394841 w 4550979"/>
              <a:gd name="connsiteY15-766" fmla="*/ 4897821 h 4897821"/>
              <a:gd name="connsiteX16-767" fmla="*/ 0 w 4550979"/>
              <a:gd name="connsiteY16-768" fmla="*/ 4855779 h 4897821"/>
              <a:gd name="connsiteX17-769" fmla="*/ 21020 w 4550979"/>
              <a:gd name="connsiteY17-770" fmla="*/ 178677 h 4897821"/>
              <a:gd name="connsiteX0-771" fmla="*/ 21020 w 4550979"/>
              <a:gd name="connsiteY0-772" fmla="*/ 178677 h 4897821"/>
              <a:gd name="connsiteX1-773" fmla="*/ 2270234 w 4550979"/>
              <a:gd name="connsiteY1-774" fmla="*/ 0 h 4897821"/>
              <a:gd name="connsiteX2-775" fmla="*/ 2333296 w 4550979"/>
              <a:gd name="connsiteY2-776" fmla="*/ 1429406 h 4897821"/>
              <a:gd name="connsiteX3-777" fmla="*/ 1587062 w 4550979"/>
              <a:gd name="connsiteY3-778" fmla="*/ 1881352 h 4897821"/>
              <a:gd name="connsiteX4-779" fmla="*/ 1450427 w 4550979"/>
              <a:gd name="connsiteY4-780" fmla="*/ 2427889 h 4897821"/>
              <a:gd name="connsiteX5-781" fmla="*/ 3109710 w 4550979"/>
              <a:gd name="connsiteY5-782" fmla="*/ 2969623 h 4897821"/>
              <a:gd name="connsiteX6-783" fmla="*/ 3443339 w 4550979"/>
              <a:gd name="connsiteY6-784" fmla="*/ 2779385 h 4897821"/>
              <a:gd name="connsiteX7-785" fmla="*/ 3699641 w 4550979"/>
              <a:gd name="connsiteY7-786" fmla="*/ 2554013 h 4897821"/>
              <a:gd name="connsiteX8-787" fmla="*/ 3720662 w 4550979"/>
              <a:gd name="connsiteY8-788" fmla="*/ 2217683 h 4897821"/>
              <a:gd name="connsiteX9-789" fmla="*/ 3678621 w 4550979"/>
              <a:gd name="connsiteY9-790" fmla="*/ 2017986 h 4897821"/>
              <a:gd name="connsiteX10-791" fmla="*/ 3584027 w 4550979"/>
              <a:gd name="connsiteY10-792" fmla="*/ 1839310 h 4897821"/>
              <a:gd name="connsiteX11-793" fmla="*/ 3342289 w 4550979"/>
              <a:gd name="connsiteY11-794" fmla="*/ 1681655 h 4897821"/>
              <a:gd name="connsiteX12-795" fmla="*/ 4393324 w 4550979"/>
              <a:gd name="connsiteY12-796" fmla="*/ 1545021 h 4897821"/>
              <a:gd name="connsiteX13-797" fmla="*/ 4550979 w 4550979"/>
              <a:gd name="connsiteY13-798" fmla="*/ 2879834 h 4897821"/>
              <a:gd name="connsiteX14-799" fmla="*/ 4403834 w 4550979"/>
              <a:gd name="connsiteY14-800" fmla="*/ 4519448 h 4897821"/>
              <a:gd name="connsiteX15-801" fmla="*/ 3394841 w 4550979"/>
              <a:gd name="connsiteY15-802" fmla="*/ 4897821 h 4897821"/>
              <a:gd name="connsiteX16-803" fmla="*/ 0 w 4550979"/>
              <a:gd name="connsiteY16-804" fmla="*/ 4855779 h 4897821"/>
              <a:gd name="connsiteX17-805" fmla="*/ 21020 w 4550979"/>
              <a:gd name="connsiteY17-806" fmla="*/ 178677 h 4897821"/>
              <a:gd name="connsiteX0-807" fmla="*/ 21020 w 4550979"/>
              <a:gd name="connsiteY0-808" fmla="*/ 178677 h 4897821"/>
              <a:gd name="connsiteX1-809" fmla="*/ 2270234 w 4550979"/>
              <a:gd name="connsiteY1-810" fmla="*/ 0 h 4897821"/>
              <a:gd name="connsiteX2-811" fmla="*/ 2333296 w 4550979"/>
              <a:gd name="connsiteY2-812" fmla="*/ 1429406 h 4897821"/>
              <a:gd name="connsiteX3-813" fmla="*/ 1587062 w 4550979"/>
              <a:gd name="connsiteY3-814" fmla="*/ 1881352 h 4897821"/>
              <a:gd name="connsiteX4-815" fmla="*/ 1450427 w 4550979"/>
              <a:gd name="connsiteY4-816" fmla="*/ 2427889 h 4897821"/>
              <a:gd name="connsiteX5-817" fmla="*/ 3109710 w 4550979"/>
              <a:gd name="connsiteY5-818" fmla="*/ 2969623 h 4897821"/>
              <a:gd name="connsiteX6-819" fmla="*/ 3447693 w 4550979"/>
              <a:gd name="connsiteY6-820" fmla="*/ 2801156 h 4897821"/>
              <a:gd name="connsiteX7-821" fmla="*/ 3699641 w 4550979"/>
              <a:gd name="connsiteY7-822" fmla="*/ 2554013 h 4897821"/>
              <a:gd name="connsiteX8-823" fmla="*/ 3720662 w 4550979"/>
              <a:gd name="connsiteY8-824" fmla="*/ 2217683 h 4897821"/>
              <a:gd name="connsiteX9-825" fmla="*/ 3678621 w 4550979"/>
              <a:gd name="connsiteY9-826" fmla="*/ 2017986 h 4897821"/>
              <a:gd name="connsiteX10-827" fmla="*/ 3584027 w 4550979"/>
              <a:gd name="connsiteY10-828" fmla="*/ 1839310 h 4897821"/>
              <a:gd name="connsiteX11-829" fmla="*/ 3342289 w 4550979"/>
              <a:gd name="connsiteY11-830" fmla="*/ 1681655 h 4897821"/>
              <a:gd name="connsiteX12-831" fmla="*/ 4393324 w 4550979"/>
              <a:gd name="connsiteY12-832" fmla="*/ 1545021 h 4897821"/>
              <a:gd name="connsiteX13-833" fmla="*/ 4550979 w 4550979"/>
              <a:gd name="connsiteY13-834" fmla="*/ 2879834 h 4897821"/>
              <a:gd name="connsiteX14-835" fmla="*/ 4403834 w 4550979"/>
              <a:gd name="connsiteY14-836" fmla="*/ 4519448 h 4897821"/>
              <a:gd name="connsiteX15-837" fmla="*/ 3394841 w 4550979"/>
              <a:gd name="connsiteY15-838" fmla="*/ 4897821 h 4897821"/>
              <a:gd name="connsiteX16-839" fmla="*/ 0 w 4550979"/>
              <a:gd name="connsiteY16-840" fmla="*/ 4855779 h 4897821"/>
              <a:gd name="connsiteX17-841" fmla="*/ 21020 w 4550979"/>
              <a:gd name="connsiteY17-842" fmla="*/ 178677 h 48978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4550979" h="4897821">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604013" y="3143444"/>
                  <a:pt x="3109710" y="2969623"/>
                </a:cubicBezTo>
                <a:cubicBezTo>
                  <a:pt x="3247046" y="2914919"/>
                  <a:pt x="3336483" y="2864569"/>
                  <a:pt x="3447693" y="2801156"/>
                </a:cubicBez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椭圆 7">
            <a:extLst>
              <a:ext uri="{FF2B5EF4-FFF2-40B4-BE49-F238E27FC236}">
                <a16:creationId xmlns:a16="http://schemas.microsoft.com/office/drawing/2014/main" id="{C2E96C47-8AE5-1648-B0E0-A724DE328DB4}"/>
              </a:ext>
            </a:extLst>
          </p:cNvPr>
          <p:cNvSpPr/>
          <p:nvPr/>
        </p:nvSpPr>
        <p:spPr>
          <a:xfrm>
            <a:off x="8937523" y="4078514"/>
            <a:ext cx="1165122" cy="53702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22922EFC-8F31-6142-BB51-1005DC52B899}"/>
              </a:ext>
            </a:extLst>
          </p:cNvPr>
          <p:cNvSpPr>
            <a:spLocks noGrp="1"/>
          </p:cNvSpPr>
          <p:nvPr>
            <p:ph type="sldNum" sz="quarter" idx="12"/>
          </p:nvPr>
        </p:nvSpPr>
        <p:spPr/>
        <p:txBody>
          <a:bodyPr/>
          <a:lstStyle/>
          <a:p>
            <a:fld id="{8D4D1E41-7A09-AB4A-A4E1-09765ADA2698}" type="slidenum">
              <a:rPr kumimoji="1" lang="zh-CN" altLang="en-US" smtClean="0"/>
              <a:t>35</a:t>
            </a:fld>
            <a:endParaRPr kumimoji="1" lang="zh-CN" altLang="en-US" dirty="0"/>
          </a:p>
        </p:txBody>
      </p:sp>
      <p:sp>
        <p:nvSpPr>
          <p:cNvPr id="11" name="文本框 10">
            <a:extLst>
              <a:ext uri="{FF2B5EF4-FFF2-40B4-BE49-F238E27FC236}">
                <a16:creationId xmlns:a16="http://schemas.microsoft.com/office/drawing/2014/main" id="{E3B7C49A-249E-4C45-9AF5-EFB6D47DD8E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2887944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网络核心</a:t>
            </a:r>
            <a:r>
              <a:rPr lang="zh-CN" altLang="en-US" dirty="0"/>
              <a:t>的两大</a:t>
            </a:r>
            <a:r>
              <a:rPr lang="zh-CN" altLang="en-US" dirty="0">
                <a:sym typeface="+mn-ea"/>
              </a:rPr>
              <a:t>功能</a:t>
            </a:r>
            <a:endParaRPr lang="en-US" altLang="zh-CN" dirty="0">
              <a:sym typeface="+mn-ea"/>
            </a:endParaRPr>
          </a:p>
        </p:txBody>
      </p:sp>
      <p:sp>
        <p:nvSpPr>
          <p:cNvPr id="3" name="内容占位符 2"/>
          <p:cNvSpPr>
            <a:spLocks noGrp="1"/>
          </p:cNvSpPr>
          <p:nvPr>
            <p:ph idx="1"/>
          </p:nvPr>
        </p:nvSpPr>
        <p:spPr>
          <a:xfrm>
            <a:off x="704336" y="1369695"/>
            <a:ext cx="5187208" cy="4977076"/>
          </a:xfrm>
        </p:spPr>
        <p:txBody>
          <a:bodyPr>
            <a:normAutofit fontScale="85000" lnSpcReduction="10000"/>
          </a:bodyPr>
          <a:lstStyle/>
          <a:p>
            <a:pPr>
              <a:lnSpc>
                <a:spcPct val="130000"/>
              </a:lnSpc>
            </a:pPr>
            <a:r>
              <a:rPr lang="zh-CN" altLang="en-US" dirty="0">
                <a:cs typeface="微软雅黑" panose="020B0503020204020204" pitchFamily="34" charset="-122"/>
              </a:rPr>
              <a:t>功能</a:t>
            </a:r>
            <a:r>
              <a:rPr lang="en-US" altLang="zh-CN" dirty="0">
                <a:cs typeface="微软雅黑" panose="020B0503020204020204" pitchFamily="34" charset="-122"/>
              </a:rPr>
              <a:t>1</a:t>
            </a:r>
            <a:r>
              <a:rPr lang="zh-CN" altLang="en-US" dirty="0">
                <a:cs typeface="微软雅黑" panose="020B0503020204020204" pitchFamily="34" charset="-122"/>
              </a:rPr>
              <a:t>：</a:t>
            </a:r>
            <a:r>
              <a:rPr lang="zh-CN" altLang="en-US" dirty="0">
                <a:solidFill>
                  <a:srgbClr val="C00000"/>
                </a:solidFill>
                <a:cs typeface="微软雅黑" panose="020B0503020204020204" pitchFamily="34" charset="-122"/>
              </a:rPr>
              <a:t>路由</a:t>
            </a:r>
            <a:endParaRPr lang="en-US" altLang="zh-CN" dirty="0">
              <a:solidFill>
                <a:srgbClr val="C00000"/>
              </a:solidFill>
              <a:cs typeface="微软雅黑" panose="020B0503020204020204" pitchFamily="34" charset="-122"/>
            </a:endParaRPr>
          </a:p>
          <a:p>
            <a:pPr lvl="1">
              <a:lnSpc>
                <a:spcPct val="130000"/>
              </a:lnSpc>
            </a:pPr>
            <a:r>
              <a:rPr lang="zh-CN" altLang="en-US" dirty="0">
                <a:solidFill>
                  <a:srgbClr val="C00000"/>
                </a:solidFill>
                <a:cs typeface="微软雅黑" panose="020B0503020204020204" pitchFamily="34" charset="-122"/>
              </a:rPr>
              <a:t>全局操作</a:t>
            </a:r>
            <a:r>
              <a:rPr lang="zh-CN" altLang="en-US" dirty="0">
                <a:cs typeface="微软雅黑" panose="020B0503020204020204" pitchFamily="34" charset="-122"/>
              </a:rPr>
              <a:t>：确定数据分组从源到目标所使用的路径</a:t>
            </a:r>
            <a:endParaRPr lang="en-US" altLang="zh-CN" dirty="0">
              <a:cs typeface="微软雅黑" panose="020B0503020204020204" pitchFamily="34" charset="-122"/>
            </a:endParaRPr>
          </a:p>
          <a:p>
            <a:pPr lvl="1">
              <a:lnSpc>
                <a:spcPct val="130000"/>
              </a:lnSpc>
            </a:pPr>
            <a:r>
              <a:rPr lang="zh-CN" altLang="en-US" dirty="0">
                <a:cs typeface="微软雅黑" panose="020B0503020204020204" pitchFamily="34" charset="-122"/>
              </a:rPr>
              <a:t>需要路由协议和路由算法，产生路由表</a:t>
            </a:r>
          </a:p>
          <a:p>
            <a:pPr>
              <a:lnSpc>
                <a:spcPct val="130000"/>
              </a:lnSpc>
            </a:pPr>
            <a:r>
              <a:rPr lang="zh-CN" altLang="en-US" dirty="0"/>
              <a:t>功能</a:t>
            </a:r>
            <a:r>
              <a:rPr lang="en-US" altLang="zh-CN" dirty="0"/>
              <a:t>2</a:t>
            </a:r>
            <a:r>
              <a:rPr lang="zh-CN" altLang="en-US" dirty="0"/>
              <a:t>：</a:t>
            </a:r>
            <a:r>
              <a:rPr lang="zh-CN" altLang="en-US" dirty="0">
                <a:solidFill>
                  <a:srgbClr val="C00000"/>
                </a:solidFill>
              </a:rPr>
              <a:t>转发</a:t>
            </a:r>
            <a:endParaRPr lang="en-US" altLang="zh-CN" dirty="0">
              <a:solidFill>
                <a:srgbClr val="C00000"/>
              </a:solidFill>
            </a:endParaRPr>
          </a:p>
          <a:p>
            <a:pPr lvl="1">
              <a:lnSpc>
                <a:spcPct val="130000"/>
              </a:lnSpc>
            </a:pPr>
            <a:r>
              <a:rPr lang="zh-CN" altLang="en-US" dirty="0">
                <a:solidFill>
                  <a:srgbClr val="C00000"/>
                </a:solidFill>
              </a:rPr>
              <a:t>本地操作</a:t>
            </a:r>
            <a:r>
              <a:rPr lang="zh-CN" altLang="en-US" dirty="0"/>
              <a:t>：路由器或交换机将接收到的数据分组转发出去（即移动到该设备的某个输出接口）</a:t>
            </a:r>
            <a:endParaRPr lang="en-US" altLang="zh-CN" dirty="0"/>
          </a:p>
          <a:p>
            <a:pPr lvl="1">
              <a:lnSpc>
                <a:spcPct val="130000"/>
              </a:lnSpc>
            </a:pPr>
            <a:r>
              <a:rPr lang="zh-CN" altLang="en-US" dirty="0"/>
              <a:t>确定转发出去的接口</a:t>
            </a:r>
            <a:r>
              <a:rPr lang="en-US" altLang="zh-CN" dirty="0"/>
              <a:t>/</a:t>
            </a:r>
            <a:r>
              <a:rPr lang="zh-CN" altLang="en-US" dirty="0"/>
              <a:t>链路：根据从“入接口”收到分组头中的目的地址，查找本地</a:t>
            </a:r>
            <a:r>
              <a:rPr lang="zh-CN" altLang="en-US" dirty="0">
                <a:solidFill>
                  <a:srgbClr val="C00000"/>
                </a:solidFill>
              </a:rPr>
              <a:t>路由表</a:t>
            </a:r>
            <a:r>
              <a:rPr lang="zh-CN" altLang="en-US" dirty="0"/>
              <a:t>，确定“出接口”</a:t>
            </a:r>
            <a:endParaRPr lang="en-US" altLang="zh-CN" dirty="0"/>
          </a:p>
        </p:txBody>
      </p:sp>
      <p:grpSp>
        <p:nvGrpSpPr>
          <p:cNvPr id="6" name="Group 2"/>
          <p:cNvGrpSpPr/>
          <p:nvPr/>
        </p:nvGrpSpPr>
        <p:grpSpPr>
          <a:xfrm>
            <a:off x="6158032" y="1645591"/>
            <a:ext cx="2317750" cy="3038266"/>
            <a:chOff x="3563785" y="1706808"/>
            <a:chExt cx="2317750" cy="3038266"/>
          </a:xfrm>
        </p:grpSpPr>
        <p:sp>
          <p:nvSpPr>
            <p:cNvPr id="539" name="Freeform 3"/>
            <p:cNvSpPr/>
            <p:nvPr/>
          </p:nvSpPr>
          <p:spPr bwMode="auto">
            <a:xfrm rot="16200000">
              <a:off x="4355018" y="3236963"/>
              <a:ext cx="721461" cy="2294761"/>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1" fmla="*/ 0 w 10000"/>
                <a:gd name="connsiteY0-2" fmla="*/ 0 h 9095"/>
                <a:gd name="connsiteX1-3" fmla="*/ 3718 w 10000"/>
                <a:gd name="connsiteY1-4" fmla="*/ 9037 h 9095"/>
                <a:gd name="connsiteX2-5" fmla="*/ 5712 w 10000"/>
                <a:gd name="connsiteY2-6" fmla="*/ 8929 h 9095"/>
                <a:gd name="connsiteX3-7" fmla="*/ 10000 w 10000"/>
                <a:gd name="connsiteY3-8" fmla="*/ 63 h 9095"/>
                <a:gd name="connsiteX4-9" fmla="*/ 0 w 10000"/>
                <a:gd name="connsiteY4-10" fmla="*/ 0 h 9095"/>
                <a:gd name="connsiteX0-11" fmla="*/ 0 w 10000"/>
                <a:gd name="connsiteY0-12" fmla="*/ 0 h 10000"/>
                <a:gd name="connsiteX1-13" fmla="*/ 3718 w 10000"/>
                <a:gd name="connsiteY1-14" fmla="*/ 9936 h 10000"/>
                <a:gd name="connsiteX2-15" fmla="*/ 5712 w 10000"/>
                <a:gd name="connsiteY2-16" fmla="*/ 9817 h 10000"/>
                <a:gd name="connsiteX3-17" fmla="*/ 10000 w 10000"/>
                <a:gd name="connsiteY3-18" fmla="*/ 69 h 10000"/>
                <a:gd name="connsiteX4-19" fmla="*/ 0 w 10000"/>
                <a:gd name="connsiteY4-20" fmla="*/ 0 h 10000"/>
                <a:gd name="connsiteX0-21" fmla="*/ 0 w 10000"/>
                <a:gd name="connsiteY0-22" fmla="*/ 0 h 10000"/>
                <a:gd name="connsiteX1-23" fmla="*/ 3718 w 10000"/>
                <a:gd name="connsiteY1-24" fmla="*/ 9936 h 10000"/>
                <a:gd name="connsiteX2-25" fmla="*/ 5712 w 10000"/>
                <a:gd name="connsiteY2-26" fmla="*/ 9817 h 10000"/>
                <a:gd name="connsiteX3-27" fmla="*/ 10000 w 10000"/>
                <a:gd name="connsiteY3-28" fmla="*/ 69 h 10000"/>
                <a:gd name="connsiteX4-29" fmla="*/ 0 w 10000"/>
                <a:gd name="connsiteY4-30" fmla="*/ 0 h 10000"/>
                <a:gd name="connsiteX0-31" fmla="*/ 0 w 10000"/>
                <a:gd name="connsiteY0-32" fmla="*/ 0 h 10000"/>
                <a:gd name="connsiteX1-33" fmla="*/ 3718 w 10000"/>
                <a:gd name="connsiteY1-34" fmla="*/ 9936 h 10000"/>
                <a:gd name="connsiteX2-35" fmla="*/ 5712 w 10000"/>
                <a:gd name="connsiteY2-36" fmla="*/ 9817 h 10000"/>
                <a:gd name="connsiteX3-37" fmla="*/ 10000 w 10000"/>
                <a:gd name="connsiteY3-38" fmla="*/ 69 h 10000"/>
                <a:gd name="connsiteX4-39" fmla="*/ 0 w 10000"/>
                <a:gd name="connsiteY4-40" fmla="*/ 0 h 10000"/>
                <a:gd name="connsiteX0-41" fmla="*/ 0 w 10000"/>
                <a:gd name="connsiteY0-42" fmla="*/ 0 h 10000"/>
                <a:gd name="connsiteX1-43" fmla="*/ 3718 w 10000"/>
                <a:gd name="connsiteY1-44" fmla="*/ 9936 h 10000"/>
                <a:gd name="connsiteX2-45" fmla="*/ 5712 w 10000"/>
                <a:gd name="connsiteY2-46" fmla="*/ 9817 h 10000"/>
                <a:gd name="connsiteX3-47" fmla="*/ 10000 w 10000"/>
                <a:gd name="connsiteY3-48" fmla="*/ 69 h 10000"/>
                <a:gd name="connsiteX4-49" fmla="*/ 0 w 10000"/>
                <a:gd name="connsiteY4-50" fmla="*/ 0 h 10000"/>
                <a:gd name="connsiteX0-51" fmla="*/ 0 w 8989"/>
                <a:gd name="connsiteY0-52" fmla="*/ 0 h 11618"/>
                <a:gd name="connsiteX1-53" fmla="*/ 2707 w 8989"/>
                <a:gd name="connsiteY1-54" fmla="*/ 11554 h 11618"/>
                <a:gd name="connsiteX2-55" fmla="*/ 4701 w 8989"/>
                <a:gd name="connsiteY2-56" fmla="*/ 11435 h 11618"/>
                <a:gd name="connsiteX3-57" fmla="*/ 8989 w 8989"/>
                <a:gd name="connsiteY3-58" fmla="*/ 1687 h 11618"/>
                <a:gd name="connsiteX4-59" fmla="*/ 0 w 8989"/>
                <a:gd name="connsiteY4-60" fmla="*/ 0 h 11618"/>
                <a:gd name="connsiteX0-61" fmla="*/ 0 w 9888"/>
                <a:gd name="connsiteY0-62" fmla="*/ 115 h 10115"/>
                <a:gd name="connsiteX1-63" fmla="*/ 3011 w 9888"/>
                <a:gd name="connsiteY1-64" fmla="*/ 10060 h 10115"/>
                <a:gd name="connsiteX2-65" fmla="*/ 5230 w 9888"/>
                <a:gd name="connsiteY2-66" fmla="*/ 9957 h 10115"/>
                <a:gd name="connsiteX3-67" fmla="*/ 9888 w 9888"/>
                <a:gd name="connsiteY3-68" fmla="*/ 0 h 10115"/>
                <a:gd name="connsiteX4-69" fmla="*/ 0 w 9888"/>
                <a:gd name="connsiteY4-70" fmla="*/ 115 h 10115"/>
                <a:gd name="connsiteX0-71" fmla="*/ 0 w 9829"/>
                <a:gd name="connsiteY0-72" fmla="*/ 0 h 10833"/>
                <a:gd name="connsiteX1-73" fmla="*/ 2874 w 9829"/>
                <a:gd name="connsiteY1-74" fmla="*/ 10779 h 10833"/>
                <a:gd name="connsiteX2-75" fmla="*/ 5118 w 9829"/>
                <a:gd name="connsiteY2-76" fmla="*/ 10677 h 10833"/>
                <a:gd name="connsiteX3-77" fmla="*/ 9829 w 9829"/>
                <a:gd name="connsiteY3-78" fmla="*/ 833 h 10833"/>
                <a:gd name="connsiteX4-79" fmla="*/ 0 w 9829"/>
                <a:gd name="connsiteY4-80" fmla="*/ 0 h 10833"/>
                <a:gd name="connsiteX0-81" fmla="*/ 0 w 10289"/>
                <a:gd name="connsiteY0-82" fmla="*/ 0 h 10000"/>
                <a:gd name="connsiteX1-83" fmla="*/ 2924 w 10289"/>
                <a:gd name="connsiteY1-84" fmla="*/ 9950 h 10000"/>
                <a:gd name="connsiteX2-85" fmla="*/ 5207 w 10289"/>
                <a:gd name="connsiteY2-86" fmla="*/ 9856 h 10000"/>
                <a:gd name="connsiteX3-87" fmla="*/ 10289 w 10289"/>
                <a:gd name="connsiteY3-88" fmla="*/ 54 h 10000"/>
                <a:gd name="connsiteX4-89" fmla="*/ 0 w 10289"/>
                <a:gd name="connsiteY4-90" fmla="*/ 0 h 10000"/>
                <a:gd name="connsiteX0-91" fmla="*/ 0 w 10289"/>
                <a:gd name="connsiteY0-92" fmla="*/ 0 h 10953"/>
                <a:gd name="connsiteX1-93" fmla="*/ 2924 w 10289"/>
                <a:gd name="connsiteY1-94" fmla="*/ 9950 h 10953"/>
                <a:gd name="connsiteX2-95" fmla="*/ 3723 w 10289"/>
                <a:gd name="connsiteY2-96" fmla="*/ 10695 h 10953"/>
                <a:gd name="connsiteX3-97" fmla="*/ 5207 w 10289"/>
                <a:gd name="connsiteY3-98" fmla="*/ 9856 h 10953"/>
                <a:gd name="connsiteX4-99" fmla="*/ 10289 w 10289"/>
                <a:gd name="connsiteY4-100" fmla="*/ 54 h 10953"/>
                <a:gd name="connsiteX5" fmla="*/ 0 w 10289"/>
                <a:gd name="connsiteY5" fmla="*/ 0 h 10953"/>
                <a:gd name="connsiteX0-101" fmla="*/ 0 w 10289"/>
                <a:gd name="connsiteY0-102" fmla="*/ 0 h 11138"/>
                <a:gd name="connsiteX1-103" fmla="*/ 2924 w 10289"/>
                <a:gd name="connsiteY1-104" fmla="*/ 9950 h 11138"/>
                <a:gd name="connsiteX2-105" fmla="*/ 5207 w 10289"/>
                <a:gd name="connsiteY2-106" fmla="*/ 9856 h 11138"/>
                <a:gd name="connsiteX3-107" fmla="*/ 10289 w 10289"/>
                <a:gd name="connsiteY3-108" fmla="*/ 54 h 11138"/>
                <a:gd name="connsiteX4-109" fmla="*/ 0 w 10289"/>
                <a:gd name="connsiteY4-110" fmla="*/ 0 h 11138"/>
                <a:gd name="connsiteX0-111" fmla="*/ 0 w 10289"/>
                <a:gd name="connsiteY0-112" fmla="*/ 0 h 10669"/>
                <a:gd name="connsiteX1-113" fmla="*/ 2924 w 10289"/>
                <a:gd name="connsiteY1-114" fmla="*/ 9950 h 10669"/>
                <a:gd name="connsiteX2-115" fmla="*/ 5207 w 10289"/>
                <a:gd name="connsiteY2-116" fmla="*/ 9856 h 10669"/>
                <a:gd name="connsiteX3-117" fmla="*/ 10289 w 10289"/>
                <a:gd name="connsiteY3-118" fmla="*/ 54 h 10669"/>
                <a:gd name="connsiteX4-119" fmla="*/ 0 w 10289"/>
                <a:gd name="connsiteY4-120" fmla="*/ 0 h 10669"/>
                <a:gd name="connsiteX0-121" fmla="*/ 0 w 10289"/>
                <a:gd name="connsiteY0-122" fmla="*/ 0 h 10734"/>
                <a:gd name="connsiteX1-123" fmla="*/ 2924 w 10289"/>
                <a:gd name="connsiteY1-124" fmla="*/ 9950 h 10734"/>
                <a:gd name="connsiteX2-125" fmla="*/ 4455 w 10289"/>
                <a:gd name="connsiteY2-126" fmla="*/ 10094 h 10734"/>
                <a:gd name="connsiteX3-127" fmla="*/ 10289 w 10289"/>
                <a:gd name="connsiteY3-128" fmla="*/ 54 h 10734"/>
                <a:gd name="connsiteX4-129" fmla="*/ 0 w 10289"/>
                <a:gd name="connsiteY4-130" fmla="*/ 0 h 10734"/>
                <a:gd name="connsiteX0-131" fmla="*/ 0 w 10289"/>
                <a:gd name="connsiteY0-132" fmla="*/ 0 h 10107"/>
                <a:gd name="connsiteX1-133" fmla="*/ 2924 w 10289"/>
                <a:gd name="connsiteY1-134" fmla="*/ 9950 h 10107"/>
                <a:gd name="connsiteX2-135" fmla="*/ 4455 w 10289"/>
                <a:gd name="connsiteY2-136" fmla="*/ 10094 h 10107"/>
                <a:gd name="connsiteX3-137" fmla="*/ 10289 w 10289"/>
                <a:gd name="connsiteY3-138" fmla="*/ 54 h 10107"/>
                <a:gd name="connsiteX4-139" fmla="*/ 0 w 10289"/>
                <a:gd name="connsiteY4-140" fmla="*/ 0 h 10107"/>
                <a:gd name="connsiteX0-141" fmla="*/ 0 w 10289"/>
                <a:gd name="connsiteY0-142" fmla="*/ 0 h 10107"/>
                <a:gd name="connsiteX1-143" fmla="*/ 2924 w 10289"/>
                <a:gd name="connsiteY1-144" fmla="*/ 9950 h 10107"/>
                <a:gd name="connsiteX2-145" fmla="*/ 4455 w 10289"/>
                <a:gd name="connsiteY2-146" fmla="*/ 10094 h 10107"/>
                <a:gd name="connsiteX3-147" fmla="*/ 10289 w 10289"/>
                <a:gd name="connsiteY3-148" fmla="*/ 54 h 10107"/>
                <a:gd name="connsiteX4-149" fmla="*/ 0 w 10289"/>
                <a:gd name="connsiteY4-150" fmla="*/ 0 h 10107"/>
                <a:gd name="connsiteX0-151" fmla="*/ 0 w 10289"/>
                <a:gd name="connsiteY0-152" fmla="*/ 0 h 10107"/>
                <a:gd name="connsiteX1-153" fmla="*/ 2924 w 10289"/>
                <a:gd name="connsiteY1-154" fmla="*/ 9950 h 10107"/>
                <a:gd name="connsiteX2-155" fmla="*/ 4455 w 10289"/>
                <a:gd name="connsiteY2-156" fmla="*/ 10094 h 10107"/>
                <a:gd name="connsiteX3-157" fmla="*/ 10289 w 10289"/>
                <a:gd name="connsiteY3-158" fmla="*/ 54 h 10107"/>
                <a:gd name="connsiteX4-159" fmla="*/ 0 w 10289"/>
                <a:gd name="connsiteY4-160" fmla="*/ 0 h 10107"/>
                <a:gd name="connsiteX0-161" fmla="*/ 0 w 10289"/>
                <a:gd name="connsiteY0-162" fmla="*/ 0 h 9960"/>
                <a:gd name="connsiteX1-163" fmla="*/ 2924 w 10289"/>
                <a:gd name="connsiteY1-164" fmla="*/ 9950 h 9960"/>
                <a:gd name="connsiteX2-165" fmla="*/ 4166 w 10289"/>
                <a:gd name="connsiteY2-166" fmla="*/ 9776 h 9960"/>
                <a:gd name="connsiteX3-167" fmla="*/ 10289 w 10289"/>
                <a:gd name="connsiteY3-168" fmla="*/ 54 h 9960"/>
                <a:gd name="connsiteX4-169" fmla="*/ 0 w 10289"/>
                <a:gd name="connsiteY4-170" fmla="*/ 0 h 9960"/>
                <a:gd name="connsiteX0-171" fmla="*/ 0 w 10000"/>
                <a:gd name="connsiteY0-172" fmla="*/ 0 h 10000"/>
                <a:gd name="connsiteX1-173" fmla="*/ 2842 w 10000"/>
                <a:gd name="connsiteY1-174" fmla="*/ 9990 h 10000"/>
                <a:gd name="connsiteX2-175" fmla="*/ 4049 w 10000"/>
                <a:gd name="connsiteY2-176" fmla="*/ 9815 h 10000"/>
                <a:gd name="connsiteX3-177" fmla="*/ 10000 w 10000"/>
                <a:gd name="connsiteY3-178" fmla="*/ 54 h 10000"/>
                <a:gd name="connsiteX4-179" fmla="*/ 0 w 10000"/>
                <a:gd name="connsiteY4-180" fmla="*/ 0 h 10000"/>
                <a:gd name="connsiteX0-181" fmla="*/ 0 w 10000"/>
                <a:gd name="connsiteY0-182" fmla="*/ 0 h 10400"/>
                <a:gd name="connsiteX1-183" fmla="*/ 2740 w 10000"/>
                <a:gd name="connsiteY1-184" fmla="*/ 10397 h 10400"/>
                <a:gd name="connsiteX2-185" fmla="*/ 4049 w 10000"/>
                <a:gd name="connsiteY2-186" fmla="*/ 9815 h 10400"/>
                <a:gd name="connsiteX3-187" fmla="*/ 10000 w 10000"/>
                <a:gd name="connsiteY3-188" fmla="*/ 54 h 10400"/>
                <a:gd name="connsiteX4-189" fmla="*/ 0 w 10000"/>
                <a:gd name="connsiteY4-190" fmla="*/ 0 h 10400"/>
                <a:gd name="connsiteX0-191" fmla="*/ 0 w 10000"/>
                <a:gd name="connsiteY0-192" fmla="*/ 0 h 10419"/>
                <a:gd name="connsiteX1-193" fmla="*/ 2740 w 10000"/>
                <a:gd name="connsiteY1-194" fmla="*/ 10397 h 10419"/>
                <a:gd name="connsiteX2-195" fmla="*/ 3599 w 10000"/>
                <a:gd name="connsiteY2-196" fmla="*/ 10338 h 10419"/>
                <a:gd name="connsiteX3-197" fmla="*/ 10000 w 10000"/>
                <a:gd name="connsiteY3-198" fmla="*/ 54 h 10419"/>
                <a:gd name="connsiteX4-199" fmla="*/ 0 w 10000"/>
                <a:gd name="connsiteY4-200" fmla="*/ 0 h 10419"/>
                <a:gd name="connsiteX0-201" fmla="*/ 0 w 10000"/>
                <a:gd name="connsiteY0-202" fmla="*/ 0 h 10397"/>
                <a:gd name="connsiteX1-203" fmla="*/ 2740 w 10000"/>
                <a:gd name="connsiteY1-204" fmla="*/ 10397 h 10397"/>
                <a:gd name="connsiteX2-205" fmla="*/ 3599 w 10000"/>
                <a:gd name="connsiteY2-206" fmla="*/ 10338 h 10397"/>
                <a:gd name="connsiteX3-207" fmla="*/ 10000 w 10000"/>
                <a:gd name="connsiteY3-208" fmla="*/ 54 h 10397"/>
                <a:gd name="connsiteX4-209" fmla="*/ 0 w 10000"/>
                <a:gd name="connsiteY4-210" fmla="*/ 0 h 10397"/>
                <a:gd name="connsiteX0-211" fmla="*/ 0 w 10614"/>
                <a:gd name="connsiteY0-212" fmla="*/ 0 h 10397"/>
                <a:gd name="connsiteX1-213" fmla="*/ 2740 w 10614"/>
                <a:gd name="connsiteY1-214" fmla="*/ 10397 h 10397"/>
                <a:gd name="connsiteX2-215" fmla="*/ 3599 w 10614"/>
                <a:gd name="connsiteY2-216" fmla="*/ 10338 h 10397"/>
                <a:gd name="connsiteX3-217" fmla="*/ 10614 w 10614"/>
                <a:gd name="connsiteY3-218" fmla="*/ 112 h 10397"/>
                <a:gd name="connsiteX4-219" fmla="*/ 0 w 10614"/>
                <a:gd name="connsiteY4-220" fmla="*/ 0 h 10397"/>
                <a:gd name="connsiteX0-221" fmla="*/ 0 w 10614"/>
                <a:gd name="connsiteY0-222" fmla="*/ 0 h 10397"/>
                <a:gd name="connsiteX1-223" fmla="*/ 2740 w 10614"/>
                <a:gd name="connsiteY1-224" fmla="*/ 10397 h 10397"/>
                <a:gd name="connsiteX2-225" fmla="*/ 3599 w 10614"/>
                <a:gd name="connsiteY2-226" fmla="*/ 10338 h 10397"/>
                <a:gd name="connsiteX3-227" fmla="*/ 10614 w 10614"/>
                <a:gd name="connsiteY3-228" fmla="*/ 112 h 10397"/>
                <a:gd name="connsiteX4-229" fmla="*/ 0 w 10614"/>
                <a:gd name="connsiteY4-230" fmla="*/ 0 h 10397"/>
                <a:gd name="connsiteX0-231" fmla="*/ 0 w 10675"/>
                <a:gd name="connsiteY0-232" fmla="*/ 0 h 10310"/>
                <a:gd name="connsiteX1-233" fmla="*/ 2801 w 10675"/>
                <a:gd name="connsiteY1-234" fmla="*/ 10310 h 10310"/>
                <a:gd name="connsiteX2-235" fmla="*/ 3660 w 10675"/>
                <a:gd name="connsiteY2-236" fmla="*/ 10251 h 10310"/>
                <a:gd name="connsiteX3-237" fmla="*/ 10675 w 10675"/>
                <a:gd name="connsiteY3-238" fmla="*/ 25 h 10310"/>
                <a:gd name="connsiteX4-239" fmla="*/ 0 w 10675"/>
                <a:gd name="connsiteY4-240" fmla="*/ 0 h 10310"/>
                <a:gd name="connsiteX0-241" fmla="*/ 0 w 6741"/>
                <a:gd name="connsiteY0-242" fmla="*/ 0 h 15505"/>
                <a:gd name="connsiteX1-243" fmla="*/ 2801 w 6741"/>
                <a:gd name="connsiteY1-244" fmla="*/ 10310 h 15505"/>
                <a:gd name="connsiteX2-245" fmla="*/ 3660 w 6741"/>
                <a:gd name="connsiteY2-246" fmla="*/ 10251 h 15505"/>
                <a:gd name="connsiteX3-247" fmla="*/ 6741 w 6741"/>
                <a:gd name="connsiteY3-248" fmla="*/ 14932 h 15505"/>
                <a:gd name="connsiteX4-249" fmla="*/ 0 w 6741"/>
                <a:gd name="connsiteY4-250" fmla="*/ 0 h 15505"/>
                <a:gd name="connsiteX0-251" fmla="*/ 5612 w 7164"/>
                <a:gd name="connsiteY0-252" fmla="*/ 0 h 10410"/>
                <a:gd name="connsiteX1-253" fmla="*/ 13 w 7164"/>
                <a:gd name="connsiteY1-254" fmla="*/ 7060 h 10410"/>
                <a:gd name="connsiteX2-255" fmla="*/ 1287 w 7164"/>
                <a:gd name="connsiteY2-256" fmla="*/ 7022 h 10410"/>
                <a:gd name="connsiteX3-257" fmla="*/ 5858 w 7164"/>
                <a:gd name="connsiteY3-258" fmla="*/ 10041 h 10410"/>
                <a:gd name="connsiteX4-259" fmla="*/ 5612 w 7164"/>
                <a:gd name="connsiteY4-260" fmla="*/ 0 h 10410"/>
                <a:gd name="connsiteX0-261" fmla="*/ 7932 w 10098"/>
                <a:gd name="connsiteY0-262" fmla="*/ 0 h 10001"/>
                <a:gd name="connsiteX1-263" fmla="*/ 116 w 10098"/>
                <a:gd name="connsiteY1-264" fmla="*/ 6782 h 10001"/>
                <a:gd name="connsiteX2-265" fmla="*/ 1894 w 10098"/>
                <a:gd name="connsiteY2-266" fmla="*/ 6745 h 10001"/>
                <a:gd name="connsiteX3-267" fmla="*/ 8275 w 10098"/>
                <a:gd name="connsiteY3-268" fmla="*/ 9646 h 10001"/>
                <a:gd name="connsiteX4-269" fmla="*/ 7932 w 10098"/>
                <a:gd name="connsiteY4-270" fmla="*/ 0 h 10001"/>
                <a:gd name="connsiteX0-271" fmla="*/ 7932 w 11399"/>
                <a:gd name="connsiteY0-272" fmla="*/ 0 h 10001"/>
                <a:gd name="connsiteX1-273" fmla="*/ 116 w 11399"/>
                <a:gd name="connsiteY1-274" fmla="*/ 6782 h 10001"/>
                <a:gd name="connsiteX2-275" fmla="*/ 1894 w 11399"/>
                <a:gd name="connsiteY2-276" fmla="*/ 6745 h 10001"/>
                <a:gd name="connsiteX3-277" fmla="*/ 8275 w 11399"/>
                <a:gd name="connsiteY3-278" fmla="*/ 9646 h 10001"/>
                <a:gd name="connsiteX4-279" fmla="*/ 7932 w 11399"/>
                <a:gd name="connsiteY4-280" fmla="*/ 0 h 10001"/>
                <a:gd name="connsiteX0-281" fmla="*/ 7932 w 8463"/>
                <a:gd name="connsiteY0-282" fmla="*/ 0 h 10001"/>
                <a:gd name="connsiteX1-283" fmla="*/ 116 w 8463"/>
                <a:gd name="connsiteY1-284" fmla="*/ 6782 h 10001"/>
                <a:gd name="connsiteX2-285" fmla="*/ 1894 w 8463"/>
                <a:gd name="connsiteY2-286" fmla="*/ 6745 h 10001"/>
                <a:gd name="connsiteX3-287" fmla="*/ 8275 w 8463"/>
                <a:gd name="connsiteY3-288" fmla="*/ 9646 h 10001"/>
                <a:gd name="connsiteX4-289" fmla="*/ 7932 w 8463"/>
                <a:gd name="connsiteY4-290" fmla="*/ 0 h 10001"/>
                <a:gd name="connsiteX0-291" fmla="*/ 10170 w 10376"/>
                <a:gd name="connsiteY0-292" fmla="*/ 0 h 9753"/>
                <a:gd name="connsiteX1-293" fmla="*/ 109 w 10376"/>
                <a:gd name="connsiteY1-294" fmla="*/ 6534 h 9753"/>
                <a:gd name="connsiteX2-295" fmla="*/ 2210 w 10376"/>
                <a:gd name="connsiteY2-296" fmla="*/ 6497 h 9753"/>
                <a:gd name="connsiteX3-297" fmla="*/ 9750 w 10376"/>
                <a:gd name="connsiteY3-298" fmla="*/ 9398 h 9753"/>
                <a:gd name="connsiteX4-299" fmla="*/ 10170 w 10376"/>
                <a:gd name="connsiteY4-300" fmla="*/ 0 h 9753"/>
                <a:gd name="connsiteX0-301" fmla="*/ 9801 w 9999"/>
                <a:gd name="connsiteY0-302" fmla="*/ 0 h 9636"/>
                <a:gd name="connsiteX1-303" fmla="*/ 105 w 9999"/>
                <a:gd name="connsiteY1-304" fmla="*/ 6699 h 9636"/>
                <a:gd name="connsiteX2-305" fmla="*/ 2130 w 9999"/>
                <a:gd name="connsiteY2-306" fmla="*/ 6662 h 9636"/>
                <a:gd name="connsiteX3-307" fmla="*/ 9397 w 9999"/>
                <a:gd name="connsiteY3-308" fmla="*/ 9636 h 9636"/>
                <a:gd name="connsiteX4-309" fmla="*/ 9801 w 9999"/>
                <a:gd name="connsiteY4-310" fmla="*/ 0 h 9636"/>
                <a:gd name="connsiteX0-311" fmla="*/ 9802 w 10000"/>
                <a:gd name="connsiteY0-312" fmla="*/ 0 h 10000"/>
                <a:gd name="connsiteX1-313" fmla="*/ 105 w 10000"/>
                <a:gd name="connsiteY1-314" fmla="*/ 6952 h 10000"/>
                <a:gd name="connsiteX2-315" fmla="*/ 2130 w 10000"/>
                <a:gd name="connsiteY2-316" fmla="*/ 6914 h 10000"/>
                <a:gd name="connsiteX3-317" fmla="*/ 9398 w 10000"/>
                <a:gd name="connsiteY3-318" fmla="*/ 10000 h 10000"/>
                <a:gd name="connsiteX4-319" fmla="*/ 9802 w 10000"/>
                <a:gd name="connsiteY4-320" fmla="*/ 0 h 10000"/>
                <a:gd name="connsiteX0-321" fmla="*/ 9697 w 9895"/>
                <a:gd name="connsiteY0-322" fmla="*/ 0 h 10000"/>
                <a:gd name="connsiteX1-323" fmla="*/ 0 w 9895"/>
                <a:gd name="connsiteY1-324" fmla="*/ 6952 h 10000"/>
                <a:gd name="connsiteX2-325" fmla="*/ 2025 w 9895"/>
                <a:gd name="connsiteY2-326" fmla="*/ 6914 h 10000"/>
                <a:gd name="connsiteX3-327" fmla="*/ 9293 w 9895"/>
                <a:gd name="connsiteY3-328" fmla="*/ 10000 h 10000"/>
                <a:gd name="connsiteX4-329" fmla="*/ 9697 w 9895"/>
                <a:gd name="connsiteY4-330" fmla="*/ 0 h 10000"/>
                <a:gd name="connsiteX0-331" fmla="*/ 9800 w 10001"/>
                <a:gd name="connsiteY0-332" fmla="*/ 0 h 10000"/>
                <a:gd name="connsiteX1-333" fmla="*/ 0 w 10001"/>
                <a:gd name="connsiteY1-334" fmla="*/ 6952 h 10000"/>
                <a:gd name="connsiteX2-335" fmla="*/ 2314 w 10001"/>
                <a:gd name="connsiteY2-336" fmla="*/ 7860 h 10000"/>
                <a:gd name="connsiteX3-337" fmla="*/ 9392 w 10001"/>
                <a:gd name="connsiteY3-338" fmla="*/ 10000 h 10000"/>
                <a:gd name="connsiteX4-339" fmla="*/ 9800 w 10001"/>
                <a:gd name="connsiteY4-340" fmla="*/ 0 h 10000"/>
                <a:gd name="connsiteX0-341" fmla="*/ 9800 w 10001"/>
                <a:gd name="connsiteY0-342" fmla="*/ 0 h 10000"/>
                <a:gd name="connsiteX1-343" fmla="*/ 0 w 10001"/>
                <a:gd name="connsiteY1-344" fmla="*/ 6952 h 10000"/>
                <a:gd name="connsiteX2-345" fmla="*/ 2314 w 10001"/>
                <a:gd name="connsiteY2-346" fmla="*/ 7860 h 10000"/>
                <a:gd name="connsiteX3-347" fmla="*/ 9392 w 10001"/>
                <a:gd name="connsiteY3-348" fmla="*/ 10000 h 10000"/>
                <a:gd name="connsiteX4-349" fmla="*/ 9800 w 10001"/>
                <a:gd name="connsiteY4-350" fmla="*/ 0 h 10000"/>
                <a:gd name="connsiteX0-351" fmla="*/ 9800 w 10001"/>
                <a:gd name="connsiteY0-352" fmla="*/ 0 h 10000"/>
                <a:gd name="connsiteX1-353" fmla="*/ 0 w 10001"/>
                <a:gd name="connsiteY1-354" fmla="*/ 6952 h 10000"/>
                <a:gd name="connsiteX2-355" fmla="*/ 2314 w 10001"/>
                <a:gd name="connsiteY2-356" fmla="*/ 7860 h 10000"/>
                <a:gd name="connsiteX3-357" fmla="*/ 9392 w 10001"/>
                <a:gd name="connsiteY3-358" fmla="*/ 10000 h 10000"/>
                <a:gd name="connsiteX4-359" fmla="*/ 9800 w 10001"/>
                <a:gd name="connsiteY4-360" fmla="*/ 0 h 10000"/>
                <a:gd name="connsiteX0-361" fmla="*/ 9800 w 10148"/>
                <a:gd name="connsiteY0-362" fmla="*/ 0 h 10158"/>
                <a:gd name="connsiteX1-363" fmla="*/ 0 w 10148"/>
                <a:gd name="connsiteY1-364" fmla="*/ 6952 h 10158"/>
                <a:gd name="connsiteX2-365" fmla="*/ 2314 w 10148"/>
                <a:gd name="connsiteY2-366" fmla="*/ 7860 h 10158"/>
                <a:gd name="connsiteX3-367" fmla="*/ 9794 w 10148"/>
                <a:gd name="connsiteY3-368" fmla="*/ 10158 h 10158"/>
                <a:gd name="connsiteX4-369" fmla="*/ 9800 w 10148"/>
                <a:gd name="connsiteY4-370" fmla="*/ 0 h 10158"/>
                <a:gd name="connsiteX0-371" fmla="*/ 9800 w 10148"/>
                <a:gd name="connsiteY0-372" fmla="*/ 0 h 10158"/>
                <a:gd name="connsiteX1-373" fmla="*/ 0 w 10148"/>
                <a:gd name="connsiteY1-374" fmla="*/ 6952 h 10158"/>
                <a:gd name="connsiteX2-375" fmla="*/ 1653 w 10148"/>
                <a:gd name="connsiteY2-376" fmla="*/ 8453 h 10158"/>
                <a:gd name="connsiteX3-377" fmla="*/ 9794 w 10148"/>
                <a:gd name="connsiteY3-378" fmla="*/ 10158 h 10158"/>
                <a:gd name="connsiteX4-379" fmla="*/ 9800 w 10148"/>
                <a:gd name="connsiteY4-380" fmla="*/ 0 h 10158"/>
                <a:gd name="connsiteX0-381" fmla="*/ 9800 w 10148"/>
                <a:gd name="connsiteY0-382" fmla="*/ 0 h 10158"/>
                <a:gd name="connsiteX1-383" fmla="*/ 0 w 10148"/>
                <a:gd name="connsiteY1-384" fmla="*/ 6952 h 10158"/>
                <a:gd name="connsiteX2-385" fmla="*/ 1653 w 10148"/>
                <a:gd name="connsiteY2-386" fmla="*/ 8453 h 10158"/>
                <a:gd name="connsiteX3-387" fmla="*/ 9794 w 10148"/>
                <a:gd name="connsiteY3-388" fmla="*/ 10158 h 10158"/>
                <a:gd name="connsiteX4-389" fmla="*/ 9800 w 10148"/>
                <a:gd name="connsiteY4-390" fmla="*/ 0 h 10158"/>
                <a:gd name="connsiteX0-391" fmla="*/ 8194 w 8542"/>
                <a:gd name="connsiteY0-392" fmla="*/ 0 h 10158"/>
                <a:gd name="connsiteX1-393" fmla="*/ 0 w 8542"/>
                <a:gd name="connsiteY1-394" fmla="*/ 7601 h 10158"/>
                <a:gd name="connsiteX2-395" fmla="*/ 47 w 8542"/>
                <a:gd name="connsiteY2-396" fmla="*/ 8453 h 10158"/>
                <a:gd name="connsiteX3-397" fmla="*/ 8188 w 8542"/>
                <a:gd name="connsiteY3-398" fmla="*/ 10158 h 10158"/>
                <a:gd name="connsiteX4-399" fmla="*/ 8194 w 8542"/>
                <a:gd name="connsiteY4-400" fmla="*/ 0 h 10158"/>
                <a:gd name="connsiteX0-401" fmla="*/ 9538 w 9975"/>
                <a:gd name="connsiteY0-402" fmla="*/ 0 h 10128"/>
                <a:gd name="connsiteX1-403" fmla="*/ 0 w 9975"/>
                <a:gd name="connsiteY1-404" fmla="*/ 7611 h 10128"/>
                <a:gd name="connsiteX2-405" fmla="*/ 55 w 9975"/>
                <a:gd name="connsiteY2-406" fmla="*/ 8450 h 10128"/>
                <a:gd name="connsiteX3-407" fmla="*/ 9586 w 9975"/>
                <a:gd name="connsiteY3-408" fmla="*/ 10128 h 10128"/>
                <a:gd name="connsiteX4-409" fmla="*/ 9538 w 9975"/>
                <a:gd name="connsiteY4-410" fmla="*/ 0 h 10128"/>
                <a:gd name="connsiteX0-411" fmla="*/ 9562 w 9999"/>
                <a:gd name="connsiteY0-412" fmla="*/ 0 h 10000"/>
                <a:gd name="connsiteX1-413" fmla="*/ 0 w 9999"/>
                <a:gd name="connsiteY1-414" fmla="*/ 7515 h 10000"/>
                <a:gd name="connsiteX2-415" fmla="*/ 55 w 9999"/>
                <a:gd name="connsiteY2-416" fmla="*/ 8343 h 10000"/>
                <a:gd name="connsiteX3-417" fmla="*/ 9610 w 9999"/>
                <a:gd name="connsiteY3-418" fmla="*/ 10000 h 10000"/>
                <a:gd name="connsiteX4-419" fmla="*/ 9562 w 9999"/>
                <a:gd name="connsiteY4-420" fmla="*/ 0 h 10000"/>
                <a:gd name="connsiteX0-421" fmla="*/ 9563 w 10000"/>
                <a:gd name="connsiteY0-422" fmla="*/ 0 h 10126"/>
                <a:gd name="connsiteX1-423" fmla="*/ 0 w 10000"/>
                <a:gd name="connsiteY1-424" fmla="*/ 7515 h 10126"/>
                <a:gd name="connsiteX2-425" fmla="*/ 55 w 10000"/>
                <a:gd name="connsiteY2-426" fmla="*/ 8343 h 10126"/>
                <a:gd name="connsiteX3-427" fmla="*/ 9611 w 10000"/>
                <a:gd name="connsiteY3-428" fmla="*/ 10126 h 10126"/>
                <a:gd name="connsiteX4-429" fmla="*/ 9563 w 10000"/>
                <a:gd name="connsiteY4-430" fmla="*/ 0 h 10126"/>
                <a:gd name="connsiteX0-431" fmla="*/ 9563 w 10000"/>
                <a:gd name="connsiteY0-432" fmla="*/ 0 h 10126"/>
                <a:gd name="connsiteX1-433" fmla="*/ 0 w 10000"/>
                <a:gd name="connsiteY1-434" fmla="*/ 7515 h 10126"/>
                <a:gd name="connsiteX2-435" fmla="*/ 55 w 10000"/>
                <a:gd name="connsiteY2-436" fmla="*/ 8343 h 10126"/>
                <a:gd name="connsiteX3-437" fmla="*/ 9611 w 10000"/>
                <a:gd name="connsiteY3-438" fmla="*/ 10126 h 10126"/>
                <a:gd name="connsiteX4-439" fmla="*/ 9563 w 10000"/>
                <a:gd name="connsiteY4-440" fmla="*/ 0 h 10126"/>
                <a:gd name="connsiteX0-441" fmla="*/ 9563 w 9799"/>
                <a:gd name="connsiteY0-442" fmla="*/ 0 h 10126"/>
                <a:gd name="connsiteX1-443" fmla="*/ 0 w 9799"/>
                <a:gd name="connsiteY1-444" fmla="*/ 7515 h 10126"/>
                <a:gd name="connsiteX2-445" fmla="*/ 55 w 9799"/>
                <a:gd name="connsiteY2-446" fmla="*/ 8343 h 10126"/>
                <a:gd name="connsiteX3-447" fmla="*/ 9611 w 9799"/>
                <a:gd name="connsiteY3-448" fmla="*/ 10126 h 10126"/>
                <a:gd name="connsiteX4-449" fmla="*/ 9563 w 9799"/>
                <a:gd name="connsiteY4-450" fmla="*/ 0 h 101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9" h="10126">
                  <a:moveTo>
                    <a:pt x="9563" y="0"/>
                  </a:moveTo>
                  <a:cubicBezTo>
                    <a:pt x="6380" y="3447"/>
                    <a:pt x="4378" y="4742"/>
                    <a:pt x="0" y="7515"/>
                  </a:cubicBezTo>
                  <a:cubicBezTo>
                    <a:pt x="19" y="7790"/>
                    <a:pt x="36" y="8067"/>
                    <a:pt x="55" y="8343"/>
                  </a:cubicBezTo>
                  <a:cubicBezTo>
                    <a:pt x="3592" y="8754"/>
                    <a:pt x="6787" y="8518"/>
                    <a:pt x="9611" y="10126"/>
                  </a:cubicBezTo>
                  <a:cubicBezTo>
                    <a:pt x="9580" y="4725"/>
                    <a:pt x="10082" y="3581"/>
                    <a:pt x="9563" y="0"/>
                  </a:cubicBezTo>
                  <a:close/>
                </a:path>
              </a:pathLst>
            </a:custGeom>
            <a:gradFill rotWithShape="1">
              <a:gsLst>
                <a:gs pos="75000">
                  <a:schemeClr val="bg1">
                    <a:lumMod val="85000"/>
                  </a:schemeClr>
                </a:gs>
                <a:gs pos="0">
                  <a:schemeClr val="bg1">
                    <a:lumMod val="75000"/>
                  </a:schemeClr>
                </a:gs>
                <a:gs pos="100000">
                  <a:srgbClr val="FFFFFF"/>
                </a:gs>
              </a:gsLst>
              <a:lin ang="10800000" scaled="0"/>
            </a:gra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1" name="Rectangle 4"/>
            <p:cNvSpPr>
              <a:spLocks noChangeArrowheads="1"/>
            </p:cNvSpPr>
            <p:nvPr/>
          </p:nvSpPr>
          <p:spPr bwMode="auto">
            <a:xfrm>
              <a:off x="3563785" y="1706808"/>
              <a:ext cx="2317750" cy="2333625"/>
            </a:xfrm>
            <a:prstGeom prst="rect">
              <a:avLst/>
            </a:prstGeom>
            <a:solidFill>
              <a:schemeClr val="bg1">
                <a:lumMod val="85000"/>
              </a:schemeClr>
            </a:solidFill>
            <a:ln w="19050">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2" name="Oval 5"/>
            <p:cNvSpPr>
              <a:spLocks noChangeArrowheads="1"/>
            </p:cNvSpPr>
            <p:nvPr/>
          </p:nvSpPr>
          <p:spPr bwMode="auto">
            <a:xfrm>
              <a:off x="3689197" y="1759196"/>
              <a:ext cx="2095500" cy="604837"/>
            </a:xfrm>
            <a:prstGeom prst="ellipse">
              <a:avLst/>
            </a:prstGeom>
            <a:solidFill>
              <a:srgbClr val="FFFFFF"/>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3" name="Text Box 108"/>
            <p:cNvSpPr txBox="1">
              <a:spLocks noChangeArrowheads="1"/>
            </p:cNvSpPr>
            <p:nvPr/>
          </p:nvSpPr>
          <p:spPr bwMode="auto">
            <a:xfrm>
              <a:off x="3812415" y="1866181"/>
              <a:ext cx="1863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Arial" panose="020B0604020202020204"/>
                </a:rPr>
                <a:t>routing algorithm</a:t>
              </a:r>
            </a:p>
          </p:txBody>
        </p:sp>
        <p:sp>
          <p:nvSpPr>
            <p:cNvPr id="544" name="Rectangle 109"/>
            <p:cNvSpPr>
              <a:spLocks noChangeArrowheads="1"/>
            </p:cNvSpPr>
            <p:nvPr/>
          </p:nvSpPr>
          <p:spPr bwMode="auto">
            <a:xfrm>
              <a:off x="3743172" y="2586219"/>
              <a:ext cx="2005013" cy="1357378"/>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6" name="Text Box 111"/>
            <p:cNvSpPr txBox="1">
              <a:spLocks noChangeArrowheads="1"/>
            </p:cNvSpPr>
            <p:nvPr/>
          </p:nvSpPr>
          <p:spPr bwMode="auto">
            <a:xfrm>
              <a:off x="3706660" y="2864096"/>
              <a:ext cx="121285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a:rPr>
                <a:t>分组头</a:t>
              </a:r>
              <a:r>
                <a:rPr kumimoji="0" lang="en-US" altLang="en-US" sz="14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值</a:t>
              </a:r>
            </a:p>
          </p:txBody>
        </p:sp>
        <p:sp>
          <p:nvSpPr>
            <p:cNvPr id="547" name="Text Box 112"/>
            <p:cNvSpPr txBox="1">
              <a:spLocks noChangeArrowheads="1"/>
            </p:cNvSpPr>
            <p:nvPr/>
          </p:nvSpPr>
          <p:spPr bwMode="auto">
            <a:xfrm>
              <a:off x="4773460" y="2865683"/>
              <a:ext cx="10414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a:rPr>
                <a:t>输出链路</a:t>
              </a:r>
            </a:p>
          </p:txBody>
        </p:sp>
        <p:sp>
          <p:nvSpPr>
            <p:cNvPr id="548" name="Line 113"/>
            <p:cNvSpPr>
              <a:spLocks noChangeShapeType="1"/>
            </p:cNvSpPr>
            <p:nvPr/>
          </p:nvSpPr>
          <p:spPr bwMode="auto">
            <a:xfrm>
              <a:off x="4871885" y="2876796"/>
              <a:ext cx="7937" cy="1066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9" name="Text Box 114"/>
            <p:cNvSpPr txBox="1">
              <a:spLocks noChangeArrowheads="1"/>
            </p:cNvSpPr>
            <p:nvPr/>
          </p:nvSpPr>
          <p:spPr bwMode="auto">
            <a:xfrm>
              <a:off x="4362297" y="3148258"/>
              <a:ext cx="520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0100</a:t>
              </a: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0101</a:t>
              </a: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0111</a:t>
              </a: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1001</a:t>
              </a:r>
            </a:p>
          </p:txBody>
        </p:sp>
        <p:sp>
          <p:nvSpPr>
            <p:cNvPr id="550" name="Text Box 115"/>
            <p:cNvSpPr txBox="1">
              <a:spLocks noChangeArrowheads="1"/>
            </p:cNvSpPr>
            <p:nvPr/>
          </p:nvSpPr>
          <p:spPr bwMode="auto">
            <a:xfrm>
              <a:off x="4887760" y="3148258"/>
              <a:ext cx="268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3</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2</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2</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1</a:t>
              </a:r>
            </a:p>
          </p:txBody>
        </p:sp>
        <p:sp>
          <p:nvSpPr>
            <p:cNvPr id="551" name="Line 116"/>
            <p:cNvSpPr>
              <a:spLocks noChangeShapeType="1"/>
            </p:cNvSpPr>
            <p:nvPr/>
          </p:nvSpPr>
          <p:spPr bwMode="auto">
            <a:xfrm>
              <a:off x="3743172" y="3133971"/>
              <a:ext cx="20066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52" name="Line 117"/>
            <p:cNvSpPr>
              <a:spLocks noChangeShapeType="1"/>
            </p:cNvSpPr>
            <p:nvPr/>
          </p:nvSpPr>
          <p:spPr bwMode="auto">
            <a:xfrm>
              <a:off x="3735235" y="2886321"/>
              <a:ext cx="20066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53" name="AutoShape 118"/>
            <p:cNvSpPr>
              <a:spLocks noChangeArrowheads="1"/>
            </p:cNvSpPr>
            <p:nvPr/>
          </p:nvSpPr>
          <p:spPr bwMode="auto">
            <a:xfrm rot="5400000">
              <a:off x="4641697" y="2356096"/>
              <a:ext cx="241300" cy="273050"/>
            </a:xfrm>
            <a:prstGeom prst="rightArrow">
              <a:avLst>
                <a:gd name="adj1" fmla="val 51167"/>
                <a:gd name="adj2" fmla="val 39736"/>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sp>
        <p:nvSpPr>
          <p:cNvPr id="175" name="Text Box 110"/>
          <p:cNvSpPr txBox="1">
            <a:spLocks noChangeArrowheads="1"/>
          </p:cNvSpPr>
          <p:nvPr/>
        </p:nvSpPr>
        <p:spPr bwMode="auto">
          <a:xfrm>
            <a:off x="6365541" y="2498661"/>
            <a:ext cx="1945005" cy="39878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2000" i="0" u="none" strike="noStrike" kern="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Calibri" panose="020F0502020204030204" pitchFamily="34" charset="0"/>
              </a:rPr>
              <a:t>路由表</a:t>
            </a:r>
            <a:endParaRPr kumimoji="0" lang="en-US" altLang="en-US" sz="200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193" name="Group 192"/>
          <p:cNvGrpSpPr/>
          <p:nvPr/>
        </p:nvGrpSpPr>
        <p:grpSpPr>
          <a:xfrm>
            <a:off x="6295509" y="1697978"/>
            <a:ext cx="2095500" cy="604837"/>
            <a:chOff x="3713849" y="1785090"/>
            <a:chExt cx="2095500" cy="604837"/>
          </a:xfrm>
        </p:grpSpPr>
        <p:sp>
          <p:nvSpPr>
            <p:cNvPr id="194" name="Oval 5"/>
            <p:cNvSpPr>
              <a:spLocks noChangeArrowheads="1"/>
            </p:cNvSpPr>
            <p:nvPr/>
          </p:nvSpPr>
          <p:spPr bwMode="auto">
            <a:xfrm>
              <a:off x="3713849" y="1785090"/>
              <a:ext cx="2095500" cy="604837"/>
            </a:xfrm>
            <a:prstGeom prst="ellipse">
              <a:avLst/>
            </a:prstGeom>
            <a:solidFill>
              <a:srgbClr val="C00000"/>
            </a:solidFill>
            <a:ln w="9525">
              <a:no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95" name="Text Box 108"/>
            <p:cNvSpPr txBox="1">
              <a:spLocks noChangeArrowheads="1"/>
            </p:cNvSpPr>
            <p:nvPr/>
          </p:nvSpPr>
          <p:spPr bwMode="auto">
            <a:xfrm>
              <a:off x="3853660" y="1906589"/>
              <a:ext cx="18637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a:rPr>
                <a:t>路由算法</a:t>
              </a:r>
            </a:p>
          </p:txBody>
        </p:sp>
      </p:grpSp>
      <p:sp>
        <p:nvSpPr>
          <p:cNvPr id="30" name="Freeform 2"/>
          <p:cNvSpPr/>
          <p:nvPr/>
        </p:nvSpPr>
        <p:spPr bwMode="auto">
          <a:xfrm>
            <a:off x="8025749" y="4253511"/>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31" name="Group 775"/>
          <p:cNvGrpSpPr/>
          <p:nvPr/>
        </p:nvGrpSpPr>
        <p:grpSpPr>
          <a:xfrm>
            <a:off x="9561102" y="5308197"/>
            <a:ext cx="578032" cy="285706"/>
            <a:chOff x="7493876" y="2774731"/>
            <a:chExt cx="1481958" cy="894622"/>
          </a:xfrm>
        </p:grpSpPr>
        <p:sp>
          <p:nvSpPr>
            <p:cNvPr id="32" name="Freeform 77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3" name="Oval 77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4" name="Group 778"/>
            <p:cNvGrpSpPr/>
            <p:nvPr/>
          </p:nvGrpSpPr>
          <p:grpSpPr>
            <a:xfrm>
              <a:off x="7713663" y="2848339"/>
              <a:ext cx="1042107" cy="425543"/>
              <a:chOff x="7786941" y="2884917"/>
              <a:chExt cx="897649" cy="353919"/>
            </a:xfrm>
          </p:grpSpPr>
          <p:sp>
            <p:nvSpPr>
              <p:cNvPr id="35" name="Freeform 77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Freeform 78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Freeform 78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Freeform 78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9" name="Group 783"/>
          <p:cNvGrpSpPr/>
          <p:nvPr/>
        </p:nvGrpSpPr>
        <p:grpSpPr>
          <a:xfrm>
            <a:off x="8404628" y="5259528"/>
            <a:ext cx="578032" cy="285706"/>
            <a:chOff x="7493876" y="2774731"/>
            <a:chExt cx="1481958" cy="894622"/>
          </a:xfrm>
        </p:grpSpPr>
        <p:sp>
          <p:nvSpPr>
            <p:cNvPr id="40" name="Freeform 78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 name="Oval 78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2" name="Group 786"/>
            <p:cNvGrpSpPr/>
            <p:nvPr/>
          </p:nvGrpSpPr>
          <p:grpSpPr>
            <a:xfrm>
              <a:off x="7713663" y="2848339"/>
              <a:ext cx="1042107" cy="425543"/>
              <a:chOff x="7786941" y="2884917"/>
              <a:chExt cx="897649" cy="353919"/>
            </a:xfrm>
          </p:grpSpPr>
          <p:sp>
            <p:nvSpPr>
              <p:cNvPr id="43" name="Freeform 78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Freeform 78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Freeform 78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Freeform 79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 name="Group 791"/>
          <p:cNvGrpSpPr/>
          <p:nvPr/>
        </p:nvGrpSpPr>
        <p:grpSpPr>
          <a:xfrm>
            <a:off x="9020923" y="4344129"/>
            <a:ext cx="578032" cy="285706"/>
            <a:chOff x="7493876" y="2774731"/>
            <a:chExt cx="1481958" cy="894622"/>
          </a:xfrm>
        </p:grpSpPr>
        <p:sp>
          <p:nvSpPr>
            <p:cNvPr id="48" name="Freeform 79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9" name="Oval 79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0" name="Group 794"/>
            <p:cNvGrpSpPr/>
            <p:nvPr/>
          </p:nvGrpSpPr>
          <p:grpSpPr>
            <a:xfrm>
              <a:off x="7713663" y="2848339"/>
              <a:ext cx="1042107" cy="425543"/>
              <a:chOff x="7786941" y="2884917"/>
              <a:chExt cx="897649" cy="353919"/>
            </a:xfrm>
          </p:grpSpPr>
          <p:sp>
            <p:nvSpPr>
              <p:cNvPr id="51" name="Freeform 79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79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Freeform 79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Freeform 79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 name="Group 767"/>
          <p:cNvGrpSpPr/>
          <p:nvPr/>
        </p:nvGrpSpPr>
        <p:grpSpPr>
          <a:xfrm>
            <a:off x="9929230" y="4632847"/>
            <a:ext cx="578032" cy="285706"/>
            <a:chOff x="7493876" y="2774731"/>
            <a:chExt cx="1481958" cy="894622"/>
          </a:xfrm>
        </p:grpSpPr>
        <p:sp>
          <p:nvSpPr>
            <p:cNvPr id="58" name="Freeform 76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 name="Oval 76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 name="Group 770"/>
            <p:cNvGrpSpPr/>
            <p:nvPr/>
          </p:nvGrpSpPr>
          <p:grpSpPr>
            <a:xfrm>
              <a:off x="7713663" y="2848339"/>
              <a:ext cx="1042107" cy="425543"/>
              <a:chOff x="7786941" y="2884917"/>
              <a:chExt cx="897649" cy="353919"/>
            </a:xfrm>
          </p:grpSpPr>
          <p:sp>
            <p:nvSpPr>
              <p:cNvPr id="61" name="Freeform 77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Freeform 77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Freeform 77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Freeform 77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3" name="Group 807"/>
          <p:cNvGrpSpPr/>
          <p:nvPr/>
        </p:nvGrpSpPr>
        <p:grpSpPr>
          <a:xfrm>
            <a:off x="7974110" y="4630675"/>
            <a:ext cx="578032" cy="285706"/>
            <a:chOff x="7493876" y="2774731"/>
            <a:chExt cx="1481958" cy="894622"/>
          </a:xfrm>
        </p:grpSpPr>
        <p:sp>
          <p:nvSpPr>
            <p:cNvPr id="74" name="Freeform 80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5" name="Oval 80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6" name="Group 810"/>
            <p:cNvGrpSpPr/>
            <p:nvPr/>
          </p:nvGrpSpPr>
          <p:grpSpPr>
            <a:xfrm>
              <a:off x="7713663" y="2848339"/>
              <a:ext cx="1042107" cy="425543"/>
              <a:chOff x="7786941" y="2884917"/>
              <a:chExt cx="897649" cy="353919"/>
            </a:xfrm>
          </p:grpSpPr>
          <p:sp>
            <p:nvSpPr>
              <p:cNvPr id="77" name="Freeform 81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Freeform 81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Freeform 81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Freeform 81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56" name="Freeform 6"/>
          <p:cNvSpPr/>
          <p:nvPr/>
        </p:nvSpPr>
        <p:spPr bwMode="auto">
          <a:xfrm>
            <a:off x="8547284" y="447095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63" name="Freeform 91"/>
          <p:cNvSpPr/>
          <p:nvPr/>
        </p:nvSpPr>
        <p:spPr bwMode="auto">
          <a:xfrm>
            <a:off x="9646557" y="4448553"/>
            <a:ext cx="509270" cy="17208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66" name="Freeform 94"/>
          <p:cNvSpPr/>
          <p:nvPr/>
        </p:nvSpPr>
        <p:spPr bwMode="auto">
          <a:xfrm>
            <a:off x="10071150" y="485887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67" name="Freeform 95"/>
          <p:cNvSpPr/>
          <p:nvPr/>
        </p:nvSpPr>
        <p:spPr bwMode="auto">
          <a:xfrm>
            <a:off x="8955066" y="5397902"/>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81" name="Group 11"/>
          <p:cNvGrpSpPr/>
          <p:nvPr/>
        </p:nvGrpSpPr>
        <p:grpSpPr>
          <a:xfrm>
            <a:off x="8234506" y="4470616"/>
            <a:ext cx="623918" cy="823754"/>
            <a:chOff x="5240209" y="4473413"/>
            <a:chExt cx="623918" cy="823754"/>
          </a:xfrm>
        </p:grpSpPr>
        <p:sp>
          <p:nvSpPr>
            <p:cNvPr id="569" name="Text Box 100"/>
            <p:cNvSpPr txBox="1">
              <a:spLocks noChangeArrowheads="1"/>
            </p:cNvSpPr>
            <p:nvPr/>
          </p:nvSpPr>
          <p:spPr bwMode="auto">
            <a:xfrm>
              <a:off x="5552962" y="4473413"/>
              <a:ext cx="311165" cy="36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1</a:t>
              </a:r>
            </a:p>
          </p:txBody>
        </p:sp>
        <p:sp>
          <p:nvSpPr>
            <p:cNvPr id="570" name="Text Box 101"/>
            <p:cNvSpPr txBox="1">
              <a:spLocks noChangeArrowheads="1"/>
            </p:cNvSpPr>
            <p:nvPr/>
          </p:nvSpPr>
          <p:spPr bwMode="auto">
            <a:xfrm>
              <a:off x="5491046" y="4887671"/>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2</a:t>
              </a:r>
            </a:p>
          </p:txBody>
        </p:sp>
        <p:sp>
          <p:nvSpPr>
            <p:cNvPr id="571" name="Text Box 102"/>
            <p:cNvSpPr txBox="1">
              <a:spLocks noChangeArrowheads="1"/>
            </p:cNvSpPr>
            <p:nvPr/>
          </p:nvSpPr>
          <p:spPr bwMode="auto">
            <a:xfrm>
              <a:off x="5240209" y="4960682"/>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3</a:t>
              </a:r>
            </a:p>
          </p:txBody>
        </p:sp>
      </p:grpSp>
      <p:cxnSp>
        <p:nvCxnSpPr>
          <p:cNvPr id="82" name="直接连接符 81"/>
          <p:cNvCxnSpPr>
            <a:endCxn id="571" idx="2"/>
          </p:cNvCxnSpPr>
          <p:nvPr/>
        </p:nvCxnSpPr>
        <p:spPr>
          <a:xfrm>
            <a:off x="8186057" y="4954648"/>
            <a:ext cx="196850" cy="339725"/>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8440692" y="4887973"/>
            <a:ext cx="480060" cy="213360"/>
          </a:xfrm>
          <a:prstGeom prst="line">
            <a:avLst/>
          </a:prstGeom>
        </p:spPr>
        <p:style>
          <a:lnRef idx="1">
            <a:schemeClr val="dk1"/>
          </a:lnRef>
          <a:fillRef idx="0">
            <a:schemeClr val="dk1"/>
          </a:fillRef>
          <a:effectRef idx="0">
            <a:schemeClr val="dk1"/>
          </a:effectRef>
          <a:fontRef idx="minor">
            <a:schemeClr val="tx1"/>
          </a:fontRef>
        </p:style>
      </p:cxnSp>
      <p:sp>
        <p:nvSpPr>
          <p:cNvPr id="55" name="Freeform 120"/>
          <p:cNvSpPr/>
          <p:nvPr/>
        </p:nvSpPr>
        <p:spPr bwMode="auto">
          <a:xfrm>
            <a:off x="7609006" y="4730089"/>
            <a:ext cx="1041867" cy="336451"/>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65" name="Group 799"/>
          <p:cNvGrpSpPr/>
          <p:nvPr/>
        </p:nvGrpSpPr>
        <p:grpSpPr>
          <a:xfrm>
            <a:off x="8920789" y="4920378"/>
            <a:ext cx="578032" cy="285706"/>
            <a:chOff x="7493876" y="2774731"/>
            <a:chExt cx="1481958" cy="894622"/>
          </a:xfrm>
        </p:grpSpPr>
        <p:sp>
          <p:nvSpPr>
            <p:cNvPr id="66" name="Freeform 80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7" name="Oval 80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8" name="Group 802"/>
            <p:cNvGrpSpPr/>
            <p:nvPr/>
          </p:nvGrpSpPr>
          <p:grpSpPr>
            <a:xfrm>
              <a:off x="7713663" y="2848339"/>
              <a:ext cx="1042107" cy="425543"/>
              <a:chOff x="7786941" y="2884917"/>
              <a:chExt cx="897649" cy="353919"/>
            </a:xfrm>
          </p:grpSpPr>
          <p:sp>
            <p:nvSpPr>
              <p:cNvPr id="69" name="Freeform 80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Freeform 80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Freeform 80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Freeform 80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6" name="Freeform 195"/>
          <p:cNvSpPr/>
          <p:nvPr/>
        </p:nvSpPr>
        <p:spPr>
          <a:xfrm>
            <a:off x="8562777" y="4701920"/>
            <a:ext cx="2423480" cy="399173"/>
          </a:xfrm>
          <a:custGeom>
            <a:avLst/>
            <a:gdLst>
              <a:gd name="connsiteX0" fmla="*/ 0 w 2417086"/>
              <a:gd name="connsiteY0" fmla="*/ 136686 h 393747"/>
              <a:gd name="connsiteX1" fmla="*/ 613863 w 2417086"/>
              <a:gd name="connsiteY1" fmla="*/ 392462 h 393747"/>
              <a:gd name="connsiteX2" fmla="*/ 1579419 w 2417086"/>
              <a:gd name="connsiteY2" fmla="*/ 40770 h 393747"/>
              <a:gd name="connsiteX3" fmla="*/ 2417086 w 2417086"/>
              <a:gd name="connsiteY3" fmla="*/ 21586 h 393747"/>
              <a:gd name="connsiteX0-1" fmla="*/ 0 w 2423480"/>
              <a:gd name="connsiteY0-2" fmla="*/ 153322 h 410383"/>
              <a:gd name="connsiteX1-3" fmla="*/ 613863 w 2423480"/>
              <a:gd name="connsiteY1-4" fmla="*/ 409098 h 410383"/>
              <a:gd name="connsiteX2-5" fmla="*/ 1579419 w 2423480"/>
              <a:gd name="connsiteY2-6" fmla="*/ 57406 h 410383"/>
              <a:gd name="connsiteX3-7" fmla="*/ 2423480 w 2423480"/>
              <a:gd name="connsiteY3-8" fmla="*/ 12644 h 410383"/>
              <a:gd name="connsiteX0-9" fmla="*/ 0 w 2423480"/>
              <a:gd name="connsiteY0-10" fmla="*/ 142112 h 399173"/>
              <a:gd name="connsiteX1-11" fmla="*/ 613863 w 2423480"/>
              <a:gd name="connsiteY1-12" fmla="*/ 397888 h 399173"/>
              <a:gd name="connsiteX2-13" fmla="*/ 1579419 w 2423480"/>
              <a:gd name="connsiteY2-14" fmla="*/ 46196 h 399173"/>
              <a:gd name="connsiteX3-15" fmla="*/ 2423480 w 2423480"/>
              <a:gd name="connsiteY3-16" fmla="*/ 1434 h 399173"/>
            </a:gdLst>
            <a:ahLst/>
            <a:cxnLst>
              <a:cxn ang="0">
                <a:pos x="connsiteX0-1" y="connsiteY0-2"/>
              </a:cxn>
              <a:cxn ang="0">
                <a:pos x="connsiteX1-3" y="connsiteY1-4"/>
              </a:cxn>
              <a:cxn ang="0">
                <a:pos x="connsiteX2-5" y="connsiteY2-6"/>
              </a:cxn>
              <a:cxn ang="0">
                <a:pos x="connsiteX3-7" y="connsiteY3-8"/>
              </a:cxn>
            </a:cxnLst>
            <a:rect l="l" t="t" r="r" b="b"/>
            <a:pathLst>
              <a:path w="2423480" h="399173">
                <a:moveTo>
                  <a:pt x="0" y="142112"/>
                </a:moveTo>
                <a:cubicBezTo>
                  <a:pt x="175313" y="277993"/>
                  <a:pt x="350627" y="413874"/>
                  <a:pt x="613863" y="397888"/>
                </a:cubicBezTo>
                <a:cubicBezTo>
                  <a:pt x="877099" y="381902"/>
                  <a:pt x="1277816" y="112272"/>
                  <a:pt x="1579419" y="46196"/>
                </a:cubicBezTo>
                <a:cubicBezTo>
                  <a:pt x="1881022" y="-19880"/>
                  <a:pt x="2065394" y="5697"/>
                  <a:pt x="2423480" y="1434"/>
                </a:cubicBezTo>
              </a:path>
            </a:pathLst>
          </a:custGeom>
          <a:noFill/>
          <a:ln w="444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98"/>
          <p:cNvSpPr>
            <a:spLocks noChangeArrowheads="1"/>
          </p:cNvSpPr>
          <p:nvPr/>
        </p:nvSpPr>
        <p:spPr bwMode="auto">
          <a:xfrm rot="19587632">
            <a:off x="6397382" y="4937165"/>
            <a:ext cx="1147816" cy="238079"/>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89" name="Text Box 105"/>
          <p:cNvSpPr txBox="1">
            <a:spLocks noChangeArrowheads="1"/>
          </p:cNvSpPr>
          <p:nvPr/>
        </p:nvSpPr>
        <p:spPr bwMode="auto">
          <a:xfrm rot="19697565">
            <a:off x="6854925" y="4772380"/>
            <a:ext cx="520725" cy="275590"/>
          </a:xfrm>
          <a:prstGeom prst="rect">
            <a:avLst/>
          </a:prstGeom>
          <a:gradFill>
            <a:gsLst>
              <a:gs pos="0">
                <a:srgbClr val="14CD68"/>
              </a:gs>
              <a:gs pos="100000">
                <a:srgbClr val="0B6E38"/>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0111</a:t>
            </a:r>
          </a:p>
        </p:txBody>
      </p:sp>
      <p:grpSp>
        <p:nvGrpSpPr>
          <p:cNvPr id="140" name="Group 7"/>
          <p:cNvGrpSpPr/>
          <p:nvPr/>
        </p:nvGrpSpPr>
        <p:grpSpPr>
          <a:xfrm>
            <a:off x="9209813" y="3584953"/>
            <a:ext cx="578032" cy="815847"/>
            <a:chOff x="6355851" y="3632200"/>
            <a:chExt cx="578032" cy="815847"/>
          </a:xfrm>
        </p:grpSpPr>
        <p:sp>
          <p:nvSpPr>
            <p:cNvPr id="141" name="Freeform 122"/>
            <p:cNvSpPr/>
            <p:nvPr/>
          </p:nvSpPr>
          <p:spPr bwMode="auto">
            <a:xfrm flipH="1">
              <a:off x="6355851" y="4076630"/>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142" name="Group 126"/>
            <p:cNvGrpSpPr/>
            <p:nvPr/>
          </p:nvGrpSpPr>
          <p:grpSpPr bwMode="auto">
            <a:xfrm>
              <a:off x="6363791" y="3632200"/>
              <a:ext cx="551036" cy="452367"/>
              <a:chOff x="2886" y="1668"/>
              <a:chExt cx="347" cy="285"/>
            </a:xfrm>
          </p:grpSpPr>
          <p:sp>
            <p:nvSpPr>
              <p:cNvPr id="143" name="Rectangle 127"/>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4" name="Oval 128"/>
              <p:cNvSpPr>
                <a:spLocks noChangeArrowheads="1"/>
              </p:cNvSpPr>
              <p:nvPr/>
            </p:nvSpPr>
            <p:spPr bwMode="auto">
              <a:xfrm>
                <a:off x="2905" y="1674"/>
                <a:ext cx="314" cy="74"/>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5" name="Rectangle 129"/>
              <p:cNvSpPr>
                <a:spLocks noChangeArrowheads="1"/>
              </p:cNvSpPr>
              <p:nvPr/>
            </p:nvSpPr>
            <p:spPr bwMode="auto">
              <a:xfrm>
                <a:off x="2913" y="1785"/>
                <a:ext cx="300" cy="1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6" name="Line 130"/>
              <p:cNvSpPr>
                <a:spLocks noChangeShapeType="1"/>
              </p:cNvSpPr>
              <p:nvPr/>
            </p:nvSpPr>
            <p:spPr bwMode="auto">
              <a:xfrm>
                <a:off x="3082" y="1811"/>
                <a:ext cx="1"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7" name="Line 131"/>
              <p:cNvSpPr>
                <a:spLocks noChangeShapeType="1"/>
              </p:cNvSpPr>
              <p:nvPr/>
            </p:nvSpPr>
            <p:spPr bwMode="auto">
              <a:xfrm>
                <a:off x="2913" y="184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8" name="Line 132"/>
              <p:cNvSpPr>
                <a:spLocks noChangeShapeType="1"/>
              </p:cNvSpPr>
              <p:nvPr/>
            </p:nvSpPr>
            <p:spPr bwMode="auto">
              <a:xfrm>
                <a:off x="2912" y="181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9" name="AutoShape 133"/>
              <p:cNvSpPr>
                <a:spLocks noChangeArrowheads="1"/>
              </p:cNvSpPr>
              <p:nvPr/>
            </p:nvSpPr>
            <p:spPr bwMode="auto">
              <a:xfrm rot="5400000">
                <a:off x="3051" y="1745"/>
                <a:ext cx="29" cy="41"/>
              </a:xfrm>
              <a:prstGeom prst="rightArrow">
                <a:avLst>
                  <a:gd name="adj1" fmla="val 51167"/>
                  <a:gd name="adj2" fmla="val 39736"/>
                </a:avLst>
              </a:prstGeom>
              <a:solidFill>
                <a:srgbClr val="C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grpSp>
        <p:nvGrpSpPr>
          <p:cNvPr id="150" name="Group 8"/>
          <p:cNvGrpSpPr/>
          <p:nvPr/>
        </p:nvGrpSpPr>
        <p:grpSpPr>
          <a:xfrm>
            <a:off x="10156417" y="3768786"/>
            <a:ext cx="578032" cy="822878"/>
            <a:chOff x="7355160" y="3958273"/>
            <a:chExt cx="578032" cy="822878"/>
          </a:xfrm>
        </p:grpSpPr>
        <p:sp>
          <p:nvSpPr>
            <p:cNvPr id="151" name="Freeform 121"/>
            <p:cNvSpPr/>
            <p:nvPr/>
          </p:nvSpPr>
          <p:spPr bwMode="auto">
            <a:xfrm flipH="1">
              <a:off x="7355160" y="4409734"/>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152" name="Group 134"/>
            <p:cNvGrpSpPr/>
            <p:nvPr/>
          </p:nvGrpSpPr>
          <p:grpSpPr bwMode="auto">
            <a:xfrm>
              <a:off x="7360606" y="3958273"/>
              <a:ext cx="551036" cy="452367"/>
              <a:chOff x="2886" y="1668"/>
              <a:chExt cx="347" cy="285"/>
            </a:xfrm>
          </p:grpSpPr>
          <p:sp>
            <p:nvSpPr>
              <p:cNvPr id="153" name="Rectangle 135"/>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4" name="Oval 136"/>
              <p:cNvSpPr>
                <a:spLocks noChangeArrowheads="1"/>
              </p:cNvSpPr>
              <p:nvPr/>
            </p:nvSpPr>
            <p:spPr bwMode="auto">
              <a:xfrm>
                <a:off x="2905" y="1674"/>
                <a:ext cx="314" cy="74"/>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5" name="Rectangle 137"/>
              <p:cNvSpPr>
                <a:spLocks noChangeArrowheads="1"/>
              </p:cNvSpPr>
              <p:nvPr/>
            </p:nvSpPr>
            <p:spPr bwMode="auto">
              <a:xfrm>
                <a:off x="2913" y="1785"/>
                <a:ext cx="300" cy="1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6" name="Line 138"/>
              <p:cNvSpPr>
                <a:spLocks noChangeShapeType="1"/>
              </p:cNvSpPr>
              <p:nvPr/>
            </p:nvSpPr>
            <p:spPr bwMode="auto">
              <a:xfrm>
                <a:off x="3082" y="1811"/>
                <a:ext cx="1"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7" name="Line 139"/>
              <p:cNvSpPr>
                <a:spLocks noChangeShapeType="1"/>
              </p:cNvSpPr>
              <p:nvPr/>
            </p:nvSpPr>
            <p:spPr bwMode="auto">
              <a:xfrm>
                <a:off x="2913" y="184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8" name="Line 140"/>
              <p:cNvSpPr>
                <a:spLocks noChangeShapeType="1"/>
              </p:cNvSpPr>
              <p:nvPr/>
            </p:nvSpPr>
            <p:spPr bwMode="auto">
              <a:xfrm>
                <a:off x="2912" y="181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9" name="AutoShape 141"/>
              <p:cNvSpPr>
                <a:spLocks noChangeArrowheads="1"/>
              </p:cNvSpPr>
              <p:nvPr/>
            </p:nvSpPr>
            <p:spPr bwMode="auto">
              <a:xfrm rot="5400000">
                <a:off x="3051" y="1745"/>
                <a:ext cx="29" cy="41"/>
              </a:xfrm>
              <a:prstGeom prst="rightArrow">
                <a:avLst>
                  <a:gd name="adj1" fmla="val 51167"/>
                  <a:gd name="adj2" fmla="val 39736"/>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grpSp>
        <p:nvGrpSpPr>
          <p:cNvPr id="160" name="Group 3"/>
          <p:cNvGrpSpPr/>
          <p:nvPr/>
        </p:nvGrpSpPr>
        <p:grpSpPr>
          <a:xfrm>
            <a:off x="9841843" y="5569651"/>
            <a:ext cx="560563" cy="811086"/>
            <a:chOff x="7006931" y="5622613"/>
            <a:chExt cx="560563" cy="811086"/>
          </a:xfrm>
        </p:grpSpPr>
        <p:sp>
          <p:nvSpPr>
            <p:cNvPr id="161" name="Freeform 123"/>
            <p:cNvSpPr/>
            <p:nvPr/>
          </p:nvSpPr>
          <p:spPr bwMode="auto">
            <a:xfrm flipH="1" flipV="1">
              <a:off x="7024398" y="5622613"/>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2" name="Rectangle 143"/>
            <p:cNvSpPr>
              <a:spLocks noChangeArrowheads="1"/>
            </p:cNvSpPr>
            <p:nvPr/>
          </p:nvSpPr>
          <p:spPr bwMode="auto">
            <a:xfrm>
              <a:off x="7006931" y="5981332"/>
              <a:ext cx="551036" cy="452367"/>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3" name="Oval 144"/>
            <p:cNvSpPr>
              <a:spLocks noChangeArrowheads="1"/>
            </p:cNvSpPr>
            <p:nvPr/>
          </p:nvSpPr>
          <p:spPr bwMode="auto">
            <a:xfrm>
              <a:off x="7037103" y="5990856"/>
              <a:ext cx="498632" cy="117457"/>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4" name="Rectangle 145"/>
            <p:cNvSpPr>
              <a:spLocks noChangeArrowheads="1"/>
            </p:cNvSpPr>
            <p:nvPr/>
          </p:nvSpPr>
          <p:spPr bwMode="auto">
            <a:xfrm>
              <a:off x="7049807" y="6167041"/>
              <a:ext cx="476400" cy="247611"/>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5" name="Line 146"/>
            <p:cNvSpPr>
              <a:spLocks noChangeShapeType="1"/>
            </p:cNvSpPr>
            <p:nvPr/>
          </p:nvSpPr>
          <p:spPr bwMode="auto">
            <a:xfrm>
              <a:off x="7318179" y="6208309"/>
              <a:ext cx="1588" cy="20634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6" name="Line 147"/>
            <p:cNvSpPr>
              <a:spLocks noChangeShapeType="1"/>
            </p:cNvSpPr>
            <p:nvPr/>
          </p:nvSpPr>
          <p:spPr bwMode="auto">
            <a:xfrm>
              <a:off x="7049807" y="6257514"/>
              <a:ext cx="4764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7" name="Line 148"/>
            <p:cNvSpPr>
              <a:spLocks noChangeShapeType="1"/>
            </p:cNvSpPr>
            <p:nvPr/>
          </p:nvSpPr>
          <p:spPr bwMode="auto">
            <a:xfrm>
              <a:off x="7048219" y="6209896"/>
              <a:ext cx="4764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8" name="AutoShape 149"/>
            <p:cNvSpPr>
              <a:spLocks noChangeArrowheads="1"/>
            </p:cNvSpPr>
            <p:nvPr/>
          </p:nvSpPr>
          <p:spPr bwMode="auto">
            <a:xfrm rot="5400000">
              <a:off x="7268962" y="6103535"/>
              <a:ext cx="46030" cy="65108"/>
            </a:xfrm>
            <a:prstGeom prst="rightArrow">
              <a:avLst>
                <a:gd name="adj1" fmla="val 51167"/>
                <a:gd name="adj2" fmla="val 39736"/>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nvGrpSpPr>
          <p:cNvPr id="169" name="Group 5"/>
          <p:cNvGrpSpPr/>
          <p:nvPr/>
        </p:nvGrpSpPr>
        <p:grpSpPr>
          <a:xfrm>
            <a:off x="9169159" y="5258944"/>
            <a:ext cx="553609" cy="931601"/>
            <a:chOff x="6311387" y="5299841"/>
            <a:chExt cx="553609" cy="931601"/>
          </a:xfrm>
        </p:grpSpPr>
        <p:sp>
          <p:nvSpPr>
            <p:cNvPr id="170" name="Freeform 125"/>
            <p:cNvSpPr/>
            <p:nvPr/>
          </p:nvSpPr>
          <p:spPr bwMode="auto">
            <a:xfrm flipH="1" flipV="1">
              <a:off x="6312396" y="5299841"/>
              <a:ext cx="552600" cy="477654"/>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17"/>
                <a:gd name="connsiteY0" fmla="*/ 0 h 10550"/>
                <a:gd name="connsiteX1" fmla="*/ 7574 w 10117"/>
                <a:gd name="connsiteY1" fmla="*/ 10355 h 10550"/>
                <a:gd name="connsiteX2" fmla="*/ 9265 w 10117"/>
                <a:gd name="connsiteY2" fmla="*/ 10429 h 10550"/>
                <a:gd name="connsiteX3" fmla="*/ 10117 w 10117"/>
                <a:gd name="connsiteY3" fmla="*/ 833 h 10550"/>
                <a:gd name="connsiteX4" fmla="*/ 0 w 10117"/>
                <a:gd name="connsiteY4" fmla="*/ 0 h 10550"/>
                <a:gd name="connsiteX0-1" fmla="*/ 0 w 10175"/>
                <a:gd name="connsiteY0-2" fmla="*/ 9 h 10559"/>
                <a:gd name="connsiteX1-3" fmla="*/ 7574 w 10175"/>
                <a:gd name="connsiteY1-4" fmla="*/ 10364 h 10559"/>
                <a:gd name="connsiteX2-5" fmla="*/ 9265 w 10175"/>
                <a:gd name="connsiteY2-6" fmla="*/ 10438 h 10559"/>
                <a:gd name="connsiteX3-7" fmla="*/ 10175 w 10175"/>
                <a:gd name="connsiteY3-8" fmla="*/ 0 h 10559"/>
                <a:gd name="connsiteX4-9" fmla="*/ 0 w 10175"/>
                <a:gd name="connsiteY4-10" fmla="*/ 9 h 10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75" h="10559">
                  <a:moveTo>
                    <a:pt x="0" y="9"/>
                  </a:moveTo>
                  <a:cubicBezTo>
                    <a:pt x="3957" y="3502"/>
                    <a:pt x="6049" y="5781"/>
                    <a:pt x="7574" y="10364"/>
                  </a:cubicBezTo>
                  <a:cubicBezTo>
                    <a:pt x="8329" y="10279"/>
                    <a:pt x="8572" y="10781"/>
                    <a:pt x="9265" y="10438"/>
                  </a:cubicBezTo>
                  <a:cubicBezTo>
                    <a:pt x="8877" y="5033"/>
                    <a:pt x="9018" y="4253"/>
                    <a:pt x="10175" y="0"/>
                  </a:cubicBezTo>
                  <a:lnTo>
                    <a:pt x="0" y="9"/>
                  </a:ln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171" name="Group 150"/>
            <p:cNvGrpSpPr/>
            <p:nvPr/>
          </p:nvGrpSpPr>
          <p:grpSpPr bwMode="auto">
            <a:xfrm>
              <a:off x="6311387" y="5779075"/>
              <a:ext cx="551036" cy="452367"/>
              <a:chOff x="2886" y="1668"/>
              <a:chExt cx="347" cy="285"/>
            </a:xfrm>
          </p:grpSpPr>
          <p:sp>
            <p:nvSpPr>
              <p:cNvPr id="172" name="Rectangle 151"/>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76" name="Oval 152"/>
              <p:cNvSpPr>
                <a:spLocks noChangeArrowheads="1"/>
              </p:cNvSpPr>
              <p:nvPr/>
            </p:nvSpPr>
            <p:spPr bwMode="auto">
              <a:xfrm>
                <a:off x="2905" y="1674"/>
                <a:ext cx="314" cy="74"/>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77" name="Rectangle 153"/>
              <p:cNvSpPr>
                <a:spLocks noChangeArrowheads="1"/>
              </p:cNvSpPr>
              <p:nvPr/>
            </p:nvSpPr>
            <p:spPr bwMode="auto">
              <a:xfrm>
                <a:off x="2913" y="1785"/>
                <a:ext cx="300" cy="1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78" name="Line 154"/>
              <p:cNvSpPr>
                <a:spLocks noChangeShapeType="1"/>
              </p:cNvSpPr>
              <p:nvPr/>
            </p:nvSpPr>
            <p:spPr bwMode="auto">
              <a:xfrm>
                <a:off x="3082" y="1811"/>
                <a:ext cx="1"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79" name="Line 155"/>
              <p:cNvSpPr>
                <a:spLocks noChangeShapeType="1"/>
              </p:cNvSpPr>
              <p:nvPr/>
            </p:nvSpPr>
            <p:spPr bwMode="auto">
              <a:xfrm>
                <a:off x="2913" y="184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0" name="Line 156"/>
              <p:cNvSpPr>
                <a:spLocks noChangeShapeType="1"/>
              </p:cNvSpPr>
              <p:nvPr/>
            </p:nvSpPr>
            <p:spPr bwMode="auto">
              <a:xfrm>
                <a:off x="2912" y="181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1" name="AutoShape 157"/>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grpSp>
        <p:nvGrpSpPr>
          <p:cNvPr id="182" name="Group 6"/>
          <p:cNvGrpSpPr/>
          <p:nvPr/>
        </p:nvGrpSpPr>
        <p:grpSpPr>
          <a:xfrm>
            <a:off x="8513315" y="5565844"/>
            <a:ext cx="562152" cy="799974"/>
            <a:chOff x="5655543" y="5606741"/>
            <a:chExt cx="562152" cy="799974"/>
          </a:xfrm>
        </p:grpSpPr>
        <p:sp>
          <p:nvSpPr>
            <p:cNvPr id="183" name="Freeform 124"/>
            <p:cNvSpPr/>
            <p:nvPr/>
          </p:nvSpPr>
          <p:spPr bwMode="auto">
            <a:xfrm flipH="1" flipV="1">
              <a:off x="5674599" y="5606741"/>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184" name="Group 158"/>
            <p:cNvGrpSpPr/>
            <p:nvPr/>
          </p:nvGrpSpPr>
          <p:grpSpPr bwMode="auto">
            <a:xfrm>
              <a:off x="5655543" y="5954348"/>
              <a:ext cx="551036" cy="452367"/>
              <a:chOff x="2886" y="1668"/>
              <a:chExt cx="347" cy="285"/>
            </a:xfrm>
          </p:grpSpPr>
          <p:sp>
            <p:nvSpPr>
              <p:cNvPr id="185" name="Rectangle 159"/>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6" name="Oval 160"/>
              <p:cNvSpPr>
                <a:spLocks noChangeArrowheads="1"/>
              </p:cNvSpPr>
              <p:nvPr/>
            </p:nvSpPr>
            <p:spPr bwMode="auto">
              <a:xfrm>
                <a:off x="2905" y="1674"/>
                <a:ext cx="314" cy="74"/>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7" name="Rectangle 161"/>
              <p:cNvSpPr>
                <a:spLocks noChangeArrowheads="1"/>
              </p:cNvSpPr>
              <p:nvPr/>
            </p:nvSpPr>
            <p:spPr bwMode="auto">
              <a:xfrm>
                <a:off x="2913" y="1785"/>
                <a:ext cx="300" cy="1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8" name="Line 162"/>
              <p:cNvSpPr>
                <a:spLocks noChangeShapeType="1"/>
              </p:cNvSpPr>
              <p:nvPr/>
            </p:nvSpPr>
            <p:spPr bwMode="auto">
              <a:xfrm>
                <a:off x="3082" y="1811"/>
                <a:ext cx="1"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9" name="Line 163"/>
              <p:cNvSpPr>
                <a:spLocks noChangeShapeType="1"/>
              </p:cNvSpPr>
              <p:nvPr/>
            </p:nvSpPr>
            <p:spPr bwMode="auto">
              <a:xfrm>
                <a:off x="2913" y="184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90" name="Line 164"/>
              <p:cNvSpPr>
                <a:spLocks noChangeShapeType="1"/>
              </p:cNvSpPr>
              <p:nvPr/>
            </p:nvSpPr>
            <p:spPr bwMode="auto">
              <a:xfrm>
                <a:off x="2912" y="181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91" name="AutoShape 165"/>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grpSp>
        <p:nvGrpSpPr>
          <p:cNvPr id="197" name="Group 196"/>
          <p:cNvGrpSpPr/>
          <p:nvPr/>
        </p:nvGrpSpPr>
        <p:grpSpPr>
          <a:xfrm>
            <a:off x="8406650" y="1936434"/>
            <a:ext cx="2852523" cy="3990339"/>
            <a:chOff x="5600948" y="2059246"/>
            <a:chExt cx="2852523" cy="3990339"/>
          </a:xfrm>
        </p:grpSpPr>
        <p:cxnSp>
          <p:nvCxnSpPr>
            <p:cNvPr id="198" name="Straight Connector 421894"/>
            <p:cNvCxnSpPr>
              <a:cxnSpLocks noChangeShapeType="1"/>
            </p:cNvCxnSpPr>
            <p:nvPr/>
          </p:nvCxnSpPr>
          <p:spPr bwMode="auto">
            <a:xfrm flipH="1">
              <a:off x="5600948" y="2062812"/>
              <a:ext cx="2852523" cy="0"/>
            </a:xfrm>
            <a:prstGeom prst="line">
              <a:avLst/>
            </a:prstGeom>
            <a:noFill/>
            <a:ln w="19050">
              <a:solidFill>
                <a:srgbClr val="C00000"/>
              </a:solidFill>
              <a:round/>
            </a:ln>
            <a:extLst>
              <a:ext uri="{909E8E84-426E-40DD-AFC4-6F175D3DCCD1}">
                <a14:hiddenFill xmlns:a14="http://schemas.microsoft.com/office/drawing/2010/main">
                  <a:noFill/>
                </a14:hiddenFill>
              </a:ext>
            </a:extLst>
          </p:spPr>
        </p:cxnSp>
        <p:cxnSp>
          <p:nvCxnSpPr>
            <p:cNvPr id="201" name="Straight Connector 421894"/>
            <p:cNvCxnSpPr>
              <a:cxnSpLocks noChangeShapeType="1"/>
            </p:cNvCxnSpPr>
            <p:nvPr/>
          </p:nvCxnSpPr>
          <p:spPr bwMode="auto">
            <a:xfrm flipH="1">
              <a:off x="6643279" y="2072337"/>
              <a:ext cx="1781930" cy="1569387"/>
            </a:xfrm>
            <a:prstGeom prst="line">
              <a:avLst/>
            </a:prstGeom>
            <a:noFill/>
            <a:ln w="19050">
              <a:solidFill>
                <a:srgbClr val="C00000"/>
              </a:solidFill>
              <a:round/>
            </a:ln>
            <a:extLst>
              <a:ext uri="{909E8E84-426E-40DD-AFC4-6F175D3DCCD1}">
                <a14:hiddenFill xmlns:a14="http://schemas.microsoft.com/office/drawing/2010/main">
                  <a:noFill/>
                </a14:hiddenFill>
              </a:ext>
            </a:extLst>
          </p:spPr>
        </p:cxnSp>
        <p:cxnSp>
          <p:nvCxnSpPr>
            <p:cNvPr id="203" name="Straight Connector 421894"/>
            <p:cNvCxnSpPr>
              <a:cxnSpLocks noChangeShapeType="1"/>
            </p:cNvCxnSpPr>
            <p:nvPr/>
          </p:nvCxnSpPr>
          <p:spPr bwMode="auto">
            <a:xfrm flipH="1">
              <a:off x="7640094" y="2059246"/>
              <a:ext cx="802722" cy="1908551"/>
            </a:xfrm>
            <a:prstGeom prst="line">
              <a:avLst/>
            </a:prstGeom>
            <a:noFill/>
            <a:ln w="19050">
              <a:solidFill>
                <a:srgbClr val="C00000"/>
              </a:solidFill>
              <a:round/>
            </a:ln>
            <a:extLst>
              <a:ext uri="{909E8E84-426E-40DD-AFC4-6F175D3DCCD1}">
                <a14:hiddenFill xmlns:a14="http://schemas.microsoft.com/office/drawing/2010/main">
                  <a:noFill/>
                </a14:hiddenFill>
              </a:ext>
            </a:extLst>
          </p:spPr>
        </p:cxnSp>
        <p:grpSp>
          <p:nvGrpSpPr>
            <p:cNvPr id="204" name="Group 200"/>
            <p:cNvGrpSpPr/>
            <p:nvPr/>
          </p:nvGrpSpPr>
          <p:grpSpPr>
            <a:xfrm>
              <a:off x="6178773" y="2060294"/>
              <a:ext cx="2270746" cy="3989291"/>
              <a:chOff x="6178773" y="2060294"/>
              <a:chExt cx="2270746" cy="3989291"/>
            </a:xfrm>
          </p:grpSpPr>
          <p:sp>
            <p:nvSpPr>
              <p:cNvPr id="211" name="Freeform 201"/>
              <p:cNvSpPr/>
              <p:nvPr/>
            </p:nvSpPr>
            <p:spPr>
              <a:xfrm>
                <a:off x="6852213" y="2060294"/>
                <a:ext cx="1597306" cy="3796496"/>
              </a:xfrm>
              <a:custGeom>
                <a:avLst/>
                <a:gdLst>
                  <a:gd name="connsiteX0" fmla="*/ 1597306 w 1597306"/>
                  <a:gd name="connsiteY0" fmla="*/ 0 h 3796496"/>
                  <a:gd name="connsiteX1" fmla="*/ 925974 w 1597306"/>
                  <a:gd name="connsiteY1" fmla="*/ 3784921 h 3796496"/>
                  <a:gd name="connsiteX2" fmla="*/ 0 w 1597306"/>
                  <a:gd name="connsiteY2" fmla="*/ 3796496 h 3796496"/>
                  <a:gd name="connsiteX3" fmla="*/ 0 w 1597306"/>
                  <a:gd name="connsiteY3" fmla="*/ 3796496 h 3796496"/>
                </a:gdLst>
                <a:ahLst/>
                <a:cxnLst>
                  <a:cxn ang="0">
                    <a:pos x="connsiteX0" y="connsiteY0"/>
                  </a:cxn>
                  <a:cxn ang="0">
                    <a:pos x="connsiteX1" y="connsiteY1"/>
                  </a:cxn>
                  <a:cxn ang="0">
                    <a:pos x="connsiteX2" y="connsiteY2"/>
                  </a:cxn>
                  <a:cxn ang="0">
                    <a:pos x="connsiteX3" y="connsiteY3"/>
                  </a:cxn>
                </a:cxnLst>
                <a:rect l="l" t="t" r="r" b="b"/>
                <a:pathLst>
                  <a:path w="1597306" h="3796496">
                    <a:moveTo>
                      <a:pt x="1597306" y="0"/>
                    </a:moveTo>
                    <a:lnTo>
                      <a:pt x="925974" y="3784921"/>
                    </a:lnTo>
                    <a:lnTo>
                      <a:pt x="0" y="3796496"/>
                    </a:lnTo>
                    <a:lnTo>
                      <a:pt x="0" y="3796496"/>
                    </a:lnTo>
                  </a:path>
                </a:pathLst>
              </a:custGeom>
              <a:noFill/>
              <a:ln w="190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2" name="Straight Connector 421894"/>
              <p:cNvCxnSpPr>
                <a:cxnSpLocks noChangeShapeType="1"/>
                <a:stCxn id="211" idx="1"/>
              </p:cNvCxnSpPr>
              <p:nvPr/>
            </p:nvCxnSpPr>
            <p:spPr bwMode="auto">
              <a:xfrm flipH="1">
                <a:off x="7535735" y="5845215"/>
                <a:ext cx="242452" cy="204370"/>
              </a:xfrm>
              <a:prstGeom prst="line">
                <a:avLst/>
              </a:prstGeom>
              <a:noFill/>
              <a:ln w="19050">
                <a:solidFill>
                  <a:srgbClr val="C00000"/>
                </a:solidFill>
                <a:round/>
              </a:ln>
              <a:extLst>
                <a:ext uri="{909E8E84-426E-40DD-AFC4-6F175D3DCCD1}">
                  <a14:hiddenFill xmlns:a14="http://schemas.microsoft.com/office/drawing/2010/main">
                    <a:noFill/>
                  </a14:hiddenFill>
                </a:ext>
              </a:extLst>
            </p:spPr>
          </p:cxnSp>
          <p:cxnSp>
            <p:nvCxnSpPr>
              <p:cNvPr id="213" name="Straight Connector 421894"/>
              <p:cNvCxnSpPr>
                <a:cxnSpLocks noChangeShapeType="1"/>
                <a:stCxn id="211" idx="1"/>
              </p:cNvCxnSpPr>
              <p:nvPr/>
            </p:nvCxnSpPr>
            <p:spPr bwMode="auto">
              <a:xfrm flipH="1">
                <a:off x="6178773" y="5845215"/>
                <a:ext cx="1599414" cy="182258"/>
              </a:xfrm>
              <a:prstGeom prst="line">
                <a:avLst/>
              </a:prstGeom>
              <a:noFill/>
              <a:ln w="19050">
                <a:solidFill>
                  <a:srgbClr val="C00000"/>
                </a:solidFill>
                <a:round/>
              </a:ln>
              <a:extLst>
                <a:ext uri="{909E8E84-426E-40DD-AFC4-6F175D3DCCD1}">
                  <a14:hiddenFill xmlns:a14="http://schemas.microsoft.com/office/drawing/2010/main">
                    <a:noFill/>
                  </a14:hiddenFill>
                </a:ext>
              </a:extLst>
            </p:spPr>
          </p:cxnSp>
        </p:grpSp>
      </p:grpSp>
      <p:sp>
        <p:nvSpPr>
          <p:cNvPr id="573" name="Text Box 106"/>
          <p:cNvSpPr txBox="1">
            <a:spLocks noChangeArrowheads="1"/>
          </p:cNvSpPr>
          <p:nvPr/>
        </p:nvSpPr>
        <p:spPr bwMode="auto">
          <a:xfrm>
            <a:off x="6000132" y="5865159"/>
            <a:ext cx="19837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en-US" sz="2000" kern="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mn-ea"/>
              </a:rPr>
              <a:t>数据分组头中的</a:t>
            </a:r>
            <a:endParaRPr kumimoji="0" lang="en-US"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a:rPr>
              <a:t>目的地址</a:t>
            </a:r>
            <a:endParaRPr kumimoji="0" lang="en-US"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75" name="Line 119"/>
          <p:cNvSpPr>
            <a:spLocks noChangeShapeType="1"/>
          </p:cNvSpPr>
          <p:nvPr/>
        </p:nvSpPr>
        <p:spPr bwMode="auto">
          <a:xfrm rot="21000000" flipV="1">
            <a:off x="6871607" y="5297548"/>
            <a:ext cx="85725" cy="5842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74" name="Line 107"/>
          <p:cNvSpPr>
            <a:spLocks noChangeShapeType="1"/>
          </p:cNvSpPr>
          <p:nvPr/>
        </p:nvSpPr>
        <p:spPr bwMode="auto">
          <a:xfrm flipH="1">
            <a:off x="6528825" y="4786770"/>
            <a:ext cx="1408179" cy="9142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 name="灯片编号占位符 4">
            <a:extLst>
              <a:ext uri="{FF2B5EF4-FFF2-40B4-BE49-F238E27FC236}">
                <a16:creationId xmlns:a16="http://schemas.microsoft.com/office/drawing/2014/main" id="{D2172B48-D2A8-C042-8F73-34745B160E67}"/>
              </a:ext>
            </a:extLst>
          </p:cNvPr>
          <p:cNvSpPr>
            <a:spLocks noGrp="1"/>
          </p:cNvSpPr>
          <p:nvPr>
            <p:ph type="sldNum" sz="quarter" idx="12"/>
          </p:nvPr>
        </p:nvSpPr>
        <p:spPr/>
        <p:txBody>
          <a:bodyPr/>
          <a:lstStyle/>
          <a:p>
            <a:fld id="{8D4D1E41-7A09-AB4A-A4E1-09765ADA2698}" type="slidenum">
              <a:rPr kumimoji="1" lang="zh-CN" altLang="en-US" smtClean="0"/>
              <a:t>36</a:t>
            </a:fld>
            <a:endParaRPr kumimoji="1" lang="zh-CN" altLang="en-US" dirty="0"/>
          </a:p>
        </p:txBody>
      </p:sp>
      <p:sp>
        <p:nvSpPr>
          <p:cNvPr id="173" name="文本框 172">
            <a:extLst>
              <a:ext uri="{FF2B5EF4-FFF2-40B4-BE49-F238E27FC236}">
                <a16:creationId xmlns:a16="http://schemas.microsoft.com/office/drawing/2014/main" id="{16B3C740-5CA2-9D4C-8F58-5F246002ABC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3424508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DB8874C-E5B3-4FC0-92B8-0D56530BF591}"/>
              </a:ext>
            </a:extLst>
          </p:cNvPr>
          <p:cNvSpPr>
            <a:spLocks noGrp="1" noChangeArrowheads="1"/>
          </p:cNvSpPr>
          <p:nvPr>
            <p:ph type="title"/>
          </p:nvPr>
        </p:nvSpPr>
        <p:spPr/>
        <p:txBody>
          <a:bodyPr>
            <a:normAutofit/>
          </a:bodyPr>
          <a:lstStyle/>
          <a:p>
            <a:pPr>
              <a:defRP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路由器转发模型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内容占位符 1">
            <a:extLst>
              <a:ext uri="{FF2B5EF4-FFF2-40B4-BE49-F238E27FC236}">
                <a16:creationId xmlns:a16="http://schemas.microsoft.com/office/drawing/2014/main" id="{CEEC86A0-E8F4-6643-A209-399BABDB3201}"/>
              </a:ext>
            </a:extLst>
          </p:cNvPr>
          <p:cNvSpPr>
            <a:spLocks noGrp="1"/>
          </p:cNvSpPr>
          <p:nvPr>
            <p:ph idx="1"/>
          </p:nvPr>
        </p:nvSpPr>
        <p:spPr>
          <a:xfrm>
            <a:off x="6778347" y="5750715"/>
            <a:ext cx="1592541" cy="627225"/>
          </a:xfrm>
        </p:spPr>
        <p:txBody>
          <a:bodyPr>
            <a:normAutofit/>
          </a:bodyPr>
          <a:lstStyle/>
          <a:p>
            <a:pPr marL="0" indent="0">
              <a:buNone/>
            </a:pPr>
            <a:r>
              <a:rPr lang="zh-CN" altLang="en-US" sz="2400" dirty="0"/>
              <a:t>路由器</a:t>
            </a:r>
          </a:p>
        </p:txBody>
      </p:sp>
      <p:sp>
        <p:nvSpPr>
          <p:cNvPr id="10088" name="Rectangle 872"/>
          <p:cNvSpPr>
            <a:spLocks noChangeArrowheads="1"/>
          </p:cNvSpPr>
          <p:nvPr/>
        </p:nvSpPr>
        <p:spPr bwMode="auto">
          <a:xfrm>
            <a:off x="1950096" y="1264875"/>
            <a:ext cx="42830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buClr>
                <a:schemeClr val="accent2"/>
              </a:buClr>
              <a:buSzPct val="85000"/>
              <a:buFont typeface="Symbol" panose="05050102010706020507" pitchFamily="18" charset="2"/>
              <a:buBlip>
                <a:blip r:embed="rId3"/>
              </a:buBlip>
            </a:pPr>
            <a:endParaRPr lang="en-US" altLang="zh-CN" sz="1800">
              <a:ea typeface="宋体" panose="02010600030101010101" pitchFamily="2" charset="-122"/>
              <a:cs typeface="Times New Roman" panose="02020603050405020304" pitchFamily="18" charset="0"/>
            </a:endParaRPr>
          </a:p>
        </p:txBody>
      </p:sp>
      <p:sp>
        <p:nvSpPr>
          <p:cNvPr id="1014" name="Oval 37">
            <a:extLst>
              <a:ext uri="{FF2B5EF4-FFF2-40B4-BE49-F238E27FC236}">
                <a16:creationId xmlns:a16="http://schemas.microsoft.com/office/drawing/2014/main" id="{E32E201F-A071-4F63-B360-464298D770F4}"/>
              </a:ext>
            </a:extLst>
          </p:cNvPr>
          <p:cNvSpPr>
            <a:spLocks noChangeArrowheads="1"/>
          </p:cNvSpPr>
          <p:nvPr/>
        </p:nvSpPr>
        <p:spPr bwMode="auto">
          <a:xfrm>
            <a:off x="2460625" y="3025140"/>
            <a:ext cx="985838" cy="914400"/>
          </a:xfrm>
          <a:prstGeom prst="ellipse">
            <a:avLst/>
          </a:prstGeom>
          <a:solidFill>
            <a:schemeClr val="bg1"/>
          </a:solidFill>
          <a:ln w="9525">
            <a:solidFill>
              <a:schemeClr val="tx1"/>
            </a:solidFill>
            <a:round/>
            <a:headEnd/>
            <a:tailEnd/>
          </a:ln>
        </p:spPr>
        <p:txBody>
          <a:bodyPr wrap="none" anchor="ctr"/>
          <a:lstStyle/>
          <a:p>
            <a:pPr algn="ctr">
              <a:defRPr/>
            </a:pPr>
            <a:r>
              <a:rPr lang="en-US" altLang="zh-CN" sz="2800">
                <a:latin typeface="Microsoft YaHei" panose="020B0503020204020204" pitchFamily="34" charset="-122"/>
                <a:ea typeface="Microsoft YaHei" panose="020B0503020204020204" pitchFamily="34" charset="-122"/>
              </a:rPr>
              <a:t>R1</a:t>
            </a:r>
          </a:p>
        </p:txBody>
      </p:sp>
      <p:sp>
        <p:nvSpPr>
          <p:cNvPr id="1015" name="Line 38">
            <a:extLst>
              <a:ext uri="{FF2B5EF4-FFF2-40B4-BE49-F238E27FC236}">
                <a16:creationId xmlns:a16="http://schemas.microsoft.com/office/drawing/2014/main" id="{548BBEB5-537E-4701-8A93-71980D24AF33}"/>
              </a:ext>
            </a:extLst>
          </p:cNvPr>
          <p:cNvSpPr>
            <a:spLocks noChangeShapeType="1"/>
          </p:cNvSpPr>
          <p:nvPr/>
        </p:nvSpPr>
        <p:spPr bwMode="auto">
          <a:xfrm>
            <a:off x="1851025" y="3482340"/>
            <a:ext cx="609600" cy="0"/>
          </a:xfrm>
          <a:prstGeom prst="line">
            <a:avLst/>
          </a:prstGeom>
          <a:noFill/>
          <a:ln w="9525">
            <a:solidFill>
              <a:schemeClr val="tx1"/>
            </a:solidFill>
            <a:round/>
            <a:headEnd type="triangle" w="med" len="me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16" name="Line 39">
            <a:extLst>
              <a:ext uri="{FF2B5EF4-FFF2-40B4-BE49-F238E27FC236}">
                <a16:creationId xmlns:a16="http://schemas.microsoft.com/office/drawing/2014/main" id="{DC1088AD-F57A-474B-B0F8-DDD15BC74CD7}"/>
              </a:ext>
            </a:extLst>
          </p:cNvPr>
          <p:cNvSpPr>
            <a:spLocks noChangeShapeType="1"/>
          </p:cNvSpPr>
          <p:nvPr/>
        </p:nvSpPr>
        <p:spPr bwMode="auto">
          <a:xfrm>
            <a:off x="2913063" y="3939540"/>
            <a:ext cx="0" cy="457200"/>
          </a:xfrm>
          <a:prstGeom prst="line">
            <a:avLst/>
          </a:prstGeom>
          <a:noFill/>
          <a:ln w="9525">
            <a:solidFill>
              <a:schemeClr val="tx1"/>
            </a:solidFill>
            <a:round/>
            <a:headEnd type="triangle" w="med" len="me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17" name="Line 40">
            <a:extLst>
              <a:ext uri="{FF2B5EF4-FFF2-40B4-BE49-F238E27FC236}">
                <a16:creationId xmlns:a16="http://schemas.microsoft.com/office/drawing/2014/main" id="{6D770155-A23F-4CE9-808D-7396EE4AC3C5}"/>
              </a:ext>
            </a:extLst>
          </p:cNvPr>
          <p:cNvSpPr>
            <a:spLocks noChangeShapeType="1"/>
          </p:cNvSpPr>
          <p:nvPr/>
        </p:nvSpPr>
        <p:spPr bwMode="auto">
          <a:xfrm>
            <a:off x="3451225" y="3482340"/>
            <a:ext cx="609600" cy="0"/>
          </a:xfrm>
          <a:prstGeom prst="line">
            <a:avLst/>
          </a:prstGeom>
          <a:noFill/>
          <a:ln w="9525">
            <a:solidFill>
              <a:schemeClr val="tx1"/>
            </a:solidFill>
            <a:round/>
            <a:headEnd type="triangle" w="med" len="me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18" name="Line 41">
            <a:extLst>
              <a:ext uri="{FF2B5EF4-FFF2-40B4-BE49-F238E27FC236}">
                <a16:creationId xmlns:a16="http://schemas.microsoft.com/office/drawing/2014/main" id="{F7D71B06-8176-4021-BEBE-865CBAF7EC3E}"/>
              </a:ext>
            </a:extLst>
          </p:cNvPr>
          <p:cNvSpPr>
            <a:spLocks noChangeShapeType="1"/>
          </p:cNvSpPr>
          <p:nvPr/>
        </p:nvSpPr>
        <p:spPr bwMode="auto">
          <a:xfrm>
            <a:off x="2913063" y="2491740"/>
            <a:ext cx="0" cy="533400"/>
          </a:xfrm>
          <a:prstGeom prst="line">
            <a:avLst/>
          </a:prstGeom>
          <a:noFill/>
          <a:ln w="9525">
            <a:solidFill>
              <a:schemeClr val="tx1"/>
            </a:solidFill>
            <a:round/>
            <a:headEnd type="triangle" w="med" len="me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19" name="AutoShape 42">
            <a:extLst>
              <a:ext uri="{FF2B5EF4-FFF2-40B4-BE49-F238E27FC236}">
                <a16:creationId xmlns:a16="http://schemas.microsoft.com/office/drawing/2014/main" id="{0803C198-C6A1-4850-B86A-EB8F03689536}"/>
              </a:ext>
            </a:extLst>
          </p:cNvPr>
          <p:cNvSpPr>
            <a:spLocks noChangeArrowheads="1"/>
          </p:cNvSpPr>
          <p:nvPr/>
        </p:nvSpPr>
        <p:spPr bwMode="auto">
          <a:xfrm>
            <a:off x="5780088" y="1577340"/>
            <a:ext cx="3124200" cy="4114800"/>
          </a:xfrm>
          <a:prstGeom prst="roundRect">
            <a:avLst>
              <a:gd name="adj" fmla="val 16667"/>
            </a:avLst>
          </a:prstGeom>
          <a:solidFill>
            <a:schemeClr val="bg2"/>
          </a:solidFill>
          <a:ln w="9525">
            <a:solidFill>
              <a:schemeClr val="bg2"/>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20" name="Text Box 43">
            <a:extLst>
              <a:ext uri="{FF2B5EF4-FFF2-40B4-BE49-F238E27FC236}">
                <a16:creationId xmlns:a16="http://schemas.microsoft.com/office/drawing/2014/main" id="{2C0D9955-4F9E-4808-A41A-D1F8A6104BFD}"/>
              </a:ext>
            </a:extLst>
          </p:cNvPr>
          <p:cNvSpPr txBox="1">
            <a:spLocks noChangeArrowheads="1"/>
          </p:cNvSpPr>
          <p:nvPr/>
        </p:nvSpPr>
        <p:spPr bwMode="auto">
          <a:xfrm>
            <a:off x="1774826" y="3542101"/>
            <a:ext cx="776175"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 1</a:t>
            </a:r>
          </a:p>
        </p:txBody>
      </p:sp>
      <p:sp>
        <p:nvSpPr>
          <p:cNvPr id="1021" name="Text Box 44">
            <a:extLst>
              <a:ext uri="{FF2B5EF4-FFF2-40B4-BE49-F238E27FC236}">
                <a16:creationId xmlns:a16="http://schemas.microsoft.com/office/drawing/2014/main" id="{9B141FC9-AA3D-412D-A00B-1EB0F9B45F38}"/>
              </a:ext>
            </a:extLst>
          </p:cNvPr>
          <p:cNvSpPr txBox="1">
            <a:spLocks noChangeArrowheads="1"/>
          </p:cNvSpPr>
          <p:nvPr/>
        </p:nvSpPr>
        <p:spPr bwMode="auto">
          <a:xfrm>
            <a:off x="2913064" y="2567941"/>
            <a:ext cx="776175"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 2</a:t>
            </a:r>
          </a:p>
        </p:txBody>
      </p:sp>
      <p:sp>
        <p:nvSpPr>
          <p:cNvPr id="1022" name="Text Box 45">
            <a:extLst>
              <a:ext uri="{FF2B5EF4-FFF2-40B4-BE49-F238E27FC236}">
                <a16:creationId xmlns:a16="http://schemas.microsoft.com/office/drawing/2014/main" id="{9B7AD3FB-DBB2-4282-A1AE-B35F0D5B471C}"/>
              </a:ext>
            </a:extLst>
          </p:cNvPr>
          <p:cNvSpPr txBox="1">
            <a:spLocks noChangeArrowheads="1"/>
          </p:cNvSpPr>
          <p:nvPr/>
        </p:nvSpPr>
        <p:spPr bwMode="auto">
          <a:xfrm>
            <a:off x="3451226" y="3536547"/>
            <a:ext cx="776175"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 3</a:t>
            </a:r>
          </a:p>
        </p:txBody>
      </p:sp>
      <p:sp>
        <p:nvSpPr>
          <p:cNvPr id="1023" name="Text Box 46">
            <a:extLst>
              <a:ext uri="{FF2B5EF4-FFF2-40B4-BE49-F238E27FC236}">
                <a16:creationId xmlns:a16="http://schemas.microsoft.com/office/drawing/2014/main" id="{B3B61C80-3375-4700-B6E2-5302DBF0EB00}"/>
              </a:ext>
            </a:extLst>
          </p:cNvPr>
          <p:cNvSpPr txBox="1">
            <a:spLocks noChangeArrowheads="1"/>
          </p:cNvSpPr>
          <p:nvPr/>
        </p:nvSpPr>
        <p:spPr bwMode="auto">
          <a:xfrm>
            <a:off x="2913064" y="4015741"/>
            <a:ext cx="776175"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 4</a:t>
            </a:r>
          </a:p>
        </p:txBody>
      </p:sp>
      <p:grpSp>
        <p:nvGrpSpPr>
          <p:cNvPr id="1024" name="Group 47">
            <a:extLst>
              <a:ext uri="{FF2B5EF4-FFF2-40B4-BE49-F238E27FC236}">
                <a16:creationId xmlns:a16="http://schemas.microsoft.com/office/drawing/2014/main" id="{548791DD-89AF-410A-8475-FD0F8A208AFC}"/>
              </a:ext>
            </a:extLst>
          </p:cNvPr>
          <p:cNvGrpSpPr>
            <a:grpSpLocks/>
          </p:cNvGrpSpPr>
          <p:nvPr/>
        </p:nvGrpSpPr>
        <p:grpSpPr bwMode="auto">
          <a:xfrm>
            <a:off x="4408488" y="2263140"/>
            <a:ext cx="1524000" cy="2667000"/>
            <a:chOff x="1824" y="1632"/>
            <a:chExt cx="1200" cy="1680"/>
          </a:xfrm>
        </p:grpSpPr>
        <p:sp>
          <p:nvSpPr>
            <p:cNvPr id="1025" name="Line 48">
              <a:extLst>
                <a:ext uri="{FF2B5EF4-FFF2-40B4-BE49-F238E27FC236}">
                  <a16:creationId xmlns:a16="http://schemas.microsoft.com/office/drawing/2014/main" id="{7D7E4C31-533F-474C-B5AE-D75A928A1217}"/>
                </a:ext>
              </a:extLst>
            </p:cNvPr>
            <p:cNvSpPr>
              <a:spLocks noChangeShapeType="1"/>
            </p:cNvSpPr>
            <p:nvPr/>
          </p:nvSpPr>
          <p:spPr bwMode="auto">
            <a:xfrm>
              <a:off x="1824" y="1632"/>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26" name="Line 49">
              <a:extLst>
                <a:ext uri="{FF2B5EF4-FFF2-40B4-BE49-F238E27FC236}">
                  <a16:creationId xmlns:a16="http://schemas.microsoft.com/office/drawing/2014/main" id="{7CFF4BB9-FEE9-47D2-A166-D279C3B8317D}"/>
                </a:ext>
              </a:extLst>
            </p:cNvPr>
            <p:cNvSpPr>
              <a:spLocks noChangeShapeType="1"/>
            </p:cNvSpPr>
            <p:nvPr/>
          </p:nvSpPr>
          <p:spPr bwMode="auto">
            <a:xfrm>
              <a:off x="1824" y="2208"/>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27" name="Line 50">
              <a:extLst>
                <a:ext uri="{FF2B5EF4-FFF2-40B4-BE49-F238E27FC236}">
                  <a16:creationId xmlns:a16="http://schemas.microsoft.com/office/drawing/2014/main" id="{B7032148-7EFC-490D-A995-70285A5DAE56}"/>
                </a:ext>
              </a:extLst>
            </p:cNvPr>
            <p:cNvSpPr>
              <a:spLocks noChangeShapeType="1"/>
            </p:cNvSpPr>
            <p:nvPr/>
          </p:nvSpPr>
          <p:spPr bwMode="auto">
            <a:xfrm>
              <a:off x="1824" y="2736"/>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28" name="Line 51">
              <a:extLst>
                <a:ext uri="{FF2B5EF4-FFF2-40B4-BE49-F238E27FC236}">
                  <a16:creationId xmlns:a16="http://schemas.microsoft.com/office/drawing/2014/main" id="{790F923E-B783-4B36-B935-B6AD6C31912E}"/>
                </a:ext>
              </a:extLst>
            </p:cNvPr>
            <p:cNvSpPr>
              <a:spLocks noChangeShapeType="1"/>
            </p:cNvSpPr>
            <p:nvPr/>
          </p:nvSpPr>
          <p:spPr bwMode="auto">
            <a:xfrm>
              <a:off x="1824" y="3312"/>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29" name="Group 52">
            <a:extLst>
              <a:ext uri="{FF2B5EF4-FFF2-40B4-BE49-F238E27FC236}">
                <a16:creationId xmlns:a16="http://schemas.microsoft.com/office/drawing/2014/main" id="{5970A145-D9C8-4D49-B624-0A912B67E2C4}"/>
              </a:ext>
            </a:extLst>
          </p:cNvPr>
          <p:cNvGrpSpPr>
            <a:grpSpLocks/>
          </p:cNvGrpSpPr>
          <p:nvPr/>
        </p:nvGrpSpPr>
        <p:grpSpPr bwMode="auto">
          <a:xfrm>
            <a:off x="8447088" y="2263140"/>
            <a:ext cx="1524000" cy="2667000"/>
            <a:chOff x="1824" y="1632"/>
            <a:chExt cx="1200" cy="1680"/>
          </a:xfrm>
        </p:grpSpPr>
        <p:sp>
          <p:nvSpPr>
            <p:cNvPr id="1030" name="Line 53">
              <a:extLst>
                <a:ext uri="{FF2B5EF4-FFF2-40B4-BE49-F238E27FC236}">
                  <a16:creationId xmlns:a16="http://schemas.microsoft.com/office/drawing/2014/main" id="{FC9967C2-66CB-4EA7-BAEC-814D8E1BEEF7}"/>
                </a:ext>
              </a:extLst>
            </p:cNvPr>
            <p:cNvSpPr>
              <a:spLocks noChangeShapeType="1"/>
            </p:cNvSpPr>
            <p:nvPr/>
          </p:nvSpPr>
          <p:spPr bwMode="auto">
            <a:xfrm>
              <a:off x="1824" y="1632"/>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31" name="Line 54">
              <a:extLst>
                <a:ext uri="{FF2B5EF4-FFF2-40B4-BE49-F238E27FC236}">
                  <a16:creationId xmlns:a16="http://schemas.microsoft.com/office/drawing/2014/main" id="{C7461386-6309-4063-8D66-C03D606A3C1E}"/>
                </a:ext>
              </a:extLst>
            </p:cNvPr>
            <p:cNvSpPr>
              <a:spLocks noChangeShapeType="1"/>
            </p:cNvSpPr>
            <p:nvPr/>
          </p:nvSpPr>
          <p:spPr bwMode="auto">
            <a:xfrm>
              <a:off x="1824" y="2208"/>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32" name="Line 55">
              <a:extLst>
                <a:ext uri="{FF2B5EF4-FFF2-40B4-BE49-F238E27FC236}">
                  <a16:creationId xmlns:a16="http://schemas.microsoft.com/office/drawing/2014/main" id="{6E4A453E-B8FA-4A0B-AABA-DDF43A3E8916}"/>
                </a:ext>
              </a:extLst>
            </p:cNvPr>
            <p:cNvSpPr>
              <a:spLocks noChangeShapeType="1"/>
            </p:cNvSpPr>
            <p:nvPr/>
          </p:nvSpPr>
          <p:spPr bwMode="auto">
            <a:xfrm>
              <a:off x="1824" y="2736"/>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33" name="Line 56">
              <a:extLst>
                <a:ext uri="{FF2B5EF4-FFF2-40B4-BE49-F238E27FC236}">
                  <a16:creationId xmlns:a16="http://schemas.microsoft.com/office/drawing/2014/main" id="{79BBEDD1-9343-4A12-80CA-C35994DE5860}"/>
                </a:ext>
              </a:extLst>
            </p:cNvPr>
            <p:cNvSpPr>
              <a:spLocks noChangeShapeType="1"/>
            </p:cNvSpPr>
            <p:nvPr/>
          </p:nvSpPr>
          <p:spPr bwMode="auto">
            <a:xfrm>
              <a:off x="1824" y="3312"/>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sp>
        <p:nvSpPr>
          <p:cNvPr id="1034" name="Text Box 57">
            <a:extLst>
              <a:ext uri="{FF2B5EF4-FFF2-40B4-BE49-F238E27FC236}">
                <a16:creationId xmlns:a16="http://schemas.microsoft.com/office/drawing/2014/main" id="{ED12707D-0978-4EF5-A135-F606DCA7F144}"/>
              </a:ext>
            </a:extLst>
          </p:cNvPr>
          <p:cNvSpPr txBox="1">
            <a:spLocks noChangeArrowheads="1"/>
          </p:cNvSpPr>
          <p:nvPr/>
        </p:nvSpPr>
        <p:spPr bwMode="auto">
          <a:xfrm>
            <a:off x="4484688" y="1958341"/>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1, </a:t>
            </a:r>
            <a:r>
              <a:rPr lang="zh-CN" altLang="en-US" sz="1600" dirty="0">
                <a:latin typeface="Microsoft YaHei" panose="020B0503020204020204" pitchFamily="34" charset="-122"/>
                <a:ea typeface="Microsoft YaHei" panose="020B0503020204020204" pitchFamily="34" charset="-122"/>
              </a:rPr>
              <a:t>输入</a:t>
            </a:r>
            <a:endParaRPr lang="en-US" altLang="zh-CN" sz="1600" dirty="0">
              <a:latin typeface="Microsoft YaHei" panose="020B0503020204020204" pitchFamily="34" charset="-122"/>
              <a:ea typeface="Microsoft YaHei" panose="020B0503020204020204" pitchFamily="34" charset="-122"/>
            </a:endParaRPr>
          </a:p>
        </p:txBody>
      </p:sp>
      <p:sp>
        <p:nvSpPr>
          <p:cNvPr id="1036" name="Text Box 59">
            <a:extLst>
              <a:ext uri="{FF2B5EF4-FFF2-40B4-BE49-F238E27FC236}">
                <a16:creationId xmlns:a16="http://schemas.microsoft.com/office/drawing/2014/main" id="{989ECA5A-0C4A-46E8-B0FD-55B765291833}"/>
              </a:ext>
            </a:extLst>
          </p:cNvPr>
          <p:cNvSpPr txBox="1">
            <a:spLocks noChangeArrowheads="1"/>
          </p:cNvSpPr>
          <p:nvPr/>
        </p:nvSpPr>
        <p:spPr bwMode="auto">
          <a:xfrm>
            <a:off x="4484688" y="2872741"/>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2, </a:t>
            </a:r>
            <a:r>
              <a:rPr lang="zh-CN" altLang="en-US" sz="1600" dirty="0">
                <a:latin typeface="Microsoft YaHei" panose="020B0503020204020204" pitchFamily="34" charset="-122"/>
                <a:ea typeface="Microsoft YaHei" panose="020B0503020204020204" pitchFamily="34" charset="-122"/>
              </a:rPr>
              <a:t>输入</a:t>
            </a:r>
            <a:endParaRPr lang="en-US" altLang="zh-CN" sz="1600" dirty="0">
              <a:latin typeface="Microsoft YaHei" panose="020B0503020204020204" pitchFamily="34" charset="-122"/>
              <a:ea typeface="Microsoft YaHei" panose="020B0503020204020204" pitchFamily="34" charset="-122"/>
            </a:endParaRPr>
          </a:p>
        </p:txBody>
      </p:sp>
      <p:sp>
        <p:nvSpPr>
          <p:cNvPr id="1038" name="Text Box 61">
            <a:extLst>
              <a:ext uri="{FF2B5EF4-FFF2-40B4-BE49-F238E27FC236}">
                <a16:creationId xmlns:a16="http://schemas.microsoft.com/office/drawing/2014/main" id="{BB16741A-1A27-48B5-848C-9A8432C23FE3}"/>
              </a:ext>
            </a:extLst>
          </p:cNvPr>
          <p:cNvSpPr txBox="1">
            <a:spLocks noChangeArrowheads="1"/>
          </p:cNvSpPr>
          <p:nvPr/>
        </p:nvSpPr>
        <p:spPr bwMode="auto">
          <a:xfrm>
            <a:off x="4484688" y="3710941"/>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3, </a:t>
            </a:r>
            <a:r>
              <a:rPr lang="zh-CN" altLang="en-US" sz="1600" dirty="0">
                <a:latin typeface="Microsoft YaHei" panose="020B0503020204020204" pitchFamily="34" charset="-122"/>
                <a:ea typeface="Microsoft YaHei" panose="020B0503020204020204" pitchFamily="34" charset="-122"/>
              </a:rPr>
              <a:t>输入</a:t>
            </a:r>
            <a:endParaRPr lang="en-US" altLang="zh-CN" sz="1600" dirty="0">
              <a:latin typeface="Microsoft YaHei" panose="020B0503020204020204" pitchFamily="34" charset="-122"/>
              <a:ea typeface="Microsoft YaHei" panose="020B0503020204020204" pitchFamily="34" charset="-122"/>
            </a:endParaRPr>
          </a:p>
        </p:txBody>
      </p:sp>
      <p:sp>
        <p:nvSpPr>
          <p:cNvPr id="1040" name="Text Box 63">
            <a:extLst>
              <a:ext uri="{FF2B5EF4-FFF2-40B4-BE49-F238E27FC236}">
                <a16:creationId xmlns:a16="http://schemas.microsoft.com/office/drawing/2014/main" id="{A5F71A4B-3AA3-4A5D-81E7-63BC68DF2F21}"/>
              </a:ext>
            </a:extLst>
          </p:cNvPr>
          <p:cNvSpPr txBox="1">
            <a:spLocks noChangeArrowheads="1"/>
          </p:cNvSpPr>
          <p:nvPr/>
        </p:nvSpPr>
        <p:spPr bwMode="auto">
          <a:xfrm>
            <a:off x="4484688" y="4625341"/>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4, </a:t>
            </a:r>
            <a:r>
              <a:rPr lang="zh-CN" altLang="en-US" sz="1600" dirty="0">
                <a:latin typeface="Microsoft YaHei" panose="020B0503020204020204" pitchFamily="34" charset="-122"/>
                <a:ea typeface="Microsoft YaHei" panose="020B0503020204020204" pitchFamily="34" charset="-122"/>
              </a:rPr>
              <a:t>输入</a:t>
            </a:r>
            <a:endParaRPr lang="en-US" altLang="zh-CN" sz="1600" dirty="0">
              <a:latin typeface="Microsoft YaHei" panose="020B0503020204020204" pitchFamily="34" charset="-122"/>
              <a:ea typeface="Microsoft YaHei" panose="020B0503020204020204" pitchFamily="34" charset="-122"/>
            </a:endParaRPr>
          </a:p>
        </p:txBody>
      </p:sp>
      <p:grpSp>
        <p:nvGrpSpPr>
          <p:cNvPr id="1042" name="Group 65">
            <a:extLst>
              <a:ext uri="{FF2B5EF4-FFF2-40B4-BE49-F238E27FC236}">
                <a16:creationId xmlns:a16="http://schemas.microsoft.com/office/drawing/2014/main" id="{6FC26B46-FAE3-47DF-8C2B-6128AEB10200}"/>
              </a:ext>
            </a:extLst>
          </p:cNvPr>
          <p:cNvGrpSpPr>
            <a:grpSpLocks/>
          </p:cNvGrpSpPr>
          <p:nvPr/>
        </p:nvGrpSpPr>
        <p:grpSpPr bwMode="auto">
          <a:xfrm>
            <a:off x="7761288" y="2034540"/>
            <a:ext cx="914400" cy="533400"/>
            <a:chOff x="3696" y="1056"/>
            <a:chExt cx="576" cy="336"/>
          </a:xfrm>
          <a:solidFill>
            <a:schemeClr val="accent2">
              <a:lumMod val="60000"/>
              <a:lumOff val="40000"/>
            </a:schemeClr>
          </a:solidFill>
        </p:grpSpPr>
        <p:sp>
          <p:nvSpPr>
            <p:cNvPr id="1043" name="Freeform 66">
              <a:extLst>
                <a:ext uri="{FF2B5EF4-FFF2-40B4-BE49-F238E27FC236}">
                  <a16:creationId xmlns:a16="http://schemas.microsoft.com/office/drawing/2014/main" id="{52562CBE-77DE-4C89-A03A-3B84E083F8F4}"/>
                </a:ext>
              </a:extLst>
            </p:cNvPr>
            <p:cNvSpPr>
              <a:spLocks/>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44" name="Line 67">
              <a:extLst>
                <a:ext uri="{FF2B5EF4-FFF2-40B4-BE49-F238E27FC236}">
                  <a16:creationId xmlns:a16="http://schemas.microsoft.com/office/drawing/2014/main" id="{A14F04A3-2C3B-48AF-987C-EE11730383CD}"/>
                </a:ext>
              </a:extLst>
            </p:cNvPr>
            <p:cNvSpPr>
              <a:spLocks noChangeShapeType="1"/>
            </p:cNvSpPr>
            <p:nvPr/>
          </p:nvSpPr>
          <p:spPr bwMode="auto">
            <a:xfrm>
              <a:off x="4080" y="1152"/>
              <a:ext cx="0" cy="144"/>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45" name="Group 68">
            <a:extLst>
              <a:ext uri="{FF2B5EF4-FFF2-40B4-BE49-F238E27FC236}">
                <a16:creationId xmlns:a16="http://schemas.microsoft.com/office/drawing/2014/main" id="{48C5CE6A-54DD-4B13-83B0-6FF502DAFE3F}"/>
              </a:ext>
            </a:extLst>
          </p:cNvPr>
          <p:cNvGrpSpPr>
            <a:grpSpLocks/>
          </p:cNvGrpSpPr>
          <p:nvPr/>
        </p:nvGrpSpPr>
        <p:grpSpPr bwMode="auto">
          <a:xfrm>
            <a:off x="7761288" y="2872740"/>
            <a:ext cx="914400" cy="533400"/>
            <a:chOff x="3696" y="1056"/>
            <a:chExt cx="576" cy="336"/>
          </a:xfrm>
          <a:solidFill>
            <a:schemeClr val="accent2">
              <a:lumMod val="60000"/>
              <a:lumOff val="40000"/>
            </a:schemeClr>
          </a:solidFill>
        </p:grpSpPr>
        <p:sp>
          <p:nvSpPr>
            <p:cNvPr id="1046" name="Freeform 69">
              <a:extLst>
                <a:ext uri="{FF2B5EF4-FFF2-40B4-BE49-F238E27FC236}">
                  <a16:creationId xmlns:a16="http://schemas.microsoft.com/office/drawing/2014/main" id="{C35DA330-5E66-47F2-9241-F9FF6190D707}"/>
                </a:ext>
              </a:extLst>
            </p:cNvPr>
            <p:cNvSpPr>
              <a:spLocks/>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47" name="Line 70">
              <a:extLst>
                <a:ext uri="{FF2B5EF4-FFF2-40B4-BE49-F238E27FC236}">
                  <a16:creationId xmlns:a16="http://schemas.microsoft.com/office/drawing/2014/main" id="{AF180A03-7B08-4820-BF51-83C7E9049750}"/>
                </a:ext>
              </a:extLst>
            </p:cNvPr>
            <p:cNvSpPr>
              <a:spLocks noChangeShapeType="1"/>
            </p:cNvSpPr>
            <p:nvPr/>
          </p:nvSpPr>
          <p:spPr bwMode="auto">
            <a:xfrm>
              <a:off x="4080" y="1152"/>
              <a:ext cx="0" cy="144"/>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48" name="Group 71">
            <a:extLst>
              <a:ext uri="{FF2B5EF4-FFF2-40B4-BE49-F238E27FC236}">
                <a16:creationId xmlns:a16="http://schemas.microsoft.com/office/drawing/2014/main" id="{089A8A98-7711-43A6-A0F5-4140907A6B2D}"/>
              </a:ext>
            </a:extLst>
          </p:cNvPr>
          <p:cNvGrpSpPr>
            <a:grpSpLocks/>
          </p:cNvGrpSpPr>
          <p:nvPr/>
        </p:nvGrpSpPr>
        <p:grpSpPr bwMode="auto">
          <a:xfrm>
            <a:off x="7761288" y="3710940"/>
            <a:ext cx="914400" cy="533400"/>
            <a:chOff x="3696" y="1056"/>
            <a:chExt cx="576" cy="336"/>
          </a:xfrm>
          <a:solidFill>
            <a:schemeClr val="accent2">
              <a:lumMod val="60000"/>
              <a:lumOff val="40000"/>
            </a:schemeClr>
          </a:solidFill>
        </p:grpSpPr>
        <p:sp>
          <p:nvSpPr>
            <p:cNvPr id="1049" name="Freeform 72">
              <a:extLst>
                <a:ext uri="{FF2B5EF4-FFF2-40B4-BE49-F238E27FC236}">
                  <a16:creationId xmlns:a16="http://schemas.microsoft.com/office/drawing/2014/main" id="{137EB875-408E-4564-AF3E-7FF6B61DC7DB}"/>
                </a:ext>
              </a:extLst>
            </p:cNvPr>
            <p:cNvSpPr>
              <a:spLocks/>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50" name="Line 73">
              <a:extLst>
                <a:ext uri="{FF2B5EF4-FFF2-40B4-BE49-F238E27FC236}">
                  <a16:creationId xmlns:a16="http://schemas.microsoft.com/office/drawing/2014/main" id="{CD18553D-E098-41A1-B2F8-AAE016E00E20}"/>
                </a:ext>
              </a:extLst>
            </p:cNvPr>
            <p:cNvSpPr>
              <a:spLocks noChangeShapeType="1"/>
            </p:cNvSpPr>
            <p:nvPr/>
          </p:nvSpPr>
          <p:spPr bwMode="auto">
            <a:xfrm>
              <a:off x="4080" y="1152"/>
              <a:ext cx="0" cy="144"/>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1" name="Group 74">
            <a:extLst>
              <a:ext uri="{FF2B5EF4-FFF2-40B4-BE49-F238E27FC236}">
                <a16:creationId xmlns:a16="http://schemas.microsoft.com/office/drawing/2014/main" id="{2A42FA25-F273-4B66-B58A-49DE36D1F7D3}"/>
              </a:ext>
            </a:extLst>
          </p:cNvPr>
          <p:cNvGrpSpPr>
            <a:grpSpLocks/>
          </p:cNvGrpSpPr>
          <p:nvPr/>
        </p:nvGrpSpPr>
        <p:grpSpPr bwMode="auto">
          <a:xfrm>
            <a:off x="7761288" y="4625340"/>
            <a:ext cx="914400" cy="533400"/>
            <a:chOff x="3696" y="1056"/>
            <a:chExt cx="576" cy="336"/>
          </a:xfrm>
          <a:solidFill>
            <a:schemeClr val="accent2">
              <a:lumMod val="60000"/>
              <a:lumOff val="40000"/>
            </a:schemeClr>
          </a:solidFill>
        </p:grpSpPr>
        <p:sp>
          <p:nvSpPr>
            <p:cNvPr id="1052" name="Freeform 75">
              <a:extLst>
                <a:ext uri="{FF2B5EF4-FFF2-40B4-BE49-F238E27FC236}">
                  <a16:creationId xmlns:a16="http://schemas.microsoft.com/office/drawing/2014/main" id="{00BD7C22-EE3D-4435-B452-F6149E039889}"/>
                </a:ext>
              </a:extLst>
            </p:cNvPr>
            <p:cNvSpPr>
              <a:spLocks/>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53" name="Line 76">
              <a:extLst>
                <a:ext uri="{FF2B5EF4-FFF2-40B4-BE49-F238E27FC236}">
                  <a16:creationId xmlns:a16="http://schemas.microsoft.com/office/drawing/2014/main" id="{18EC7B4E-3505-42D1-A37C-8547F9CB9A7D}"/>
                </a:ext>
              </a:extLst>
            </p:cNvPr>
            <p:cNvSpPr>
              <a:spLocks noChangeShapeType="1"/>
            </p:cNvSpPr>
            <p:nvPr/>
          </p:nvSpPr>
          <p:spPr bwMode="auto">
            <a:xfrm>
              <a:off x="4080" y="1152"/>
              <a:ext cx="0" cy="144"/>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4" name="Group 77">
            <a:extLst>
              <a:ext uri="{FF2B5EF4-FFF2-40B4-BE49-F238E27FC236}">
                <a16:creationId xmlns:a16="http://schemas.microsoft.com/office/drawing/2014/main" id="{7820BA5F-FD5B-4E76-B020-A1282518BF9B}"/>
              </a:ext>
            </a:extLst>
          </p:cNvPr>
          <p:cNvGrpSpPr>
            <a:grpSpLocks/>
          </p:cNvGrpSpPr>
          <p:nvPr/>
        </p:nvGrpSpPr>
        <p:grpSpPr bwMode="auto">
          <a:xfrm>
            <a:off x="6694488" y="2263140"/>
            <a:ext cx="1066800" cy="2667000"/>
            <a:chOff x="2736" y="1584"/>
            <a:chExt cx="1008" cy="1680"/>
          </a:xfrm>
        </p:grpSpPr>
        <p:grpSp>
          <p:nvGrpSpPr>
            <p:cNvPr id="1055" name="Group 78">
              <a:extLst>
                <a:ext uri="{FF2B5EF4-FFF2-40B4-BE49-F238E27FC236}">
                  <a16:creationId xmlns:a16="http://schemas.microsoft.com/office/drawing/2014/main" id="{B411DD7C-51B8-47EB-AD22-D6FD513FE4DD}"/>
                </a:ext>
              </a:extLst>
            </p:cNvPr>
            <p:cNvGrpSpPr>
              <a:grpSpLocks/>
            </p:cNvGrpSpPr>
            <p:nvPr/>
          </p:nvGrpSpPr>
          <p:grpSpPr bwMode="auto">
            <a:xfrm>
              <a:off x="2736" y="1584"/>
              <a:ext cx="1008" cy="1680"/>
              <a:chOff x="2736" y="1584"/>
              <a:chExt cx="1008" cy="1680"/>
            </a:xfrm>
          </p:grpSpPr>
          <p:sp>
            <p:nvSpPr>
              <p:cNvPr id="1071" name="Line 79">
                <a:extLst>
                  <a:ext uri="{FF2B5EF4-FFF2-40B4-BE49-F238E27FC236}">
                    <a16:creationId xmlns:a16="http://schemas.microsoft.com/office/drawing/2014/main" id="{334F368B-5D36-4DF5-9CBF-4FD473A8CCDF}"/>
                  </a:ext>
                </a:extLst>
              </p:cNvPr>
              <p:cNvSpPr>
                <a:spLocks noChangeShapeType="1"/>
              </p:cNvSpPr>
              <p:nvPr/>
            </p:nvSpPr>
            <p:spPr bwMode="auto">
              <a:xfrm>
                <a:off x="2736" y="1584"/>
                <a:ext cx="1008" cy="0"/>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72" name="Line 80">
                <a:extLst>
                  <a:ext uri="{FF2B5EF4-FFF2-40B4-BE49-F238E27FC236}">
                    <a16:creationId xmlns:a16="http://schemas.microsoft.com/office/drawing/2014/main" id="{3560835E-59AC-43E9-9139-3835934DB2C6}"/>
                  </a:ext>
                </a:extLst>
              </p:cNvPr>
              <p:cNvSpPr>
                <a:spLocks noChangeShapeType="1"/>
              </p:cNvSpPr>
              <p:nvPr/>
            </p:nvSpPr>
            <p:spPr bwMode="auto">
              <a:xfrm flipV="1">
                <a:off x="2736" y="1584"/>
                <a:ext cx="1008" cy="576"/>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73" name="Line 81">
                <a:extLst>
                  <a:ext uri="{FF2B5EF4-FFF2-40B4-BE49-F238E27FC236}">
                    <a16:creationId xmlns:a16="http://schemas.microsoft.com/office/drawing/2014/main" id="{1750B1AE-D4FF-4BFA-868A-66998614D977}"/>
                  </a:ext>
                </a:extLst>
              </p:cNvPr>
              <p:cNvSpPr>
                <a:spLocks noChangeShapeType="1"/>
              </p:cNvSpPr>
              <p:nvPr/>
            </p:nvSpPr>
            <p:spPr bwMode="auto">
              <a:xfrm flipV="1">
                <a:off x="2736" y="1632"/>
                <a:ext cx="1008" cy="1056"/>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74" name="Line 82">
                <a:extLst>
                  <a:ext uri="{FF2B5EF4-FFF2-40B4-BE49-F238E27FC236}">
                    <a16:creationId xmlns:a16="http://schemas.microsoft.com/office/drawing/2014/main" id="{E57EEE96-6E59-4D8A-B79A-A9737B998966}"/>
                  </a:ext>
                </a:extLst>
              </p:cNvPr>
              <p:cNvSpPr>
                <a:spLocks noChangeShapeType="1"/>
              </p:cNvSpPr>
              <p:nvPr/>
            </p:nvSpPr>
            <p:spPr bwMode="auto">
              <a:xfrm flipV="1">
                <a:off x="2736" y="1680"/>
                <a:ext cx="1008" cy="1584"/>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6" name="Group 83">
              <a:extLst>
                <a:ext uri="{FF2B5EF4-FFF2-40B4-BE49-F238E27FC236}">
                  <a16:creationId xmlns:a16="http://schemas.microsoft.com/office/drawing/2014/main" id="{A80CE2C2-C10A-4258-ABD7-1C7D7B0FD6A6}"/>
                </a:ext>
              </a:extLst>
            </p:cNvPr>
            <p:cNvGrpSpPr>
              <a:grpSpLocks/>
            </p:cNvGrpSpPr>
            <p:nvPr/>
          </p:nvGrpSpPr>
          <p:grpSpPr bwMode="auto">
            <a:xfrm flipV="1">
              <a:off x="2736" y="1584"/>
              <a:ext cx="1008" cy="1680"/>
              <a:chOff x="2736" y="1584"/>
              <a:chExt cx="1008" cy="1680"/>
            </a:xfrm>
          </p:grpSpPr>
          <p:sp>
            <p:nvSpPr>
              <p:cNvPr id="1067" name="Line 84">
                <a:extLst>
                  <a:ext uri="{FF2B5EF4-FFF2-40B4-BE49-F238E27FC236}">
                    <a16:creationId xmlns:a16="http://schemas.microsoft.com/office/drawing/2014/main" id="{6D48712D-90AC-40C1-BB70-AA31DCCC93D9}"/>
                  </a:ext>
                </a:extLst>
              </p:cNvPr>
              <p:cNvSpPr>
                <a:spLocks noChangeShapeType="1"/>
              </p:cNvSpPr>
              <p:nvPr/>
            </p:nvSpPr>
            <p:spPr bwMode="auto">
              <a:xfrm>
                <a:off x="2736" y="1584"/>
                <a:ext cx="1008" cy="0"/>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8" name="Line 85">
                <a:extLst>
                  <a:ext uri="{FF2B5EF4-FFF2-40B4-BE49-F238E27FC236}">
                    <a16:creationId xmlns:a16="http://schemas.microsoft.com/office/drawing/2014/main" id="{08A388A2-75C2-42B3-983C-8AE46852081F}"/>
                  </a:ext>
                </a:extLst>
              </p:cNvPr>
              <p:cNvSpPr>
                <a:spLocks noChangeShapeType="1"/>
              </p:cNvSpPr>
              <p:nvPr/>
            </p:nvSpPr>
            <p:spPr bwMode="auto">
              <a:xfrm flipV="1">
                <a:off x="2736" y="1584"/>
                <a:ext cx="1008" cy="576"/>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9" name="Line 86">
                <a:extLst>
                  <a:ext uri="{FF2B5EF4-FFF2-40B4-BE49-F238E27FC236}">
                    <a16:creationId xmlns:a16="http://schemas.microsoft.com/office/drawing/2014/main" id="{626BB38E-F4CB-4B0D-818D-9F3BBA4CDDF7}"/>
                  </a:ext>
                </a:extLst>
              </p:cNvPr>
              <p:cNvSpPr>
                <a:spLocks noChangeShapeType="1"/>
              </p:cNvSpPr>
              <p:nvPr/>
            </p:nvSpPr>
            <p:spPr bwMode="auto">
              <a:xfrm flipV="1">
                <a:off x="2736" y="1632"/>
                <a:ext cx="1008" cy="1056"/>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70" name="Line 87">
                <a:extLst>
                  <a:ext uri="{FF2B5EF4-FFF2-40B4-BE49-F238E27FC236}">
                    <a16:creationId xmlns:a16="http://schemas.microsoft.com/office/drawing/2014/main" id="{C6E74860-40AC-4122-ACA0-DDFC18A2551A}"/>
                  </a:ext>
                </a:extLst>
              </p:cNvPr>
              <p:cNvSpPr>
                <a:spLocks noChangeShapeType="1"/>
              </p:cNvSpPr>
              <p:nvPr/>
            </p:nvSpPr>
            <p:spPr bwMode="auto">
              <a:xfrm flipV="1">
                <a:off x="2736" y="1680"/>
                <a:ext cx="1008" cy="1584"/>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7" name="Group 88">
              <a:extLst>
                <a:ext uri="{FF2B5EF4-FFF2-40B4-BE49-F238E27FC236}">
                  <a16:creationId xmlns:a16="http://schemas.microsoft.com/office/drawing/2014/main" id="{27AF10B4-A510-40DD-991F-74422DBC1F04}"/>
                </a:ext>
              </a:extLst>
            </p:cNvPr>
            <p:cNvGrpSpPr>
              <a:grpSpLocks/>
            </p:cNvGrpSpPr>
            <p:nvPr/>
          </p:nvGrpSpPr>
          <p:grpSpPr bwMode="auto">
            <a:xfrm>
              <a:off x="2736" y="1584"/>
              <a:ext cx="1008" cy="1680"/>
              <a:chOff x="2736" y="1584"/>
              <a:chExt cx="1008" cy="1680"/>
            </a:xfrm>
          </p:grpSpPr>
          <p:sp>
            <p:nvSpPr>
              <p:cNvPr id="1063" name="Line 89">
                <a:extLst>
                  <a:ext uri="{FF2B5EF4-FFF2-40B4-BE49-F238E27FC236}">
                    <a16:creationId xmlns:a16="http://schemas.microsoft.com/office/drawing/2014/main" id="{C800DC72-8DE1-4C2E-8CBD-B3F627502B4E}"/>
                  </a:ext>
                </a:extLst>
              </p:cNvPr>
              <p:cNvSpPr>
                <a:spLocks noChangeShapeType="1"/>
              </p:cNvSpPr>
              <p:nvPr/>
            </p:nvSpPr>
            <p:spPr bwMode="auto">
              <a:xfrm>
                <a:off x="2736" y="1584"/>
                <a:ext cx="1008" cy="480"/>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4" name="Line 90">
                <a:extLst>
                  <a:ext uri="{FF2B5EF4-FFF2-40B4-BE49-F238E27FC236}">
                    <a16:creationId xmlns:a16="http://schemas.microsoft.com/office/drawing/2014/main" id="{DD151B96-0AB9-4DC9-97D9-300C7A848334}"/>
                  </a:ext>
                </a:extLst>
              </p:cNvPr>
              <p:cNvSpPr>
                <a:spLocks noChangeShapeType="1"/>
              </p:cNvSpPr>
              <p:nvPr/>
            </p:nvSpPr>
            <p:spPr bwMode="auto">
              <a:xfrm flipV="1">
                <a:off x="2736" y="2112"/>
                <a:ext cx="1008" cy="4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5" name="Line 91">
                <a:extLst>
                  <a:ext uri="{FF2B5EF4-FFF2-40B4-BE49-F238E27FC236}">
                    <a16:creationId xmlns:a16="http://schemas.microsoft.com/office/drawing/2014/main" id="{68758B9F-F760-4189-B479-0ED62A9FEC7D}"/>
                  </a:ext>
                </a:extLst>
              </p:cNvPr>
              <p:cNvSpPr>
                <a:spLocks noChangeShapeType="1"/>
              </p:cNvSpPr>
              <p:nvPr/>
            </p:nvSpPr>
            <p:spPr bwMode="auto">
              <a:xfrm flipV="1">
                <a:off x="2736" y="2160"/>
                <a:ext cx="1008" cy="52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6" name="Line 92">
                <a:extLst>
                  <a:ext uri="{FF2B5EF4-FFF2-40B4-BE49-F238E27FC236}">
                    <a16:creationId xmlns:a16="http://schemas.microsoft.com/office/drawing/2014/main" id="{23C2F6BB-448D-4D00-BEF0-EA41E9268F0A}"/>
                  </a:ext>
                </a:extLst>
              </p:cNvPr>
              <p:cNvSpPr>
                <a:spLocks noChangeShapeType="1"/>
              </p:cNvSpPr>
              <p:nvPr/>
            </p:nvSpPr>
            <p:spPr bwMode="auto">
              <a:xfrm flipV="1">
                <a:off x="2736" y="2256"/>
                <a:ext cx="1008" cy="100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8" name="Group 93">
              <a:extLst>
                <a:ext uri="{FF2B5EF4-FFF2-40B4-BE49-F238E27FC236}">
                  <a16:creationId xmlns:a16="http://schemas.microsoft.com/office/drawing/2014/main" id="{68DC05E5-4B7F-434C-A8D5-935038218DB9}"/>
                </a:ext>
              </a:extLst>
            </p:cNvPr>
            <p:cNvGrpSpPr>
              <a:grpSpLocks/>
            </p:cNvGrpSpPr>
            <p:nvPr/>
          </p:nvGrpSpPr>
          <p:grpSpPr bwMode="auto">
            <a:xfrm flipV="1">
              <a:off x="2736" y="1584"/>
              <a:ext cx="1008" cy="1680"/>
              <a:chOff x="2736" y="1584"/>
              <a:chExt cx="1008" cy="1680"/>
            </a:xfrm>
          </p:grpSpPr>
          <p:sp>
            <p:nvSpPr>
              <p:cNvPr id="1059" name="Line 94">
                <a:extLst>
                  <a:ext uri="{FF2B5EF4-FFF2-40B4-BE49-F238E27FC236}">
                    <a16:creationId xmlns:a16="http://schemas.microsoft.com/office/drawing/2014/main" id="{23435989-2E1E-4096-B406-A569BF1A5AB6}"/>
                  </a:ext>
                </a:extLst>
              </p:cNvPr>
              <p:cNvSpPr>
                <a:spLocks noChangeShapeType="1"/>
              </p:cNvSpPr>
              <p:nvPr/>
            </p:nvSpPr>
            <p:spPr bwMode="auto">
              <a:xfrm>
                <a:off x="2736" y="1584"/>
                <a:ext cx="1008" cy="480"/>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0" name="Line 95">
                <a:extLst>
                  <a:ext uri="{FF2B5EF4-FFF2-40B4-BE49-F238E27FC236}">
                    <a16:creationId xmlns:a16="http://schemas.microsoft.com/office/drawing/2014/main" id="{B58DED23-2C9D-4D8D-A322-991371B924AE}"/>
                  </a:ext>
                </a:extLst>
              </p:cNvPr>
              <p:cNvSpPr>
                <a:spLocks noChangeShapeType="1"/>
              </p:cNvSpPr>
              <p:nvPr/>
            </p:nvSpPr>
            <p:spPr bwMode="auto">
              <a:xfrm flipV="1">
                <a:off x="2736" y="2112"/>
                <a:ext cx="1008" cy="4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1" name="Line 96">
                <a:extLst>
                  <a:ext uri="{FF2B5EF4-FFF2-40B4-BE49-F238E27FC236}">
                    <a16:creationId xmlns:a16="http://schemas.microsoft.com/office/drawing/2014/main" id="{3C163118-32B0-40C5-AF42-74802B2B93BC}"/>
                  </a:ext>
                </a:extLst>
              </p:cNvPr>
              <p:cNvSpPr>
                <a:spLocks noChangeShapeType="1"/>
              </p:cNvSpPr>
              <p:nvPr/>
            </p:nvSpPr>
            <p:spPr bwMode="auto">
              <a:xfrm flipV="1">
                <a:off x="2736" y="2160"/>
                <a:ext cx="1008" cy="52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2" name="Line 97">
                <a:extLst>
                  <a:ext uri="{FF2B5EF4-FFF2-40B4-BE49-F238E27FC236}">
                    <a16:creationId xmlns:a16="http://schemas.microsoft.com/office/drawing/2014/main" id="{3B6BB711-9E35-45C5-BF9F-CB3673008941}"/>
                  </a:ext>
                </a:extLst>
              </p:cNvPr>
              <p:cNvSpPr>
                <a:spLocks noChangeShapeType="1"/>
              </p:cNvSpPr>
              <p:nvPr/>
            </p:nvSpPr>
            <p:spPr bwMode="auto">
              <a:xfrm flipV="1">
                <a:off x="2736" y="2256"/>
                <a:ext cx="1008" cy="100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sp>
        <p:nvSpPr>
          <p:cNvPr id="1075" name="Rectangle 98">
            <a:extLst>
              <a:ext uri="{FF2B5EF4-FFF2-40B4-BE49-F238E27FC236}">
                <a16:creationId xmlns:a16="http://schemas.microsoft.com/office/drawing/2014/main" id="{15DA4CB1-F084-4645-ABF7-91B170ED8BE0}"/>
              </a:ext>
            </a:extLst>
          </p:cNvPr>
          <p:cNvSpPr>
            <a:spLocks noChangeArrowheads="1"/>
          </p:cNvSpPr>
          <p:nvPr/>
        </p:nvSpPr>
        <p:spPr bwMode="auto">
          <a:xfrm>
            <a:off x="5932488" y="2034540"/>
            <a:ext cx="762000" cy="533400"/>
          </a:xfrm>
          <a:prstGeom prst="rect">
            <a:avLst/>
          </a:prstGeom>
          <a:solidFill>
            <a:schemeClr val="bg1"/>
          </a:solidFill>
          <a:ln w="9525">
            <a:solidFill>
              <a:schemeClr val="tx1"/>
            </a:solidFill>
            <a:miter lim="800000"/>
            <a:headEnd/>
            <a:tailEnd/>
          </a:ln>
        </p:spPr>
        <p:txBody>
          <a:bodyPr wrap="none" anchor="ctr"/>
          <a:lstStyle/>
          <a:p>
            <a:pPr algn="ctr">
              <a:defRPr/>
            </a:pPr>
            <a:r>
              <a:rPr lang="zh-CN" altLang="en-US" sz="1600" dirty="0">
                <a:latin typeface="Microsoft YaHei" panose="020B0503020204020204" pitchFamily="34" charset="-122"/>
                <a:ea typeface="Microsoft YaHei" panose="020B0503020204020204" pitchFamily="34" charset="-122"/>
              </a:rPr>
              <a:t>出口</a:t>
            </a:r>
            <a:endParaRPr lang="en-US" altLang="zh-CN" sz="1600" dirty="0">
              <a:latin typeface="Microsoft YaHei" panose="020B0503020204020204" pitchFamily="34" charset="-122"/>
              <a:ea typeface="Microsoft YaHei" panose="020B0503020204020204" pitchFamily="34" charset="-122"/>
            </a:endParaRPr>
          </a:p>
          <a:p>
            <a:pPr algn="ctr">
              <a:defRPr/>
            </a:pPr>
            <a:r>
              <a:rPr lang="zh-CN" altLang="en-US" sz="1600" dirty="0">
                <a:latin typeface="Microsoft YaHei" panose="020B0503020204020204" pitchFamily="34" charset="-122"/>
                <a:ea typeface="Microsoft YaHei" panose="020B0503020204020204" pitchFamily="34" charset="-122"/>
              </a:rPr>
              <a:t>选择</a:t>
            </a:r>
            <a:endParaRPr lang="en-US" altLang="zh-CN" sz="1600" dirty="0">
              <a:latin typeface="Microsoft YaHei" panose="020B0503020204020204" pitchFamily="34" charset="-122"/>
              <a:ea typeface="Microsoft YaHei" panose="020B0503020204020204" pitchFamily="34" charset="-122"/>
            </a:endParaRPr>
          </a:p>
        </p:txBody>
      </p:sp>
      <p:sp>
        <p:nvSpPr>
          <p:cNvPr id="1076" name="Rectangle 99">
            <a:extLst>
              <a:ext uri="{FF2B5EF4-FFF2-40B4-BE49-F238E27FC236}">
                <a16:creationId xmlns:a16="http://schemas.microsoft.com/office/drawing/2014/main" id="{6349585E-3FDE-4EBC-BAD9-D1AB19F46D76}"/>
              </a:ext>
            </a:extLst>
          </p:cNvPr>
          <p:cNvSpPr>
            <a:spLocks noChangeArrowheads="1"/>
          </p:cNvSpPr>
          <p:nvPr/>
        </p:nvSpPr>
        <p:spPr bwMode="auto">
          <a:xfrm>
            <a:off x="5932488" y="2872740"/>
            <a:ext cx="762000" cy="533400"/>
          </a:xfrm>
          <a:prstGeom prst="rect">
            <a:avLst/>
          </a:prstGeom>
          <a:solidFill>
            <a:schemeClr val="bg1"/>
          </a:solidFill>
          <a:ln w="9525">
            <a:solidFill>
              <a:schemeClr val="tx1"/>
            </a:solidFill>
            <a:miter lim="800000"/>
            <a:headEnd/>
            <a:tailEnd/>
          </a:ln>
        </p:spPr>
        <p:txBody>
          <a:bodyPr wrap="none" anchor="ctr"/>
          <a:lstStyle/>
          <a:p>
            <a:pPr algn="ctr">
              <a:defRPr/>
            </a:pPr>
            <a:r>
              <a:rPr lang="zh-CN" altLang="en-US" sz="1600" dirty="0">
                <a:latin typeface="Microsoft YaHei" panose="020B0503020204020204" pitchFamily="34" charset="-122"/>
                <a:ea typeface="Microsoft YaHei" panose="020B0503020204020204" pitchFamily="34" charset="-122"/>
              </a:rPr>
              <a:t>出口</a:t>
            </a:r>
            <a:endParaRPr lang="en-US" altLang="zh-CN" sz="1600" dirty="0">
              <a:latin typeface="Microsoft YaHei" panose="020B0503020204020204" pitchFamily="34" charset="-122"/>
              <a:ea typeface="Microsoft YaHei" panose="020B0503020204020204" pitchFamily="34" charset="-122"/>
            </a:endParaRPr>
          </a:p>
          <a:p>
            <a:pPr algn="ctr">
              <a:defRPr/>
            </a:pPr>
            <a:r>
              <a:rPr lang="zh-CN" altLang="en-US" sz="1600" dirty="0">
                <a:latin typeface="Microsoft YaHei" panose="020B0503020204020204" pitchFamily="34" charset="-122"/>
                <a:ea typeface="Microsoft YaHei" panose="020B0503020204020204" pitchFamily="34" charset="-122"/>
              </a:rPr>
              <a:t>选择</a:t>
            </a:r>
            <a:endParaRPr lang="en-US" altLang="zh-CN" sz="1600" dirty="0">
              <a:latin typeface="Microsoft YaHei" panose="020B0503020204020204" pitchFamily="34" charset="-122"/>
              <a:ea typeface="Microsoft YaHei" panose="020B0503020204020204" pitchFamily="34" charset="-122"/>
            </a:endParaRPr>
          </a:p>
        </p:txBody>
      </p:sp>
      <p:sp>
        <p:nvSpPr>
          <p:cNvPr id="1077" name="Rectangle 100">
            <a:extLst>
              <a:ext uri="{FF2B5EF4-FFF2-40B4-BE49-F238E27FC236}">
                <a16:creationId xmlns:a16="http://schemas.microsoft.com/office/drawing/2014/main" id="{296D7441-26F3-4F0B-8723-4932F1A7BC76}"/>
              </a:ext>
            </a:extLst>
          </p:cNvPr>
          <p:cNvSpPr>
            <a:spLocks noChangeArrowheads="1"/>
          </p:cNvSpPr>
          <p:nvPr/>
        </p:nvSpPr>
        <p:spPr bwMode="auto">
          <a:xfrm>
            <a:off x="5932488" y="3710940"/>
            <a:ext cx="762000" cy="533400"/>
          </a:xfrm>
          <a:prstGeom prst="rect">
            <a:avLst/>
          </a:prstGeom>
          <a:solidFill>
            <a:schemeClr val="bg1"/>
          </a:solidFill>
          <a:ln w="9525">
            <a:solidFill>
              <a:schemeClr val="tx1"/>
            </a:solidFill>
            <a:miter lim="800000"/>
            <a:headEnd/>
            <a:tailEnd/>
          </a:ln>
        </p:spPr>
        <p:txBody>
          <a:bodyPr wrap="none" anchor="ctr"/>
          <a:lstStyle/>
          <a:p>
            <a:pPr algn="ctr">
              <a:defRPr/>
            </a:pPr>
            <a:r>
              <a:rPr lang="zh-CN" altLang="en-US" sz="1600" dirty="0">
                <a:latin typeface="Microsoft YaHei" panose="020B0503020204020204" pitchFamily="34" charset="-122"/>
                <a:ea typeface="Microsoft YaHei" panose="020B0503020204020204" pitchFamily="34" charset="-122"/>
              </a:rPr>
              <a:t>出口</a:t>
            </a:r>
            <a:endParaRPr lang="en-US" altLang="zh-CN" sz="1600" dirty="0">
              <a:latin typeface="Microsoft YaHei" panose="020B0503020204020204" pitchFamily="34" charset="-122"/>
              <a:ea typeface="Microsoft YaHei" panose="020B0503020204020204" pitchFamily="34" charset="-122"/>
            </a:endParaRPr>
          </a:p>
          <a:p>
            <a:pPr algn="ctr">
              <a:defRPr/>
            </a:pPr>
            <a:r>
              <a:rPr lang="zh-CN" altLang="en-US" sz="1600" dirty="0">
                <a:latin typeface="Microsoft YaHei" panose="020B0503020204020204" pitchFamily="34" charset="-122"/>
                <a:ea typeface="Microsoft YaHei" panose="020B0503020204020204" pitchFamily="34" charset="-122"/>
              </a:rPr>
              <a:t>选择</a:t>
            </a:r>
            <a:endParaRPr lang="en-US" altLang="zh-CN" sz="1600" dirty="0">
              <a:latin typeface="Microsoft YaHei" panose="020B0503020204020204" pitchFamily="34" charset="-122"/>
              <a:ea typeface="Microsoft YaHei" panose="020B0503020204020204" pitchFamily="34" charset="-122"/>
            </a:endParaRPr>
          </a:p>
        </p:txBody>
      </p:sp>
      <p:sp>
        <p:nvSpPr>
          <p:cNvPr id="1078" name="Rectangle 101">
            <a:extLst>
              <a:ext uri="{FF2B5EF4-FFF2-40B4-BE49-F238E27FC236}">
                <a16:creationId xmlns:a16="http://schemas.microsoft.com/office/drawing/2014/main" id="{65BE5222-8902-4A7A-A2D8-51F0473212E4}"/>
              </a:ext>
            </a:extLst>
          </p:cNvPr>
          <p:cNvSpPr>
            <a:spLocks noChangeArrowheads="1"/>
          </p:cNvSpPr>
          <p:nvPr/>
        </p:nvSpPr>
        <p:spPr bwMode="auto">
          <a:xfrm>
            <a:off x="5932488" y="4625340"/>
            <a:ext cx="762000" cy="533400"/>
          </a:xfrm>
          <a:prstGeom prst="rect">
            <a:avLst/>
          </a:prstGeom>
          <a:solidFill>
            <a:schemeClr val="bg1"/>
          </a:solidFill>
          <a:ln w="9525">
            <a:solidFill>
              <a:schemeClr val="tx1"/>
            </a:solidFill>
            <a:miter lim="800000"/>
            <a:headEnd/>
            <a:tailEnd/>
          </a:ln>
        </p:spPr>
        <p:txBody>
          <a:bodyPr wrap="none" anchor="ctr"/>
          <a:lstStyle/>
          <a:p>
            <a:pPr algn="ctr">
              <a:defRPr/>
            </a:pPr>
            <a:r>
              <a:rPr lang="zh-CN" altLang="en-US" sz="1600" dirty="0">
                <a:latin typeface="Microsoft YaHei" panose="020B0503020204020204" pitchFamily="34" charset="-122"/>
                <a:ea typeface="Microsoft YaHei" panose="020B0503020204020204" pitchFamily="34" charset="-122"/>
              </a:rPr>
              <a:t>出口</a:t>
            </a:r>
            <a:endParaRPr lang="en-US" altLang="zh-CN" sz="1600" dirty="0">
              <a:latin typeface="Microsoft YaHei" panose="020B0503020204020204" pitchFamily="34" charset="-122"/>
              <a:ea typeface="Microsoft YaHei" panose="020B0503020204020204" pitchFamily="34" charset="-122"/>
            </a:endParaRPr>
          </a:p>
          <a:p>
            <a:pPr algn="ctr">
              <a:defRPr/>
            </a:pPr>
            <a:r>
              <a:rPr lang="zh-CN" altLang="en-US" sz="1600" dirty="0">
                <a:latin typeface="Microsoft YaHei" panose="020B0503020204020204" pitchFamily="34" charset="-122"/>
                <a:ea typeface="Microsoft YaHei" panose="020B0503020204020204" pitchFamily="34" charset="-122"/>
              </a:rPr>
              <a:t>选择</a:t>
            </a:r>
            <a:endParaRPr lang="en-US" altLang="zh-CN" sz="1600" dirty="0">
              <a:latin typeface="Microsoft YaHei" panose="020B0503020204020204" pitchFamily="34" charset="-122"/>
              <a:ea typeface="Microsoft YaHei" panose="020B0503020204020204" pitchFamily="34" charset="-122"/>
            </a:endParaRPr>
          </a:p>
        </p:txBody>
      </p:sp>
      <p:grpSp>
        <p:nvGrpSpPr>
          <p:cNvPr id="1079" name="Group 102">
            <a:extLst>
              <a:ext uri="{FF2B5EF4-FFF2-40B4-BE49-F238E27FC236}">
                <a16:creationId xmlns:a16="http://schemas.microsoft.com/office/drawing/2014/main" id="{FA611171-5C58-4600-BC70-DB26BD9CAD4F}"/>
              </a:ext>
            </a:extLst>
          </p:cNvPr>
          <p:cNvGrpSpPr>
            <a:grpSpLocks/>
          </p:cNvGrpSpPr>
          <p:nvPr/>
        </p:nvGrpSpPr>
        <p:grpSpPr bwMode="auto">
          <a:xfrm>
            <a:off x="2151063" y="3329940"/>
            <a:ext cx="1219200" cy="304800"/>
            <a:chOff x="672" y="1152"/>
            <a:chExt cx="768" cy="192"/>
          </a:xfrm>
          <a:solidFill>
            <a:schemeClr val="accent6">
              <a:lumMod val="60000"/>
              <a:lumOff val="40000"/>
            </a:schemeClr>
          </a:solidFill>
        </p:grpSpPr>
        <p:sp>
          <p:nvSpPr>
            <p:cNvPr id="1080" name="Rectangle 103">
              <a:extLst>
                <a:ext uri="{FF2B5EF4-FFF2-40B4-BE49-F238E27FC236}">
                  <a16:creationId xmlns:a16="http://schemas.microsoft.com/office/drawing/2014/main" id="{69E8F714-2367-4CCF-A5D5-4C9F4E6ED5DD}"/>
                </a:ext>
              </a:extLst>
            </p:cNvPr>
            <p:cNvSpPr>
              <a:spLocks noChangeArrowheads="1"/>
            </p:cNvSpPr>
            <p:nvPr/>
          </p:nvSpPr>
          <p:spPr bwMode="auto">
            <a:xfrm>
              <a:off x="855" y="1152"/>
              <a:ext cx="345" cy="192"/>
            </a:xfrm>
            <a:prstGeom prst="rect">
              <a:avLst/>
            </a:prstGeom>
            <a:grp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nvGrpSpPr>
            <p:cNvPr id="1081" name="Group 104">
              <a:extLst>
                <a:ext uri="{FF2B5EF4-FFF2-40B4-BE49-F238E27FC236}">
                  <a16:creationId xmlns:a16="http://schemas.microsoft.com/office/drawing/2014/main" id="{D269E883-C098-48BC-A0AA-60070738D7DF}"/>
                </a:ext>
              </a:extLst>
            </p:cNvPr>
            <p:cNvGrpSpPr>
              <a:grpSpLocks/>
            </p:cNvGrpSpPr>
            <p:nvPr/>
          </p:nvGrpSpPr>
          <p:grpSpPr bwMode="auto">
            <a:xfrm>
              <a:off x="672" y="1200"/>
              <a:ext cx="122" cy="96"/>
              <a:chOff x="576" y="1200"/>
              <a:chExt cx="96" cy="48"/>
            </a:xfrm>
            <a:grpFill/>
          </p:grpSpPr>
          <p:sp>
            <p:nvSpPr>
              <p:cNvPr id="1083" name="Line 105">
                <a:extLst>
                  <a:ext uri="{FF2B5EF4-FFF2-40B4-BE49-F238E27FC236}">
                    <a16:creationId xmlns:a16="http://schemas.microsoft.com/office/drawing/2014/main" id="{7D76078B-8BBC-4435-9397-BB13329D70DF}"/>
                  </a:ext>
                </a:extLst>
              </p:cNvPr>
              <p:cNvSpPr>
                <a:spLocks noChangeShapeType="1"/>
              </p:cNvSpPr>
              <p:nvPr/>
            </p:nvSpPr>
            <p:spPr bwMode="auto">
              <a:xfrm>
                <a:off x="672" y="1200"/>
                <a:ext cx="0" cy="48"/>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84" name="Line 106">
                <a:extLst>
                  <a:ext uri="{FF2B5EF4-FFF2-40B4-BE49-F238E27FC236}">
                    <a16:creationId xmlns:a16="http://schemas.microsoft.com/office/drawing/2014/main" id="{205A2A81-4C74-4473-AEF5-F3D8E7D982DA}"/>
                  </a:ext>
                </a:extLst>
              </p:cNvPr>
              <p:cNvSpPr>
                <a:spLocks noChangeShapeType="1"/>
              </p:cNvSpPr>
              <p:nvPr/>
            </p:nvSpPr>
            <p:spPr bwMode="auto">
              <a:xfrm>
                <a:off x="624" y="1200"/>
                <a:ext cx="0" cy="48"/>
              </a:xfrm>
              <a:prstGeom prst="line">
                <a:avLst/>
              </a:prstGeom>
              <a:grpFill/>
              <a:ln w="1905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85" name="Line 107">
                <a:extLst>
                  <a:ext uri="{FF2B5EF4-FFF2-40B4-BE49-F238E27FC236}">
                    <a16:creationId xmlns:a16="http://schemas.microsoft.com/office/drawing/2014/main" id="{06ED3F4F-EF75-4EE4-9890-14B022188605}"/>
                  </a:ext>
                </a:extLst>
              </p:cNvPr>
              <p:cNvSpPr>
                <a:spLocks noChangeShapeType="1"/>
              </p:cNvSpPr>
              <p:nvPr/>
            </p:nvSpPr>
            <p:spPr bwMode="auto">
              <a:xfrm>
                <a:off x="576" y="1200"/>
                <a:ext cx="0" cy="48"/>
              </a:xfrm>
              <a:prstGeom prst="line">
                <a:avLst/>
              </a:prstGeom>
              <a:grpFill/>
              <a:ln w="9525">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sp>
          <p:nvSpPr>
            <p:cNvPr id="1082" name="Rectangle 108">
              <a:extLst>
                <a:ext uri="{FF2B5EF4-FFF2-40B4-BE49-F238E27FC236}">
                  <a16:creationId xmlns:a16="http://schemas.microsoft.com/office/drawing/2014/main" id="{6485364C-1B43-4AC6-BDF8-715CEA306072}"/>
                </a:ext>
              </a:extLst>
            </p:cNvPr>
            <p:cNvSpPr>
              <a:spLocks noChangeArrowheads="1"/>
            </p:cNvSpPr>
            <p:nvPr/>
          </p:nvSpPr>
          <p:spPr bwMode="auto">
            <a:xfrm>
              <a:off x="1200" y="1152"/>
              <a:ext cx="240" cy="192"/>
            </a:xfrm>
            <a:prstGeom prst="rect">
              <a:avLst/>
            </a:prstGeom>
            <a:grpFill/>
            <a:ln w="9525">
              <a:solidFill>
                <a:schemeClr val="tx1"/>
              </a:solidFill>
              <a:miter lim="800000"/>
              <a:headEnd/>
              <a:tailEnd/>
            </a:ln>
          </p:spPr>
          <p:txBody>
            <a:bodyPr wrap="none" anchor="ctr"/>
            <a:lstStyle/>
            <a:p>
              <a:pPr algn="ctr">
                <a:defRPr/>
              </a:pPr>
              <a:r>
                <a:rPr lang="en-US" altLang="zh-CN">
                  <a:latin typeface="Microsoft YaHei" panose="020B0503020204020204" pitchFamily="34" charset="-122"/>
                  <a:ea typeface="Microsoft YaHei" panose="020B0503020204020204" pitchFamily="34" charset="-122"/>
                </a:rPr>
                <a:t>“4”</a:t>
              </a:r>
            </a:p>
          </p:txBody>
        </p:sp>
      </p:grpSp>
      <p:grpSp>
        <p:nvGrpSpPr>
          <p:cNvPr id="1086" name="Group 109">
            <a:extLst>
              <a:ext uri="{FF2B5EF4-FFF2-40B4-BE49-F238E27FC236}">
                <a16:creationId xmlns:a16="http://schemas.microsoft.com/office/drawing/2014/main" id="{65E0BCB6-CC5B-4E27-A6D8-871B960C0901}"/>
              </a:ext>
            </a:extLst>
          </p:cNvPr>
          <p:cNvGrpSpPr>
            <a:grpSpLocks/>
          </p:cNvGrpSpPr>
          <p:nvPr/>
        </p:nvGrpSpPr>
        <p:grpSpPr bwMode="auto">
          <a:xfrm>
            <a:off x="3217863" y="2034540"/>
            <a:ext cx="1219200" cy="304800"/>
            <a:chOff x="672" y="1152"/>
            <a:chExt cx="768" cy="192"/>
          </a:xfrm>
          <a:solidFill>
            <a:schemeClr val="accent6">
              <a:lumMod val="60000"/>
              <a:lumOff val="40000"/>
            </a:schemeClr>
          </a:solidFill>
        </p:grpSpPr>
        <p:sp>
          <p:nvSpPr>
            <p:cNvPr id="1087" name="Rectangle 110">
              <a:extLst>
                <a:ext uri="{FF2B5EF4-FFF2-40B4-BE49-F238E27FC236}">
                  <a16:creationId xmlns:a16="http://schemas.microsoft.com/office/drawing/2014/main" id="{BF167D48-0B75-4787-B73D-72580317EA3A}"/>
                </a:ext>
              </a:extLst>
            </p:cNvPr>
            <p:cNvSpPr>
              <a:spLocks noChangeArrowheads="1"/>
            </p:cNvSpPr>
            <p:nvPr/>
          </p:nvSpPr>
          <p:spPr bwMode="auto">
            <a:xfrm>
              <a:off x="855" y="1152"/>
              <a:ext cx="345" cy="192"/>
            </a:xfrm>
            <a:prstGeom prst="rect">
              <a:avLst/>
            </a:prstGeom>
            <a:grp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nvGrpSpPr>
            <p:cNvPr id="1088" name="Group 111">
              <a:extLst>
                <a:ext uri="{FF2B5EF4-FFF2-40B4-BE49-F238E27FC236}">
                  <a16:creationId xmlns:a16="http://schemas.microsoft.com/office/drawing/2014/main" id="{68108C2A-AC06-4899-949E-D43665D90F2B}"/>
                </a:ext>
              </a:extLst>
            </p:cNvPr>
            <p:cNvGrpSpPr>
              <a:grpSpLocks/>
            </p:cNvGrpSpPr>
            <p:nvPr/>
          </p:nvGrpSpPr>
          <p:grpSpPr bwMode="auto">
            <a:xfrm>
              <a:off x="672" y="1200"/>
              <a:ext cx="122" cy="96"/>
              <a:chOff x="576" y="1200"/>
              <a:chExt cx="96" cy="48"/>
            </a:xfrm>
            <a:grpFill/>
          </p:grpSpPr>
          <p:sp>
            <p:nvSpPr>
              <p:cNvPr id="1090" name="Line 112">
                <a:extLst>
                  <a:ext uri="{FF2B5EF4-FFF2-40B4-BE49-F238E27FC236}">
                    <a16:creationId xmlns:a16="http://schemas.microsoft.com/office/drawing/2014/main" id="{02693480-E2C4-4982-B26D-37D9E1A64041}"/>
                  </a:ext>
                </a:extLst>
              </p:cNvPr>
              <p:cNvSpPr>
                <a:spLocks noChangeShapeType="1"/>
              </p:cNvSpPr>
              <p:nvPr/>
            </p:nvSpPr>
            <p:spPr bwMode="auto">
              <a:xfrm>
                <a:off x="672" y="1200"/>
                <a:ext cx="0" cy="48"/>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91" name="Line 113">
                <a:extLst>
                  <a:ext uri="{FF2B5EF4-FFF2-40B4-BE49-F238E27FC236}">
                    <a16:creationId xmlns:a16="http://schemas.microsoft.com/office/drawing/2014/main" id="{D7F49FA1-5BAA-44FD-B678-35572E86B861}"/>
                  </a:ext>
                </a:extLst>
              </p:cNvPr>
              <p:cNvSpPr>
                <a:spLocks noChangeShapeType="1"/>
              </p:cNvSpPr>
              <p:nvPr/>
            </p:nvSpPr>
            <p:spPr bwMode="auto">
              <a:xfrm>
                <a:off x="624" y="1200"/>
                <a:ext cx="0" cy="48"/>
              </a:xfrm>
              <a:prstGeom prst="line">
                <a:avLst/>
              </a:prstGeom>
              <a:grpFill/>
              <a:ln w="1905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92" name="Line 114">
                <a:extLst>
                  <a:ext uri="{FF2B5EF4-FFF2-40B4-BE49-F238E27FC236}">
                    <a16:creationId xmlns:a16="http://schemas.microsoft.com/office/drawing/2014/main" id="{43D9135D-A40A-43A8-9C7C-C942064EC0C8}"/>
                  </a:ext>
                </a:extLst>
              </p:cNvPr>
              <p:cNvSpPr>
                <a:spLocks noChangeShapeType="1"/>
              </p:cNvSpPr>
              <p:nvPr/>
            </p:nvSpPr>
            <p:spPr bwMode="auto">
              <a:xfrm>
                <a:off x="576" y="1200"/>
                <a:ext cx="0" cy="48"/>
              </a:xfrm>
              <a:prstGeom prst="line">
                <a:avLst/>
              </a:prstGeom>
              <a:grpFill/>
              <a:ln w="9525">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sp>
          <p:nvSpPr>
            <p:cNvPr id="1089" name="Rectangle 115">
              <a:extLst>
                <a:ext uri="{FF2B5EF4-FFF2-40B4-BE49-F238E27FC236}">
                  <a16:creationId xmlns:a16="http://schemas.microsoft.com/office/drawing/2014/main" id="{04BBA0E1-F0FD-4E25-8522-0313B67D0C83}"/>
                </a:ext>
              </a:extLst>
            </p:cNvPr>
            <p:cNvSpPr>
              <a:spLocks noChangeArrowheads="1"/>
            </p:cNvSpPr>
            <p:nvPr/>
          </p:nvSpPr>
          <p:spPr bwMode="auto">
            <a:xfrm>
              <a:off x="1200" y="1152"/>
              <a:ext cx="240" cy="192"/>
            </a:xfrm>
            <a:prstGeom prst="rect">
              <a:avLst/>
            </a:prstGeom>
            <a:grpFill/>
            <a:ln w="9525">
              <a:solidFill>
                <a:schemeClr val="tx1"/>
              </a:solidFill>
              <a:miter lim="800000"/>
              <a:headEnd/>
              <a:tailEnd/>
            </a:ln>
          </p:spPr>
          <p:txBody>
            <a:bodyPr wrap="none" anchor="ctr"/>
            <a:lstStyle/>
            <a:p>
              <a:pPr algn="ctr">
                <a:defRPr/>
              </a:pPr>
              <a:r>
                <a:rPr lang="en-US" altLang="zh-CN" dirty="0">
                  <a:latin typeface="Microsoft YaHei" panose="020B0503020204020204" pitchFamily="34" charset="-122"/>
                  <a:ea typeface="Microsoft YaHei" panose="020B0503020204020204" pitchFamily="34" charset="-122"/>
                </a:rPr>
                <a:t>“4”</a:t>
              </a:r>
            </a:p>
          </p:txBody>
        </p:sp>
      </p:grpSp>
      <p:sp>
        <p:nvSpPr>
          <p:cNvPr id="4" name="Text Box 57">
            <a:extLst>
              <a:ext uri="{FF2B5EF4-FFF2-40B4-BE49-F238E27FC236}">
                <a16:creationId xmlns:a16="http://schemas.microsoft.com/office/drawing/2014/main" id="{58476B8D-8643-444C-9DE5-E74AFA3B632B}"/>
              </a:ext>
            </a:extLst>
          </p:cNvPr>
          <p:cNvSpPr txBox="1">
            <a:spLocks noChangeArrowheads="1"/>
          </p:cNvSpPr>
          <p:nvPr/>
        </p:nvSpPr>
        <p:spPr bwMode="auto">
          <a:xfrm>
            <a:off x="8868441" y="1949379"/>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1, </a:t>
            </a:r>
            <a:r>
              <a:rPr lang="zh-CN" altLang="en-US" sz="1600" dirty="0">
                <a:latin typeface="Microsoft YaHei" panose="020B0503020204020204" pitchFamily="34" charset="-122"/>
                <a:ea typeface="Microsoft YaHei" panose="020B0503020204020204" pitchFamily="34" charset="-122"/>
              </a:rPr>
              <a:t>输出</a:t>
            </a:r>
            <a:endParaRPr lang="en-US" altLang="zh-CN" sz="1600" dirty="0">
              <a:latin typeface="Microsoft YaHei" panose="020B0503020204020204" pitchFamily="34" charset="-122"/>
              <a:ea typeface="Microsoft YaHei" panose="020B0503020204020204" pitchFamily="34" charset="-122"/>
            </a:endParaRPr>
          </a:p>
        </p:txBody>
      </p:sp>
      <p:sp>
        <p:nvSpPr>
          <p:cNvPr id="5" name="Text Box 59">
            <a:extLst>
              <a:ext uri="{FF2B5EF4-FFF2-40B4-BE49-F238E27FC236}">
                <a16:creationId xmlns:a16="http://schemas.microsoft.com/office/drawing/2014/main" id="{B47FB948-3AB0-4D81-86B7-FDF7DA80D530}"/>
              </a:ext>
            </a:extLst>
          </p:cNvPr>
          <p:cNvSpPr txBox="1">
            <a:spLocks noChangeArrowheads="1"/>
          </p:cNvSpPr>
          <p:nvPr/>
        </p:nvSpPr>
        <p:spPr bwMode="auto">
          <a:xfrm>
            <a:off x="8868441" y="2863779"/>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2, </a:t>
            </a:r>
            <a:r>
              <a:rPr lang="zh-CN" altLang="en-US" sz="1600" dirty="0">
                <a:latin typeface="Microsoft YaHei" panose="020B0503020204020204" pitchFamily="34" charset="-122"/>
                <a:ea typeface="Microsoft YaHei" panose="020B0503020204020204" pitchFamily="34" charset="-122"/>
              </a:rPr>
              <a:t>输出</a:t>
            </a:r>
            <a:endParaRPr lang="en-US" altLang="zh-CN" sz="1600" dirty="0">
              <a:latin typeface="Microsoft YaHei" panose="020B0503020204020204" pitchFamily="34" charset="-122"/>
              <a:ea typeface="Microsoft YaHei" panose="020B0503020204020204" pitchFamily="34" charset="-122"/>
            </a:endParaRPr>
          </a:p>
        </p:txBody>
      </p:sp>
      <p:sp>
        <p:nvSpPr>
          <p:cNvPr id="6" name="Text Box 61">
            <a:extLst>
              <a:ext uri="{FF2B5EF4-FFF2-40B4-BE49-F238E27FC236}">
                <a16:creationId xmlns:a16="http://schemas.microsoft.com/office/drawing/2014/main" id="{919F40FF-A6D6-4FDF-AA8B-9A3FB05E93A0}"/>
              </a:ext>
            </a:extLst>
          </p:cNvPr>
          <p:cNvSpPr txBox="1">
            <a:spLocks noChangeArrowheads="1"/>
          </p:cNvSpPr>
          <p:nvPr/>
        </p:nvSpPr>
        <p:spPr bwMode="auto">
          <a:xfrm>
            <a:off x="8868441" y="3701979"/>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3, </a:t>
            </a:r>
            <a:r>
              <a:rPr lang="zh-CN" altLang="en-US" sz="1600" dirty="0">
                <a:latin typeface="Microsoft YaHei" panose="020B0503020204020204" pitchFamily="34" charset="-122"/>
                <a:ea typeface="Microsoft YaHei" panose="020B0503020204020204" pitchFamily="34" charset="-122"/>
              </a:rPr>
              <a:t>输出</a:t>
            </a:r>
            <a:endParaRPr lang="en-US" altLang="zh-CN" sz="1600" dirty="0">
              <a:latin typeface="Microsoft YaHei" panose="020B0503020204020204" pitchFamily="34" charset="-122"/>
              <a:ea typeface="Microsoft YaHei" panose="020B0503020204020204" pitchFamily="34" charset="-122"/>
            </a:endParaRPr>
          </a:p>
        </p:txBody>
      </p:sp>
      <p:sp>
        <p:nvSpPr>
          <p:cNvPr id="7" name="Text Box 63">
            <a:extLst>
              <a:ext uri="{FF2B5EF4-FFF2-40B4-BE49-F238E27FC236}">
                <a16:creationId xmlns:a16="http://schemas.microsoft.com/office/drawing/2014/main" id="{98AC3D56-FDE9-4526-80AD-260574795BCB}"/>
              </a:ext>
            </a:extLst>
          </p:cNvPr>
          <p:cNvSpPr txBox="1">
            <a:spLocks noChangeArrowheads="1"/>
          </p:cNvSpPr>
          <p:nvPr/>
        </p:nvSpPr>
        <p:spPr bwMode="auto">
          <a:xfrm>
            <a:off x="8868441" y="4616379"/>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4, </a:t>
            </a:r>
            <a:r>
              <a:rPr lang="zh-CN" altLang="en-US" sz="1600" dirty="0">
                <a:latin typeface="Microsoft YaHei" panose="020B0503020204020204" pitchFamily="34" charset="-122"/>
                <a:ea typeface="Microsoft YaHei" panose="020B0503020204020204" pitchFamily="34" charset="-122"/>
              </a:rPr>
              <a:t>输出</a:t>
            </a:r>
            <a:endParaRPr lang="en-US" altLang="zh-CN" sz="1600"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3893B99A-ED0E-B14B-98FB-97108F2A232A}"/>
              </a:ext>
            </a:extLst>
          </p:cNvPr>
          <p:cNvSpPr>
            <a:spLocks noGrp="1"/>
          </p:cNvSpPr>
          <p:nvPr>
            <p:ph type="sldNum" sz="quarter" idx="12"/>
          </p:nvPr>
        </p:nvSpPr>
        <p:spPr/>
        <p:txBody>
          <a:bodyPr/>
          <a:lstStyle/>
          <a:p>
            <a:fld id="{8D4D1E41-7A09-AB4A-A4E1-09765ADA2698}" type="slidenum">
              <a:rPr kumimoji="1" lang="zh-CN" altLang="en-US" smtClean="0"/>
              <a:t>37</a:t>
            </a:fld>
            <a:endParaRPr kumimoji="1" lang="zh-CN" altLang="en-US" dirty="0"/>
          </a:p>
        </p:txBody>
      </p:sp>
      <p:sp>
        <p:nvSpPr>
          <p:cNvPr id="86" name="矩形 85">
            <a:extLst>
              <a:ext uri="{FF2B5EF4-FFF2-40B4-BE49-F238E27FC236}">
                <a16:creationId xmlns:a16="http://schemas.microsoft.com/office/drawing/2014/main" id="{E926CF4C-1918-1C4D-BCD9-0D83479B2234}"/>
              </a:ext>
            </a:extLst>
          </p:cNvPr>
          <p:cNvSpPr/>
          <p:nvPr/>
        </p:nvSpPr>
        <p:spPr>
          <a:xfrm>
            <a:off x="4053851" y="6497121"/>
            <a:ext cx="3262432"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，徐敬东等</a:t>
            </a:r>
            <a:endParaRPr lang="zh-CN" altLang="en-US" sz="1600" dirty="0">
              <a:solidFill>
                <a:schemeClr val="bg1">
                  <a:lumMod val="65000"/>
                </a:schemeClr>
              </a:solidFill>
            </a:endParaRPr>
          </a:p>
        </p:txBody>
      </p:sp>
      <p:sp>
        <p:nvSpPr>
          <p:cNvPr id="87" name="文本框 86">
            <a:extLst>
              <a:ext uri="{FF2B5EF4-FFF2-40B4-BE49-F238E27FC236}">
                <a16:creationId xmlns:a16="http://schemas.microsoft.com/office/drawing/2014/main" id="{7818AEC1-4E7C-D149-883A-07E4355527B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145696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79"/>
                                        </p:tgtEl>
                                        <p:attrNameLst>
                                          <p:attrName>style.visibility</p:attrName>
                                        </p:attrNameLst>
                                      </p:cBhvr>
                                      <p:to>
                                        <p:strVal val="visible"/>
                                      </p:to>
                                    </p:set>
                                    <p:anim calcmode="lin" valueType="num">
                                      <p:cBhvr additive="base">
                                        <p:cTn id="7" dur="500" fill="hold"/>
                                        <p:tgtEl>
                                          <p:spTgt spid="1079"/>
                                        </p:tgtEl>
                                        <p:attrNameLst>
                                          <p:attrName>ppt_x</p:attrName>
                                        </p:attrNameLst>
                                      </p:cBhvr>
                                      <p:tavLst>
                                        <p:tav tm="0">
                                          <p:val>
                                            <p:strVal val="0-#ppt_w/2"/>
                                          </p:val>
                                        </p:tav>
                                        <p:tav tm="100000">
                                          <p:val>
                                            <p:strVal val="#ppt_x"/>
                                          </p:val>
                                        </p:tav>
                                      </p:tavLst>
                                    </p:anim>
                                    <p:anim calcmode="lin" valueType="num">
                                      <p:cBhvr additive="base">
                                        <p:cTn id="8" dur="500" fill="hold"/>
                                        <p:tgtEl>
                                          <p:spTgt spid="10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5400000">
                                      <p:cBhvr>
                                        <p:cTn id="12" dur="500" fill="hold"/>
                                        <p:tgtEl>
                                          <p:spTgt spid="1079"/>
                                        </p:tgtEl>
                                        <p:attrNameLst>
                                          <p:attrName>r</p:attrName>
                                        </p:attrNameLst>
                                      </p:cBhvr>
                                    </p:animRo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3.33333E-6 -4.44444E-6 L -3.33333E-6 0.2 " pathEditMode="relative" rAng="0" ptsTypes="AA">
                                      <p:cBhvr>
                                        <p:cTn id="15" dur="1000" fill="hold"/>
                                        <p:tgtEl>
                                          <p:spTgt spid="1079"/>
                                        </p:tgtEl>
                                        <p:attrNameLst>
                                          <p:attrName>ppt_x</p:attrName>
                                          <p:attrName>ppt_y</p:attrName>
                                        </p:attrNameLst>
                                      </p:cBhvr>
                                      <p:rCtr x="0" y="100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86"/>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nodeType="afterEffect">
                                  <p:stCondLst>
                                    <p:cond delay="0"/>
                                  </p:stCondLst>
                                  <p:childTnLst>
                                    <p:animMotion origin="layout" path="M 0.01992 0.01111 L 0.23516 0.01111 " pathEditMode="relative" rAng="0" ptsTypes="AA">
                                      <p:cBhvr>
                                        <p:cTn id="22" dur="2000" fill="hold"/>
                                        <p:tgtEl>
                                          <p:spTgt spid="1086"/>
                                        </p:tgtEl>
                                        <p:attrNameLst>
                                          <p:attrName>ppt_x</p:attrName>
                                          <p:attrName>ppt_y</p:attrName>
                                        </p:attrNameLst>
                                      </p:cBhvr>
                                      <p:rCtr x="10742" y="208"/>
                                    </p:animMotion>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4500000">
                                      <p:cBhvr>
                                        <p:cTn id="26" dur="500" fill="hold"/>
                                        <p:tgtEl>
                                          <p:spTgt spid="1086"/>
                                        </p:tgtEl>
                                        <p:attrNameLst>
                                          <p:attrName>r</p:attrName>
                                        </p:attrNameLst>
                                      </p:cBhvr>
                                    </p:animRot>
                                  </p:childTnLst>
                                </p:cTn>
                              </p:par>
                            </p:childTnLst>
                          </p:cTn>
                        </p:par>
                        <p:par>
                          <p:cTn id="27" fill="hold">
                            <p:stCondLst>
                              <p:cond delay="500"/>
                            </p:stCondLst>
                            <p:childTnLst>
                              <p:par>
                                <p:cTn id="28" presetID="0" presetClass="path" presetSubtype="0" accel="50000" decel="50000" fill="hold" nodeType="afterEffect">
                                  <p:stCondLst>
                                    <p:cond delay="0"/>
                                  </p:stCondLst>
                                  <p:childTnLst>
                                    <p:animMotion origin="layout" path="M 0.23516 0.01111 L 0.32683 0.4037 " pathEditMode="relative" rAng="0" ptsTypes="AA">
                                      <p:cBhvr>
                                        <p:cTn id="29" dur="1000" fill="hold"/>
                                        <p:tgtEl>
                                          <p:spTgt spid="1086"/>
                                        </p:tgtEl>
                                        <p:attrNameLst>
                                          <p:attrName>ppt_x</p:attrName>
                                          <p:attrName>ppt_y</p:attrName>
                                        </p:attrNameLst>
                                      </p:cBhvr>
                                      <p:rCtr x="4583" y="19630"/>
                                    </p:animMotion>
                                  </p:childTnLst>
                                </p:cTn>
                              </p:par>
                            </p:childTnLst>
                          </p:cTn>
                        </p:par>
                        <p:par>
                          <p:cTn id="30" fill="hold">
                            <p:stCondLst>
                              <p:cond delay="1500"/>
                            </p:stCondLst>
                            <p:childTnLst>
                              <p:par>
                                <p:cTn id="31" presetID="8" presetClass="emph" presetSubtype="0" fill="hold" nodeType="afterEffect">
                                  <p:stCondLst>
                                    <p:cond delay="0"/>
                                  </p:stCondLst>
                                  <p:childTnLst>
                                    <p:animRot by="-4500000">
                                      <p:cBhvr>
                                        <p:cTn id="32" dur="500" fill="hold"/>
                                        <p:tgtEl>
                                          <p:spTgt spid="1086"/>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nodeType="clickEffect">
                                  <p:stCondLst>
                                    <p:cond delay="0"/>
                                  </p:stCondLst>
                                  <p:childTnLst>
                                    <p:animMotion origin="layout" path="M 0.32683 0.4037 L 0.50378 0.4037 " pathEditMode="relative" rAng="0" ptsTypes="AA">
                                      <p:cBhvr>
                                        <p:cTn id="36" dur="1000" fill="hold"/>
                                        <p:tgtEl>
                                          <p:spTgt spid="1086"/>
                                        </p:tgtEl>
                                        <p:attrNameLst>
                                          <p:attrName>ppt_x</p:attrName>
                                          <p:attrName>ppt_y</p:attrName>
                                        </p:attrNameLst>
                                      </p:cBhvr>
                                      <p:rCtr x="88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电路交换</a:t>
            </a:r>
            <a:endParaRPr lang="zh-CN" altLang="en-US" dirty="0"/>
          </a:p>
        </p:txBody>
      </p:sp>
      <p:sp>
        <p:nvSpPr>
          <p:cNvPr id="3" name="内容占位符 2"/>
          <p:cNvSpPr>
            <a:spLocks noGrp="1"/>
          </p:cNvSpPr>
          <p:nvPr>
            <p:ph idx="1"/>
          </p:nvPr>
        </p:nvSpPr>
        <p:spPr>
          <a:xfrm>
            <a:off x="768033" y="1325978"/>
            <a:ext cx="6064416" cy="5006009"/>
          </a:xfrm>
        </p:spPr>
        <p:txBody>
          <a:bodyPr>
            <a:noAutofit/>
          </a:bodyPr>
          <a:lstStyle/>
          <a:p>
            <a:pPr marL="571500" indent="-342900">
              <a:lnSpc>
                <a:spcPct val="110000"/>
              </a:lnSpc>
              <a:buClr>
                <a:srgbClr val="000000"/>
              </a:buClr>
              <a:buFont typeface="Wingdings" panose="05000000000000000000" charset="0"/>
              <a:buChar char="Ø"/>
            </a:pPr>
            <a:r>
              <a:rPr lang="zh-CN" altLang="en-US" sz="2600" dirty="0">
                <a:sym typeface="+mn-ea"/>
              </a:rPr>
              <a:t>电路交换的主要特点</a:t>
            </a:r>
            <a:endParaRPr lang="zh-CN" altLang="en-US" sz="2600" dirty="0">
              <a:solidFill>
                <a:srgbClr val="C00000"/>
              </a:solidFill>
              <a:sym typeface="+mn-ea"/>
            </a:endParaRPr>
          </a:p>
          <a:p>
            <a:pPr marL="1028700" lvl="1" indent="-342900">
              <a:lnSpc>
                <a:spcPct val="110000"/>
              </a:lnSpc>
              <a:buClr>
                <a:srgbClr val="000000"/>
              </a:buClr>
            </a:pPr>
            <a:r>
              <a:rPr lang="zh-CN" altLang="en-US" sz="2200" dirty="0">
                <a:sym typeface="+mn-ea"/>
              </a:rPr>
              <a:t>电路交换通常采用面向连接方式</a:t>
            </a:r>
            <a:endParaRPr lang="zh-CN" altLang="en-US" sz="2200" dirty="0">
              <a:latin typeface="微软雅黑" panose="020B0503020204020204" pitchFamily="34" charset="-122"/>
              <a:ea typeface="微软雅黑" panose="020B0503020204020204" pitchFamily="34" charset="-122"/>
            </a:endParaRPr>
          </a:p>
          <a:p>
            <a:pPr marL="1028700" lvl="1" indent="-342900">
              <a:lnSpc>
                <a:spcPct val="110000"/>
              </a:lnSpc>
              <a:buClr>
                <a:srgbClr val="000000"/>
              </a:buClr>
            </a:pPr>
            <a:r>
              <a:rPr lang="zh-CN" altLang="en-US" sz="2200" dirty="0">
                <a:sym typeface="+mn-ea"/>
              </a:rPr>
              <a:t>先呼叫建立连接，实现端到端的资源预留</a:t>
            </a:r>
          </a:p>
          <a:p>
            <a:pPr marL="1028700" lvl="1" indent="-342900">
              <a:lnSpc>
                <a:spcPct val="110000"/>
              </a:lnSpc>
              <a:buClr>
                <a:srgbClr val="000000"/>
              </a:buClr>
            </a:pPr>
            <a:r>
              <a:rPr lang="zh-CN" altLang="en-US" sz="2200" dirty="0">
                <a:sym typeface="+mn-ea"/>
              </a:rPr>
              <a:t>预留的资源包括：链路带宽资源、交换机的交换能力</a:t>
            </a:r>
          </a:p>
          <a:p>
            <a:pPr marL="1028700" lvl="1" indent="-342900">
              <a:lnSpc>
                <a:spcPct val="110000"/>
              </a:lnSpc>
              <a:buClr>
                <a:srgbClr val="000000"/>
              </a:buClr>
            </a:pPr>
            <a:r>
              <a:rPr lang="zh-CN" altLang="en-US" sz="2200" dirty="0"/>
              <a:t>电路交换连接建立后，物理通路被通信双方独占，</a:t>
            </a:r>
            <a:r>
              <a:rPr lang="zh-CN" altLang="en-US" sz="2200" dirty="0">
                <a:sym typeface="+mn-ea"/>
              </a:rPr>
              <a:t>资源专用，即使空闲也不与其他连接共享</a:t>
            </a:r>
            <a:endParaRPr lang="zh-CN" altLang="en-US" sz="2200" dirty="0">
              <a:latin typeface="微软雅黑" panose="020B0503020204020204" pitchFamily="34" charset="-122"/>
              <a:ea typeface="微软雅黑" panose="020B0503020204020204" pitchFamily="34" charset="-122"/>
            </a:endParaRPr>
          </a:p>
          <a:p>
            <a:pPr marL="1028700" lvl="1" indent="-342900">
              <a:lnSpc>
                <a:spcPct val="110000"/>
              </a:lnSpc>
              <a:buClr>
                <a:srgbClr val="000000"/>
              </a:buClr>
            </a:pPr>
            <a:r>
              <a:rPr lang="zh-CN" altLang="en-US" sz="2200" dirty="0">
                <a:sym typeface="+mn-ea"/>
              </a:rPr>
              <a:t>由于建立连接并预留资源，因此传输性能好；但如果传输中发生设备故障，则传输被中断</a:t>
            </a:r>
          </a:p>
        </p:txBody>
      </p:sp>
      <p:sp>
        <p:nvSpPr>
          <p:cNvPr id="5" name="灯片编号占位符 4">
            <a:extLst>
              <a:ext uri="{FF2B5EF4-FFF2-40B4-BE49-F238E27FC236}">
                <a16:creationId xmlns:a16="http://schemas.microsoft.com/office/drawing/2014/main" id="{A36DFE45-FD12-124F-8475-4855AC3E84E1}"/>
              </a:ext>
            </a:extLst>
          </p:cNvPr>
          <p:cNvSpPr>
            <a:spLocks noGrp="1"/>
          </p:cNvSpPr>
          <p:nvPr>
            <p:ph type="sldNum" sz="quarter" idx="12"/>
          </p:nvPr>
        </p:nvSpPr>
        <p:spPr/>
        <p:txBody>
          <a:bodyPr/>
          <a:lstStyle/>
          <a:p>
            <a:fld id="{8D4D1E41-7A09-AB4A-A4E1-09765ADA2698}" type="slidenum">
              <a:rPr kumimoji="1" lang="zh-CN" altLang="en-US" smtClean="0"/>
              <a:t>38</a:t>
            </a:fld>
            <a:endParaRPr kumimoji="1" lang="zh-CN" altLang="en-US" dirty="0"/>
          </a:p>
        </p:txBody>
      </p:sp>
      <p:sp>
        <p:nvSpPr>
          <p:cNvPr id="44" name="矩形 43"/>
          <p:cNvSpPr/>
          <p:nvPr/>
        </p:nvSpPr>
        <p:spPr>
          <a:xfrm>
            <a:off x="1199515" y="2119630"/>
            <a:ext cx="5321935" cy="1068070"/>
          </a:xfrm>
          <a:prstGeom prst="rect">
            <a:avLst/>
          </a:prstGeom>
        </p:spPr>
        <p:txBody>
          <a:bodyPr wrap="square">
            <a:spAutoFit/>
          </a:bodyPr>
          <a:lstStyle/>
          <a:p>
            <a:pPr indent="0">
              <a:lnSpc>
                <a:spcPts val="3300"/>
              </a:lnSpc>
              <a:buClr>
                <a:srgbClr val="0070C0"/>
              </a:buClr>
              <a:buFont typeface="Wingdings" panose="05000000000000000000" charset="0"/>
              <a:buNone/>
            </a:pP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p>
          <a:p>
            <a:endParaRPr lang="zh-CN" altLang="en-US" dirty="0"/>
          </a:p>
        </p:txBody>
      </p:sp>
      <p:grpSp>
        <p:nvGrpSpPr>
          <p:cNvPr id="7" name="组合 6">
            <a:extLst>
              <a:ext uri="{FF2B5EF4-FFF2-40B4-BE49-F238E27FC236}">
                <a16:creationId xmlns:a16="http://schemas.microsoft.com/office/drawing/2014/main" id="{8D22341E-53F4-C04A-9542-3FF1BD867A06}"/>
              </a:ext>
            </a:extLst>
          </p:cNvPr>
          <p:cNvGrpSpPr/>
          <p:nvPr/>
        </p:nvGrpSpPr>
        <p:grpSpPr>
          <a:xfrm>
            <a:off x="6701742" y="1574157"/>
            <a:ext cx="4749847" cy="4093818"/>
            <a:chOff x="4749800" y="1371600"/>
            <a:chExt cx="4394200" cy="3735388"/>
          </a:xfrm>
        </p:grpSpPr>
        <p:cxnSp>
          <p:nvCxnSpPr>
            <p:cNvPr id="8" name="Straight Connector 379">
              <a:extLst>
                <a:ext uri="{FF2B5EF4-FFF2-40B4-BE49-F238E27FC236}">
                  <a16:creationId xmlns:a16="http://schemas.microsoft.com/office/drawing/2014/main" id="{D26EFBC0-6052-604E-9A53-9C36667EC5E7}"/>
                </a:ext>
              </a:extLst>
            </p:cNvPr>
            <p:cNvCxnSpPr/>
            <p:nvPr/>
          </p:nvCxnSpPr>
          <p:spPr bwMode="auto">
            <a:xfrm rot="16200000" flipH="1">
              <a:off x="5373687"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380">
              <a:extLst>
                <a:ext uri="{FF2B5EF4-FFF2-40B4-BE49-F238E27FC236}">
                  <a16:creationId xmlns:a16="http://schemas.microsoft.com/office/drawing/2014/main" id="{296FD059-67F2-AA4A-B00F-187A84C8F14E}"/>
                </a:ext>
              </a:extLst>
            </p:cNvPr>
            <p:cNvCxnSpPr/>
            <p:nvPr/>
          </p:nvCxnSpPr>
          <p:spPr bwMode="auto">
            <a:xfrm rot="5400000">
              <a:off x="5768182" y="1988344"/>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381">
              <a:extLst>
                <a:ext uri="{FF2B5EF4-FFF2-40B4-BE49-F238E27FC236}">
                  <a16:creationId xmlns:a16="http://schemas.microsoft.com/office/drawing/2014/main" id="{EF309CD4-DC7B-4C43-9541-5DA3BE0835D5}"/>
                </a:ext>
              </a:extLst>
            </p:cNvPr>
            <p:cNvCxnSpPr/>
            <p:nvPr/>
          </p:nvCxnSpPr>
          <p:spPr bwMode="auto">
            <a:xfrm>
              <a:off x="5043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347">
              <a:extLst>
                <a:ext uri="{FF2B5EF4-FFF2-40B4-BE49-F238E27FC236}">
                  <a16:creationId xmlns:a16="http://schemas.microsoft.com/office/drawing/2014/main" id="{245E30C4-BFF7-2846-9F0B-05F2F192DFC9}"/>
                </a:ext>
              </a:extLst>
            </p:cNvPr>
            <p:cNvGrpSpPr>
              <a:grpSpLocks/>
            </p:cNvGrpSpPr>
            <p:nvPr/>
          </p:nvGrpSpPr>
          <p:grpSpPr bwMode="auto">
            <a:xfrm>
              <a:off x="5443538" y="2192338"/>
              <a:ext cx="815975" cy="449262"/>
              <a:chOff x="1871277" y="1576300"/>
              <a:chExt cx="1128371" cy="437861"/>
            </a:xfrm>
          </p:grpSpPr>
          <p:sp>
            <p:nvSpPr>
              <p:cNvPr id="94" name="Oval 128">
                <a:extLst>
                  <a:ext uri="{FF2B5EF4-FFF2-40B4-BE49-F238E27FC236}">
                    <a16:creationId xmlns:a16="http://schemas.microsoft.com/office/drawing/2014/main" id="{C3F4ACF9-FF3A-5845-9F6F-BC0C26D211F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5" name="Rectangle 129">
                <a:extLst>
                  <a:ext uri="{FF2B5EF4-FFF2-40B4-BE49-F238E27FC236}">
                    <a16:creationId xmlns:a16="http://schemas.microsoft.com/office/drawing/2014/main" id="{7F3B4E67-ABA3-0B45-9E85-2E46783F4BE1}"/>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 name="Oval 130">
                <a:extLst>
                  <a:ext uri="{FF2B5EF4-FFF2-40B4-BE49-F238E27FC236}">
                    <a16:creationId xmlns:a16="http://schemas.microsoft.com/office/drawing/2014/main" id="{BC83750C-71F2-2C41-9D3E-635EE7529DD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7" name="Freeform 131">
                <a:extLst>
                  <a:ext uri="{FF2B5EF4-FFF2-40B4-BE49-F238E27FC236}">
                    <a16:creationId xmlns:a16="http://schemas.microsoft.com/office/drawing/2014/main" id="{3F1C4AFA-584D-564A-9FDC-C9B39F597A99}"/>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 name="Freeform 132">
                <a:extLst>
                  <a:ext uri="{FF2B5EF4-FFF2-40B4-BE49-F238E27FC236}">
                    <a16:creationId xmlns:a16="http://schemas.microsoft.com/office/drawing/2014/main" id="{F0A711E4-9C8B-1E46-A514-E4C3336BEA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133">
                <a:extLst>
                  <a:ext uri="{FF2B5EF4-FFF2-40B4-BE49-F238E27FC236}">
                    <a16:creationId xmlns:a16="http://schemas.microsoft.com/office/drawing/2014/main" id="{EB7FDB28-2124-BB40-BD66-E3E14C527A9E}"/>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0" name="Freeform 134">
                <a:extLst>
                  <a:ext uri="{FF2B5EF4-FFF2-40B4-BE49-F238E27FC236}">
                    <a16:creationId xmlns:a16="http://schemas.microsoft.com/office/drawing/2014/main" id="{90D46C67-BA19-684D-B6C6-0E2A7688AB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1" name="Straight Connector 135">
                <a:extLst>
                  <a:ext uri="{FF2B5EF4-FFF2-40B4-BE49-F238E27FC236}">
                    <a16:creationId xmlns:a16="http://schemas.microsoft.com/office/drawing/2014/main" id="{20E41D8A-4F0F-9F44-972A-820EEEF7F2E3}"/>
                  </a:ext>
                </a:extLst>
              </p:cNvPr>
              <p:cNvCxnSpPr>
                <a:cxnSpLocks noChangeShapeType="1"/>
                <a:endCxn id="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2" name="Straight Connector 136">
                <a:extLst>
                  <a:ext uri="{FF2B5EF4-FFF2-40B4-BE49-F238E27FC236}">
                    <a16:creationId xmlns:a16="http://schemas.microsoft.com/office/drawing/2014/main" id="{C1C17DED-512D-5643-842B-0C9BB7814CF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 name="Group 347">
              <a:extLst>
                <a:ext uri="{FF2B5EF4-FFF2-40B4-BE49-F238E27FC236}">
                  <a16:creationId xmlns:a16="http://schemas.microsoft.com/office/drawing/2014/main" id="{1A279F22-DA70-E948-887C-C2F80442C50E}"/>
                </a:ext>
              </a:extLst>
            </p:cNvPr>
            <p:cNvGrpSpPr>
              <a:grpSpLocks/>
            </p:cNvGrpSpPr>
            <p:nvPr/>
          </p:nvGrpSpPr>
          <p:grpSpPr bwMode="auto">
            <a:xfrm>
              <a:off x="7618413" y="2201863"/>
              <a:ext cx="815975" cy="449262"/>
              <a:chOff x="1871277" y="1576300"/>
              <a:chExt cx="1128371" cy="437861"/>
            </a:xfrm>
          </p:grpSpPr>
          <p:sp>
            <p:nvSpPr>
              <p:cNvPr id="85" name="Oval 118">
                <a:extLst>
                  <a:ext uri="{FF2B5EF4-FFF2-40B4-BE49-F238E27FC236}">
                    <a16:creationId xmlns:a16="http://schemas.microsoft.com/office/drawing/2014/main" id="{EDBA3CB8-9315-AD49-9419-AC161BAAE02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 name="Rectangle 119">
                <a:extLst>
                  <a:ext uri="{FF2B5EF4-FFF2-40B4-BE49-F238E27FC236}">
                    <a16:creationId xmlns:a16="http://schemas.microsoft.com/office/drawing/2014/main" id="{1C1ED96B-D117-F74F-94EE-C7C3ECDF3D36}"/>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 name="Oval 120">
                <a:extLst>
                  <a:ext uri="{FF2B5EF4-FFF2-40B4-BE49-F238E27FC236}">
                    <a16:creationId xmlns:a16="http://schemas.microsoft.com/office/drawing/2014/main" id="{55010AFE-06D0-8448-9513-B09F9A2FD52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 name="Freeform 121">
                <a:extLst>
                  <a:ext uri="{FF2B5EF4-FFF2-40B4-BE49-F238E27FC236}">
                    <a16:creationId xmlns:a16="http://schemas.microsoft.com/office/drawing/2014/main" id="{F84D443B-95ED-F342-AE66-9D459F0AA7BE}"/>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 name="Freeform 122">
                <a:extLst>
                  <a:ext uri="{FF2B5EF4-FFF2-40B4-BE49-F238E27FC236}">
                    <a16:creationId xmlns:a16="http://schemas.microsoft.com/office/drawing/2014/main" id="{236960D5-08DF-2E41-97DA-B795953F29B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 name="Freeform 123">
                <a:extLst>
                  <a:ext uri="{FF2B5EF4-FFF2-40B4-BE49-F238E27FC236}">
                    <a16:creationId xmlns:a16="http://schemas.microsoft.com/office/drawing/2014/main" id="{C9BDA87B-2965-7C49-A930-AF6ABC422B7E}"/>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 name="Freeform 124">
                <a:extLst>
                  <a:ext uri="{FF2B5EF4-FFF2-40B4-BE49-F238E27FC236}">
                    <a16:creationId xmlns:a16="http://schemas.microsoft.com/office/drawing/2014/main" id="{091335F6-A42F-F34E-A48A-BF0009316A8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2" name="Straight Connector 125">
                <a:extLst>
                  <a:ext uri="{FF2B5EF4-FFF2-40B4-BE49-F238E27FC236}">
                    <a16:creationId xmlns:a16="http://schemas.microsoft.com/office/drawing/2014/main" id="{CDE4D1A2-B904-D443-81C9-0C193F105ADC}"/>
                  </a:ext>
                </a:extLst>
              </p:cNvPr>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126">
                <a:extLst>
                  <a:ext uri="{FF2B5EF4-FFF2-40B4-BE49-F238E27FC236}">
                    <a16:creationId xmlns:a16="http://schemas.microsoft.com/office/drawing/2014/main" id="{5EA7CD28-831D-4D42-B215-E0313C7AAB1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3" name="Straight Connector 387">
              <a:extLst>
                <a:ext uri="{FF2B5EF4-FFF2-40B4-BE49-F238E27FC236}">
                  <a16:creationId xmlns:a16="http://schemas.microsoft.com/office/drawing/2014/main" id="{EF603377-DCA4-A44C-85F3-62F92D834BC0}"/>
                </a:ext>
              </a:extLst>
            </p:cNvPr>
            <p:cNvCxnSpPr/>
            <p:nvPr/>
          </p:nvCxnSpPr>
          <p:spPr bwMode="auto">
            <a:xfrm rot="16200000" flipV="1">
              <a:off x="7853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388">
              <a:extLst>
                <a:ext uri="{FF2B5EF4-FFF2-40B4-BE49-F238E27FC236}">
                  <a16:creationId xmlns:a16="http://schemas.microsoft.com/office/drawing/2014/main" id="{A339012A-E230-794E-9525-BA8DB6579E53}"/>
                </a:ext>
              </a:extLst>
            </p:cNvPr>
            <p:cNvCxnSpPr/>
            <p:nvPr/>
          </p:nvCxnSpPr>
          <p:spPr bwMode="auto">
            <a:xfrm rot="5400000" flipH="1" flipV="1">
              <a:off x="7604126" y="4460875"/>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347">
              <a:extLst>
                <a:ext uri="{FF2B5EF4-FFF2-40B4-BE49-F238E27FC236}">
                  <a16:creationId xmlns:a16="http://schemas.microsoft.com/office/drawing/2014/main" id="{3D099046-85CC-A64F-B612-93E17DC962FF}"/>
                </a:ext>
              </a:extLst>
            </p:cNvPr>
            <p:cNvGrpSpPr>
              <a:grpSpLocks/>
            </p:cNvGrpSpPr>
            <p:nvPr/>
          </p:nvGrpSpPr>
          <p:grpSpPr bwMode="auto">
            <a:xfrm>
              <a:off x="7667625" y="3878263"/>
              <a:ext cx="815975" cy="449262"/>
              <a:chOff x="1871277" y="1576300"/>
              <a:chExt cx="1128371" cy="437861"/>
            </a:xfrm>
          </p:grpSpPr>
          <p:sp>
            <p:nvSpPr>
              <p:cNvPr id="76" name="Oval 108">
                <a:extLst>
                  <a:ext uri="{FF2B5EF4-FFF2-40B4-BE49-F238E27FC236}">
                    <a16:creationId xmlns:a16="http://schemas.microsoft.com/office/drawing/2014/main" id="{FC6F44C4-5E5F-3F45-BC6C-304DEA1553D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7" name="Rectangle 109">
                <a:extLst>
                  <a:ext uri="{FF2B5EF4-FFF2-40B4-BE49-F238E27FC236}">
                    <a16:creationId xmlns:a16="http://schemas.microsoft.com/office/drawing/2014/main" id="{A51A0C56-0CB9-BE4C-8149-356545EA2E8A}"/>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 name="Oval 110">
                <a:extLst>
                  <a:ext uri="{FF2B5EF4-FFF2-40B4-BE49-F238E27FC236}">
                    <a16:creationId xmlns:a16="http://schemas.microsoft.com/office/drawing/2014/main" id="{6D2A64A1-AE49-6748-A9C8-1F485BD1727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9" name="Freeform 111">
                <a:extLst>
                  <a:ext uri="{FF2B5EF4-FFF2-40B4-BE49-F238E27FC236}">
                    <a16:creationId xmlns:a16="http://schemas.microsoft.com/office/drawing/2014/main" id="{70296544-3504-BA4F-8195-14C4BD2FEAC2}"/>
                  </a:ext>
                </a:extLst>
              </p:cNvPr>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 name="Freeform 112">
                <a:extLst>
                  <a:ext uri="{FF2B5EF4-FFF2-40B4-BE49-F238E27FC236}">
                    <a16:creationId xmlns:a16="http://schemas.microsoft.com/office/drawing/2014/main" id="{961AEB7C-A919-CB4A-B12C-DA6DC86760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 name="Freeform 113">
                <a:extLst>
                  <a:ext uri="{FF2B5EF4-FFF2-40B4-BE49-F238E27FC236}">
                    <a16:creationId xmlns:a16="http://schemas.microsoft.com/office/drawing/2014/main" id="{7FEEB86E-17D6-374D-8C8D-4713E1CADB78}"/>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2" name="Freeform 114">
                <a:extLst>
                  <a:ext uri="{FF2B5EF4-FFF2-40B4-BE49-F238E27FC236}">
                    <a16:creationId xmlns:a16="http://schemas.microsoft.com/office/drawing/2014/main" id="{53E6AE67-770F-E54E-9C20-BB536D699D3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3" name="Straight Connector 115">
                <a:extLst>
                  <a:ext uri="{FF2B5EF4-FFF2-40B4-BE49-F238E27FC236}">
                    <a16:creationId xmlns:a16="http://schemas.microsoft.com/office/drawing/2014/main" id="{925B5310-83F9-9B4C-B655-A87FEC6775CC}"/>
                  </a:ext>
                </a:extLst>
              </p:cNvPr>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116">
                <a:extLst>
                  <a:ext uri="{FF2B5EF4-FFF2-40B4-BE49-F238E27FC236}">
                    <a16:creationId xmlns:a16="http://schemas.microsoft.com/office/drawing/2014/main" id="{609FBA36-EB09-9F4F-9808-E78C45F2847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6" name="Group 100">
              <a:extLst>
                <a:ext uri="{FF2B5EF4-FFF2-40B4-BE49-F238E27FC236}">
                  <a16:creationId xmlns:a16="http://schemas.microsoft.com/office/drawing/2014/main" id="{D4405D3A-67F7-6F45-915C-A60CEEF43059}"/>
                </a:ext>
              </a:extLst>
            </p:cNvPr>
            <p:cNvGrpSpPr>
              <a:grpSpLocks/>
            </p:cNvGrpSpPr>
            <p:nvPr/>
          </p:nvGrpSpPr>
          <p:grpSpPr bwMode="auto">
            <a:xfrm>
              <a:off x="4749800" y="1371600"/>
              <a:ext cx="631825" cy="503238"/>
              <a:chOff x="-44" y="1473"/>
              <a:chExt cx="981" cy="1105"/>
            </a:xfrm>
          </p:grpSpPr>
          <p:pic>
            <p:nvPicPr>
              <p:cNvPr id="74" name="Picture 101" descr="desktop_computer_stylized_medium">
                <a:extLst>
                  <a:ext uri="{FF2B5EF4-FFF2-40B4-BE49-F238E27FC236}">
                    <a16:creationId xmlns:a16="http://schemas.microsoft.com/office/drawing/2014/main" id="{87EEEABB-3CD2-3A46-BF10-686777A65B1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2">
                <a:extLst>
                  <a:ext uri="{FF2B5EF4-FFF2-40B4-BE49-F238E27FC236}">
                    <a16:creationId xmlns:a16="http://schemas.microsoft.com/office/drawing/2014/main" id="{1C49EF89-30D0-344A-9A3D-E6955D0C7866}"/>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 name="Group 100">
              <a:extLst>
                <a:ext uri="{FF2B5EF4-FFF2-40B4-BE49-F238E27FC236}">
                  <a16:creationId xmlns:a16="http://schemas.microsoft.com/office/drawing/2014/main" id="{D9CB7576-CBA9-BD46-8D38-801ACE835027}"/>
                </a:ext>
              </a:extLst>
            </p:cNvPr>
            <p:cNvGrpSpPr>
              <a:grpSpLocks/>
            </p:cNvGrpSpPr>
            <p:nvPr/>
          </p:nvGrpSpPr>
          <p:grpSpPr bwMode="auto">
            <a:xfrm>
              <a:off x="8499475" y="4603750"/>
              <a:ext cx="631825" cy="503238"/>
              <a:chOff x="-44" y="1473"/>
              <a:chExt cx="981" cy="1105"/>
            </a:xfrm>
          </p:grpSpPr>
          <p:pic>
            <p:nvPicPr>
              <p:cNvPr id="72" name="Picture 101" descr="desktop_computer_stylized_medium">
                <a:extLst>
                  <a:ext uri="{FF2B5EF4-FFF2-40B4-BE49-F238E27FC236}">
                    <a16:creationId xmlns:a16="http://schemas.microsoft.com/office/drawing/2014/main" id="{D2650DD4-472C-A64B-9F45-134EBA3110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02">
                <a:extLst>
                  <a:ext uri="{FF2B5EF4-FFF2-40B4-BE49-F238E27FC236}">
                    <a16:creationId xmlns:a16="http://schemas.microsoft.com/office/drawing/2014/main" id="{E4F6AEEB-5BF1-074F-9C5B-4B012AAE4A00}"/>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8" name="Rectangle 364">
              <a:extLst>
                <a:ext uri="{FF2B5EF4-FFF2-40B4-BE49-F238E27FC236}">
                  <a16:creationId xmlns:a16="http://schemas.microsoft.com/office/drawing/2014/main" id="{7AD36F35-A3EC-D645-A953-2B3CEC39B694}"/>
                </a:ext>
              </a:extLst>
            </p:cNvPr>
            <p:cNvSpPr/>
            <p:nvPr/>
          </p:nvSpPr>
          <p:spPr bwMode="auto">
            <a:xfrm>
              <a:off x="6273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9" name="Rectangle 365">
              <a:extLst>
                <a:ext uri="{FF2B5EF4-FFF2-40B4-BE49-F238E27FC236}">
                  <a16:creationId xmlns:a16="http://schemas.microsoft.com/office/drawing/2014/main" id="{8B230BB1-FC8A-4943-B2A8-B95B25A8C2ED}"/>
                </a:ext>
              </a:extLst>
            </p:cNvPr>
            <p:cNvSpPr/>
            <p:nvPr/>
          </p:nvSpPr>
          <p:spPr bwMode="auto">
            <a:xfrm>
              <a:off x="6273800" y="2374900"/>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0" name="Rectangle 366">
              <a:extLst>
                <a:ext uri="{FF2B5EF4-FFF2-40B4-BE49-F238E27FC236}">
                  <a16:creationId xmlns:a16="http://schemas.microsoft.com/office/drawing/2014/main" id="{07293E03-3CC0-3947-9F07-88299CF55DA0}"/>
                </a:ext>
              </a:extLst>
            </p:cNvPr>
            <p:cNvSpPr/>
            <p:nvPr/>
          </p:nvSpPr>
          <p:spPr bwMode="auto">
            <a:xfrm>
              <a:off x="6273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1" name="Rectangle 367">
              <a:extLst>
                <a:ext uri="{FF2B5EF4-FFF2-40B4-BE49-F238E27FC236}">
                  <a16:creationId xmlns:a16="http://schemas.microsoft.com/office/drawing/2014/main" id="{1EF9492B-3834-FF4B-A2E0-574E1897EE7D}"/>
                </a:ext>
              </a:extLst>
            </p:cNvPr>
            <p:cNvSpPr/>
            <p:nvPr/>
          </p:nvSpPr>
          <p:spPr bwMode="auto">
            <a:xfrm>
              <a:off x="6273800" y="2486025"/>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22" name="Group 142">
              <a:extLst>
                <a:ext uri="{FF2B5EF4-FFF2-40B4-BE49-F238E27FC236}">
                  <a16:creationId xmlns:a16="http://schemas.microsoft.com/office/drawing/2014/main" id="{A57F8A88-BCD5-0142-B6C7-62FB231E5C96}"/>
                </a:ext>
              </a:extLst>
            </p:cNvPr>
            <p:cNvGrpSpPr>
              <a:grpSpLocks/>
            </p:cNvGrpSpPr>
            <p:nvPr/>
          </p:nvGrpSpPr>
          <p:grpSpPr bwMode="auto">
            <a:xfrm>
              <a:off x="5570538" y="3878263"/>
              <a:ext cx="760412" cy="390525"/>
              <a:chOff x="2356" y="1300"/>
              <a:chExt cx="555" cy="194"/>
            </a:xfrm>
          </p:grpSpPr>
          <p:sp>
            <p:nvSpPr>
              <p:cNvPr id="64" name="Oval 407">
                <a:extLst>
                  <a:ext uri="{FF2B5EF4-FFF2-40B4-BE49-F238E27FC236}">
                    <a16:creationId xmlns:a16="http://schemas.microsoft.com/office/drawing/2014/main" id="{CAE74393-E160-A14E-900F-985596270E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 name="Rectangle 410">
                <a:extLst>
                  <a:ext uri="{FF2B5EF4-FFF2-40B4-BE49-F238E27FC236}">
                    <a16:creationId xmlns:a16="http://schemas.microsoft.com/office/drawing/2014/main" id="{2DDB30E2-327C-C443-A535-000F87C415A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 name="Oval 411">
                <a:extLst>
                  <a:ext uri="{FF2B5EF4-FFF2-40B4-BE49-F238E27FC236}">
                    <a16:creationId xmlns:a16="http://schemas.microsoft.com/office/drawing/2014/main" id="{7B9279EF-A9E8-1D4C-A6F4-49FA562D2A9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 name="Group 146">
                <a:extLst>
                  <a:ext uri="{FF2B5EF4-FFF2-40B4-BE49-F238E27FC236}">
                    <a16:creationId xmlns:a16="http://schemas.microsoft.com/office/drawing/2014/main" id="{A7D28408-E9B8-4E4B-99DB-AAAD7026ECCA}"/>
                  </a:ext>
                </a:extLst>
              </p:cNvPr>
              <p:cNvGrpSpPr>
                <a:grpSpLocks/>
              </p:cNvGrpSpPr>
              <p:nvPr/>
            </p:nvGrpSpPr>
            <p:grpSpPr bwMode="auto">
              <a:xfrm>
                <a:off x="2468" y="1332"/>
                <a:ext cx="310" cy="60"/>
                <a:chOff x="2468" y="1332"/>
                <a:chExt cx="310" cy="60"/>
              </a:xfrm>
            </p:grpSpPr>
            <p:sp>
              <p:nvSpPr>
                <p:cNvPr id="70" name="Freeform 147">
                  <a:extLst>
                    <a:ext uri="{FF2B5EF4-FFF2-40B4-BE49-F238E27FC236}">
                      <a16:creationId xmlns:a16="http://schemas.microsoft.com/office/drawing/2014/main" id="{A26C1BBA-5DAE-D94D-8B96-88D6B1F4E18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Freeform 148">
                  <a:extLst>
                    <a:ext uri="{FF2B5EF4-FFF2-40B4-BE49-F238E27FC236}">
                      <a16:creationId xmlns:a16="http://schemas.microsoft.com/office/drawing/2014/main" id="{5562B0F0-942B-6C4C-92A4-0FBC5779F94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8" name="Line 149">
                <a:extLst>
                  <a:ext uri="{FF2B5EF4-FFF2-40B4-BE49-F238E27FC236}">
                    <a16:creationId xmlns:a16="http://schemas.microsoft.com/office/drawing/2014/main" id="{20E05F43-2A82-D949-83B5-923C34DB89AB}"/>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150">
                <a:extLst>
                  <a:ext uri="{FF2B5EF4-FFF2-40B4-BE49-F238E27FC236}">
                    <a16:creationId xmlns:a16="http://schemas.microsoft.com/office/drawing/2014/main" id="{8641D315-76CE-EB47-A802-739DF9044904}"/>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75">
              <a:extLst>
                <a:ext uri="{FF2B5EF4-FFF2-40B4-BE49-F238E27FC236}">
                  <a16:creationId xmlns:a16="http://schemas.microsoft.com/office/drawing/2014/main" id="{20BE73DE-CBEC-3A49-9B4C-C03ADB673EB6}"/>
                </a:ext>
              </a:extLst>
            </p:cNvPr>
            <p:cNvGrpSpPr>
              <a:grpSpLocks/>
            </p:cNvGrpSpPr>
            <p:nvPr/>
          </p:nvGrpSpPr>
          <p:grpSpPr bwMode="auto">
            <a:xfrm rot="5400000">
              <a:off x="5280818" y="3120232"/>
              <a:ext cx="1281113" cy="234950"/>
              <a:chOff x="4876800" y="1143000"/>
              <a:chExt cx="1752600" cy="304800"/>
            </a:xfrm>
          </p:grpSpPr>
          <p:sp>
            <p:nvSpPr>
              <p:cNvPr id="60" name="Rectangle 401">
                <a:extLst>
                  <a:ext uri="{FF2B5EF4-FFF2-40B4-BE49-F238E27FC236}">
                    <a16:creationId xmlns:a16="http://schemas.microsoft.com/office/drawing/2014/main" id="{7CD6CB64-CAAB-7740-A521-7622EFCF950E}"/>
                  </a:ext>
                </a:extLst>
              </p:cNvPr>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1" name="Rectangle 402">
                <a:extLst>
                  <a:ext uri="{FF2B5EF4-FFF2-40B4-BE49-F238E27FC236}">
                    <a16:creationId xmlns:a16="http://schemas.microsoft.com/office/drawing/2014/main" id="{B71C3A44-C863-E043-B967-546A260ABBFE}"/>
                  </a:ext>
                </a:extLst>
              </p:cNvPr>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2" name="Rectangle 403">
                <a:extLst>
                  <a:ext uri="{FF2B5EF4-FFF2-40B4-BE49-F238E27FC236}">
                    <a16:creationId xmlns:a16="http://schemas.microsoft.com/office/drawing/2014/main" id="{F94E4D47-CFC6-344B-B0BD-FA6E73576B96}"/>
                  </a:ext>
                </a:extLst>
              </p:cNvPr>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3" name="Rectangle 404">
                <a:extLst>
                  <a:ext uri="{FF2B5EF4-FFF2-40B4-BE49-F238E27FC236}">
                    <a16:creationId xmlns:a16="http://schemas.microsoft.com/office/drawing/2014/main" id="{2BDF087D-40FC-E748-9B36-F4B030B4D023}"/>
                  </a:ext>
                </a:extLst>
              </p:cNvPr>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24" name="Group 80">
              <a:extLst>
                <a:ext uri="{FF2B5EF4-FFF2-40B4-BE49-F238E27FC236}">
                  <a16:creationId xmlns:a16="http://schemas.microsoft.com/office/drawing/2014/main" id="{94755C95-CC31-CC41-A207-BA8DFFC3C971}"/>
                </a:ext>
              </a:extLst>
            </p:cNvPr>
            <p:cNvGrpSpPr>
              <a:grpSpLocks/>
            </p:cNvGrpSpPr>
            <p:nvPr/>
          </p:nvGrpSpPr>
          <p:grpSpPr bwMode="auto">
            <a:xfrm>
              <a:off x="6350000" y="3990975"/>
              <a:ext cx="1328738" cy="222250"/>
              <a:chOff x="4876800" y="1143000"/>
              <a:chExt cx="1752600" cy="304800"/>
            </a:xfrm>
          </p:grpSpPr>
          <p:sp>
            <p:nvSpPr>
              <p:cNvPr id="56" name="Rectangle 397">
                <a:extLst>
                  <a:ext uri="{FF2B5EF4-FFF2-40B4-BE49-F238E27FC236}">
                    <a16:creationId xmlns:a16="http://schemas.microsoft.com/office/drawing/2014/main" id="{1CA38F74-8200-1545-A6E5-5A46ACBF161A}"/>
                  </a:ext>
                </a:extLst>
              </p:cNvPr>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57" name="Rectangle 398">
                <a:extLst>
                  <a:ext uri="{FF2B5EF4-FFF2-40B4-BE49-F238E27FC236}">
                    <a16:creationId xmlns:a16="http://schemas.microsoft.com/office/drawing/2014/main" id="{105A6022-CF31-8D44-9CC8-99F39DE4E717}"/>
                  </a:ext>
                </a:extLst>
              </p:cNvPr>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58" name="Rectangle 399">
                <a:extLst>
                  <a:ext uri="{FF2B5EF4-FFF2-40B4-BE49-F238E27FC236}">
                    <a16:creationId xmlns:a16="http://schemas.microsoft.com/office/drawing/2014/main" id="{F61A7D3B-9738-F54C-B0A7-2877CB5363E6}"/>
                  </a:ext>
                </a:extLst>
              </p:cNvPr>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59" name="Rectangle 400">
                <a:extLst>
                  <a:ext uri="{FF2B5EF4-FFF2-40B4-BE49-F238E27FC236}">
                    <a16:creationId xmlns:a16="http://schemas.microsoft.com/office/drawing/2014/main" id="{722098AC-08BA-CD4A-AAB3-ACEE98EB8C39}"/>
                  </a:ext>
                </a:extLst>
              </p:cNvPr>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25" name="Rectangle 373">
              <a:extLst>
                <a:ext uri="{FF2B5EF4-FFF2-40B4-BE49-F238E27FC236}">
                  <a16:creationId xmlns:a16="http://schemas.microsoft.com/office/drawing/2014/main" id="{988AE092-A8F1-744F-9E88-BB1DB849C223}"/>
                </a:ext>
              </a:extLst>
            </p:cNvPr>
            <p:cNvSpPr/>
            <p:nvPr/>
          </p:nvSpPr>
          <p:spPr bwMode="auto">
            <a:xfrm rot="5400000">
              <a:off x="7478712"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6" name="Rectangle 374">
              <a:extLst>
                <a:ext uri="{FF2B5EF4-FFF2-40B4-BE49-F238E27FC236}">
                  <a16:creationId xmlns:a16="http://schemas.microsoft.com/office/drawing/2014/main" id="{54E1BBE4-6AD8-3D4B-948D-2F4AFD17A006}"/>
                </a:ext>
              </a:extLst>
            </p:cNvPr>
            <p:cNvSpPr/>
            <p:nvPr/>
          </p:nvSpPr>
          <p:spPr bwMode="auto">
            <a:xfrm rot="5400000">
              <a:off x="7419975" y="3208338"/>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7" name="Rectangle 375">
              <a:extLst>
                <a:ext uri="{FF2B5EF4-FFF2-40B4-BE49-F238E27FC236}">
                  <a16:creationId xmlns:a16="http://schemas.microsoft.com/office/drawing/2014/main" id="{6D0E9F85-6A6A-4843-986F-CCAA5328FD3B}"/>
                </a:ext>
              </a:extLst>
            </p:cNvPr>
            <p:cNvSpPr/>
            <p:nvPr/>
          </p:nvSpPr>
          <p:spPr bwMode="auto">
            <a:xfrm rot="5400000">
              <a:off x="7361237"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8" name="Rectangle 376">
              <a:extLst>
                <a:ext uri="{FF2B5EF4-FFF2-40B4-BE49-F238E27FC236}">
                  <a16:creationId xmlns:a16="http://schemas.microsoft.com/office/drawing/2014/main" id="{7A42C116-02F3-4E41-870E-6F31101C4346}"/>
                </a:ext>
              </a:extLst>
            </p:cNvPr>
            <p:cNvSpPr/>
            <p:nvPr/>
          </p:nvSpPr>
          <p:spPr bwMode="auto">
            <a:xfrm rot="5400000">
              <a:off x="7302500" y="3208338"/>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9" name="Rectangle 377">
              <a:extLst>
                <a:ext uri="{FF2B5EF4-FFF2-40B4-BE49-F238E27FC236}">
                  <a16:creationId xmlns:a16="http://schemas.microsoft.com/office/drawing/2014/main" id="{11774E36-FA86-2645-B7F5-7B3DAF9920F7}"/>
                </a:ext>
              </a:extLst>
            </p:cNvPr>
            <p:cNvSpPr/>
            <p:nvPr/>
          </p:nvSpPr>
          <p:spPr bwMode="auto">
            <a:xfrm rot="3198033">
              <a:off x="5179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0" name="Rectangle 378">
              <a:extLst>
                <a:ext uri="{FF2B5EF4-FFF2-40B4-BE49-F238E27FC236}">
                  <a16:creationId xmlns:a16="http://schemas.microsoft.com/office/drawing/2014/main" id="{B194BFEC-F4DE-BD45-9EBB-950FC386F6E7}"/>
                </a:ext>
              </a:extLst>
            </p:cNvPr>
            <p:cNvSpPr/>
            <p:nvPr/>
          </p:nvSpPr>
          <p:spPr bwMode="auto">
            <a:xfrm rot="3198033">
              <a:off x="8226425" y="4462463"/>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1" name="Straight Connector 382">
              <a:extLst>
                <a:ext uri="{FF2B5EF4-FFF2-40B4-BE49-F238E27FC236}">
                  <a16:creationId xmlns:a16="http://schemas.microsoft.com/office/drawing/2014/main" id="{234EDE91-AF1C-2747-8018-EA2C72C94440}"/>
                </a:ext>
              </a:extLst>
            </p:cNvPr>
            <p:cNvCxnSpPr>
              <a:endCxn id="68" idx="0"/>
            </p:cNvCxnSpPr>
            <p:nvPr/>
          </p:nvCxnSpPr>
          <p:spPr bwMode="auto">
            <a:xfrm>
              <a:off x="5043488" y="3990975"/>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83">
              <a:extLst>
                <a:ext uri="{FF2B5EF4-FFF2-40B4-BE49-F238E27FC236}">
                  <a16:creationId xmlns:a16="http://schemas.microsoft.com/office/drawing/2014/main" id="{C5071A92-9985-944E-AE55-82E0F5DD3172}"/>
                </a:ext>
              </a:extLst>
            </p:cNvPr>
            <p:cNvCxnSpPr>
              <a:endCxn id="66" idx="1"/>
            </p:cNvCxnSpPr>
            <p:nvPr/>
          </p:nvCxnSpPr>
          <p:spPr bwMode="auto">
            <a:xfrm>
              <a:off x="5218113" y="3600450"/>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84">
              <a:extLst>
                <a:ext uri="{FF2B5EF4-FFF2-40B4-BE49-F238E27FC236}">
                  <a16:creationId xmlns:a16="http://schemas.microsoft.com/office/drawing/2014/main" id="{52DB8735-CC50-D14B-918B-AF7446977BCF}"/>
                </a:ext>
              </a:extLst>
            </p:cNvPr>
            <p:cNvCxnSpPr>
              <a:endCxn id="64" idx="3"/>
            </p:cNvCxnSpPr>
            <p:nvPr/>
          </p:nvCxnSpPr>
          <p:spPr bwMode="auto">
            <a:xfrm flipV="1">
              <a:off x="5159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85">
              <a:extLst>
                <a:ext uri="{FF2B5EF4-FFF2-40B4-BE49-F238E27FC236}">
                  <a16:creationId xmlns:a16="http://schemas.microsoft.com/office/drawing/2014/main" id="{E9DEE332-1977-2248-B498-FDD454FEF1A0}"/>
                </a:ext>
              </a:extLst>
            </p:cNvPr>
            <p:cNvCxnSpPr/>
            <p:nvPr/>
          </p:nvCxnSpPr>
          <p:spPr bwMode="auto">
            <a:xfrm rot="5400000" flipH="1" flipV="1">
              <a:off x="5495132" y="4461669"/>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86">
              <a:extLst>
                <a:ext uri="{FF2B5EF4-FFF2-40B4-BE49-F238E27FC236}">
                  <a16:creationId xmlns:a16="http://schemas.microsoft.com/office/drawing/2014/main" id="{278F1ACE-2C0D-544C-8F36-39F85FE0EC74}"/>
                </a:ext>
              </a:extLst>
            </p:cNvPr>
            <p:cNvCxnSpPr/>
            <p:nvPr/>
          </p:nvCxnSpPr>
          <p:spPr bwMode="auto">
            <a:xfrm rot="10800000">
              <a:off x="8440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89">
              <a:extLst>
                <a:ext uri="{FF2B5EF4-FFF2-40B4-BE49-F238E27FC236}">
                  <a16:creationId xmlns:a16="http://schemas.microsoft.com/office/drawing/2014/main" id="{EB80BFE0-FDFB-CA49-B2D6-7EE12BE29CED}"/>
                </a:ext>
              </a:extLst>
            </p:cNvPr>
            <p:cNvCxnSpPr/>
            <p:nvPr/>
          </p:nvCxnSpPr>
          <p:spPr bwMode="auto">
            <a:xfrm rot="16200000" flipH="1">
              <a:off x="7707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7" name="Group 100">
              <a:extLst>
                <a:ext uri="{FF2B5EF4-FFF2-40B4-BE49-F238E27FC236}">
                  <a16:creationId xmlns:a16="http://schemas.microsoft.com/office/drawing/2014/main" id="{DF5833C6-1055-E141-B2EA-BFFB98F053CC}"/>
                </a:ext>
              </a:extLst>
            </p:cNvPr>
            <p:cNvGrpSpPr>
              <a:grpSpLocks/>
            </p:cNvGrpSpPr>
            <p:nvPr/>
          </p:nvGrpSpPr>
          <p:grpSpPr bwMode="auto">
            <a:xfrm>
              <a:off x="7972425" y="1371600"/>
              <a:ext cx="630238" cy="503238"/>
              <a:chOff x="-44" y="1473"/>
              <a:chExt cx="981" cy="1105"/>
            </a:xfrm>
          </p:grpSpPr>
          <p:pic>
            <p:nvPicPr>
              <p:cNvPr id="54" name="Picture 101" descr="desktop_computer_stylized_medium">
                <a:extLst>
                  <a:ext uri="{FF2B5EF4-FFF2-40B4-BE49-F238E27FC236}">
                    <a16:creationId xmlns:a16="http://schemas.microsoft.com/office/drawing/2014/main" id="{77B4B735-1578-1A42-8869-55D6313E9F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102">
                <a:extLst>
                  <a:ext uri="{FF2B5EF4-FFF2-40B4-BE49-F238E27FC236}">
                    <a16:creationId xmlns:a16="http://schemas.microsoft.com/office/drawing/2014/main" id="{AE4D95EA-F8C5-4441-BAE2-4037D3735EE4}"/>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8" name="Straight Connector 391">
              <a:extLst>
                <a:ext uri="{FF2B5EF4-FFF2-40B4-BE49-F238E27FC236}">
                  <a16:creationId xmlns:a16="http://schemas.microsoft.com/office/drawing/2014/main" id="{6C3EB48F-C86D-BB4D-BA4C-6B119808316A}"/>
                </a:ext>
              </a:extLst>
            </p:cNvPr>
            <p:cNvCxnSpPr/>
            <p:nvPr/>
          </p:nvCxnSpPr>
          <p:spPr bwMode="auto">
            <a:xfrm rot="5400000">
              <a:off x="8161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92">
              <a:extLst>
                <a:ext uri="{FF2B5EF4-FFF2-40B4-BE49-F238E27FC236}">
                  <a16:creationId xmlns:a16="http://schemas.microsoft.com/office/drawing/2014/main" id="{3B83AFE6-CD31-AF48-86DB-1E991C59056B}"/>
                </a:ext>
              </a:extLst>
            </p:cNvPr>
            <p:cNvSpPr/>
            <p:nvPr/>
          </p:nvSpPr>
          <p:spPr bwMode="auto">
            <a:xfrm rot="1015003">
              <a:off x="5665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 name="Rectangle 393">
              <a:extLst>
                <a:ext uri="{FF2B5EF4-FFF2-40B4-BE49-F238E27FC236}">
                  <a16:creationId xmlns:a16="http://schemas.microsoft.com/office/drawing/2014/main" id="{9FCEAC66-2C67-4745-BCF9-9332A3DF7456}"/>
                </a:ext>
              </a:extLst>
            </p:cNvPr>
            <p:cNvSpPr/>
            <p:nvPr/>
          </p:nvSpPr>
          <p:spPr bwMode="auto">
            <a:xfrm rot="2465437" flipV="1">
              <a:off x="7880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1" name="Rectangle 394">
              <a:extLst>
                <a:ext uri="{FF2B5EF4-FFF2-40B4-BE49-F238E27FC236}">
                  <a16:creationId xmlns:a16="http://schemas.microsoft.com/office/drawing/2014/main" id="{1AC1BA19-C4E7-504A-B82C-1E173B196E9A}"/>
                </a:ext>
              </a:extLst>
            </p:cNvPr>
            <p:cNvSpPr/>
            <p:nvPr/>
          </p:nvSpPr>
          <p:spPr bwMode="auto">
            <a:xfrm rot="2177866" flipV="1">
              <a:off x="7605713"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42" name="Group 347">
              <a:extLst>
                <a:ext uri="{FF2B5EF4-FFF2-40B4-BE49-F238E27FC236}">
                  <a16:creationId xmlns:a16="http://schemas.microsoft.com/office/drawing/2014/main" id="{B7D9D394-6806-9644-901D-AA3AB267E3E3}"/>
                </a:ext>
              </a:extLst>
            </p:cNvPr>
            <p:cNvGrpSpPr>
              <a:grpSpLocks/>
            </p:cNvGrpSpPr>
            <p:nvPr/>
          </p:nvGrpSpPr>
          <p:grpSpPr bwMode="auto">
            <a:xfrm>
              <a:off x="5529263" y="3871913"/>
              <a:ext cx="815975" cy="449262"/>
              <a:chOff x="1871277" y="1576300"/>
              <a:chExt cx="1128371" cy="437861"/>
            </a:xfrm>
          </p:grpSpPr>
          <p:sp>
            <p:nvSpPr>
              <p:cNvPr id="43" name="Oval 88">
                <a:extLst>
                  <a:ext uri="{FF2B5EF4-FFF2-40B4-BE49-F238E27FC236}">
                    <a16:creationId xmlns:a16="http://schemas.microsoft.com/office/drawing/2014/main" id="{C2BDFD93-125D-854D-B332-E09727C6E94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 name="Rectangle 89">
                <a:extLst>
                  <a:ext uri="{FF2B5EF4-FFF2-40B4-BE49-F238E27FC236}">
                    <a16:creationId xmlns:a16="http://schemas.microsoft.com/office/drawing/2014/main" id="{DD28A354-4B4A-E149-92C8-A40DC6F90355}"/>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90">
                <a:extLst>
                  <a:ext uri="{FF2B5EF4-FFF2-40B4-BE49-F238E27FC236}">
                    <a16:creationId xmlns:a16="http://schemas.microsoft.com/office/drawing/2014/main" id="{E06D13CA-6984-F14E-9276-1BA6260AEBD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 name="Freeform 91">
                <a:extLst>
                  <a:ext uri="{FF2B5EF4-FFF2-40B4-BE49-F238E27FC236}">
                    <a16:creationId xmlns:a16="http://schemas.microsoft.com/office/drawing/2014/main" id="{9BB6990B-2C44-9848-863A-1E99F5CFA39B}"/>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Freeform 92">
                <a:extLst>
                  <a:ext uri="{FF2B5EF4-FFF2-40B4-BE49-F238E27FC236}">
                    <a16:creationId xmlns:a16="http://schemas.microsoft.com/office/drawing/2014/main" id="{06BCAD5B-D070-3645-915E-10C724FF55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 name="Freeform 93">
                <a:extLst>
                  <a:ext uri="{FF2B5EF4-FFF2-40B4-BE49-F238E27FC236}">
                    <a16:creationId xmlns:a16="http://schemas.microsoft.com/office/drawing/2014/main" id="{6576B779-B288-674B-848D-3A6DFE85C397}"/>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 name="Freeform 94">
                <a:extLst>
                  <a:ext uri="{FF2B5EF4-FFF2-40B4-BE49-F238E27FC236}">
                    <a16:creationId xmlns:a16="http://schemas.microsoft.com/office/drawing/2014/main" id="{98F2F148-B787-EC40-BEF0-4C8AE2A6D60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 name="Straight Connector 95">
                <a:extLst>
                  <a:ext uri="{FF2B5EF4-FFF2-40B4-BE49-F238E27FC236}">
                    <a16:creationId xmlns:a16="http://schemas.microsoft.com/office/drawing/2014/main" id="{55FBA2CB-1AF0-0C4D-BFAB-AECF82D57B9A}"/>
                  </a:ext>
                </a:extLst>
              </p:cNvPr>
              <p:cNvCxnSpPr>
                <a:cxnSpLocks noChangeShapeType="1"/>
                <a:endCxn id="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 name="Straight Connector 96">
                <a:extLst>
                  <a:ext uri="{FF2B5EF4-FFF2-40B4-BE49-F238E27FC236}">
                    <a16:creationId xmlns:a16="http://schemas.microsoft.com/office/drawing/2014/main" id="{BA395422-6D02-514A-B75F-0BE272ADF10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104" name="文本框 103">
            <a:extLst>
              <a:ext uri="{FF2B5EF4-FFF2-40B4-BE49-F238E27FC236}">
                <a16:creationId xmlns:a16="http://schemas.microsoft.com/office/drawing/2014/main" id="{E0F4B260-800F-344A-BF42-80D337532437}"/>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73928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1307507" y="1510758"/>
            <a:ext cx="9418157" cy="4982116"/>
          </a:xfrm>
        </p:spPr>
        <p:txBody>
          <a:bodyPr>
            <a:normAutofit/>
          </a:bodyPr>
          <a:lstStyle/>
          <a:p>
            <a:r>
              <a:rPr kumimoji="1" lang="en-US" altLang="zh-CN" sz="3200" dirty="0"/>
              <a:t>PPT</a:t>
            </a:r>
            <a:r>
              <a:rPr kumimoji="1" lang="zh-CN" altLang="en-US" sz="3200" dirty="0"/>
              <a:t>使用方式</a:t>
            </a:r>
            <a:endParaRPr kumimoji="1" lang="en-US" altLang="zh-CN" sz="3200" dirty="0"/>
          </a:p>
          <a:p>
            <a:pPr lvl="1"/>
            <a:r>
              <a:rPr kumimoji="1" lang="zh-CN" altLang="en-US" sz="2800" dirty="0"/>
              <a:t>各位老师使用此教案前，可以将</a:t>
            </a:r>
            <a:r>
              <a:rPr kumimoji="1" lang="en-US" altLang="zh-CN" sz="2800" dirty="0"/>
              <a:t>PPT</a:t>
            </a:r>
            <a:r>
              <a:rPr kumimoji="1" lang="zh-CN" altLang="en-US" sz="2800" dirty="0"/>
              <a:t>首页的</a:t>
            </a:r>
            <a:r>
              <a:rPr kumimoji="1" lang="en-US" altLang="zh-CN" sz="2800" dirty="0"/>
              <a:t>XXXX</a:t>
            </a:r>
            <a:r>
              <a:rPr kumimoji="1" lang="zh-CN" altLang="en-US" sz="2800" dirty="0"/>
              <a:t>替换成自己的名字和学校名称等，再</a:t>
            </a:r>
            <a:r>
              <a:rPr kumimoji="1" lang="zh-CN" altLang="en-US" sz="2800" dirty="0">
                <a:solidFill>
                  <a:srgbClr val="C00000"/>
                </a:solidFill>
              </a:rPr>
              <a:t>在</a:t>
            </a:r>
            <a:r>
              <a:rPr kumimoji="1" lang="en-US" altLang="zh-CN" sz="2800" dirty="0">
                <a:solidFill>
                  <a:srgbClr val="C00000"/>
                </a:solidFill>
              </a:rPr>
              <a:t>PPT</a:t>
            </a:r>
            <a:r>
              <a:rPr kumimoji="1" lang="zh-CN" altLang="en-US" sz="2800" dirty="0">
                <a:solidFill>
                  <a:srgbClr val="C00000"/>
                </a:solidFill>
              </a:rPr>
              <a:t>母版中加入自己学校的图标</a:t>
            </a:r>
            <a:endParaRPr kumimoji="1" lang="en-US" altLang="zh-CN" sz="2800" dirty="0">
              <a:solidFill>
                <a:srgbClr val="C00000"/>
              </a:solidFill>
            </a:endParaRPr>
          </a:p>
          <a:p>
            <a:pPr lvl="1"/>
            <a:r>
              <a:rPr kumimoji="1" lang="zh-CN" altLang="en-US" sz="2800" dirty="0"/>
              <a:t>在</a:t>
            </a:r>
            <a:r>
              <a:rPr kumimoji="1" lang="en-US" altLang="zh-CN" sz="2800" dirty="0"/>
              <a:t>PPT</a:t>
            </a:r>
            <a:r>
              <a:rPr kumimoji="1" lang="zh-CN" altLang="en-US" sz="2800" dirty="0"/>
              <a:t>母版中加入学校图标的方法</a:t>
            </a:r>
            <a:endParaRPr kumimoji="1" lang="en-US" altLang="zh-CN" sz="2800" dirty="0"/>
          </a:p>
          <a:p>
            <a:pPr lvl="2"/>
            <a:r>
              <a:rPr kumimoji="1" lang="en-US" altLang="zh-CN" sz="2400" dirty="0"/>
              <a:t>1</a:t>
            </a:r>
            <a:r>
              <a:rPr kumimoji="1" lang="zh-CN" altLang="en-US" sz="2400" dirty="0"/>
              <a:t>、打开幻灯片母版：</a:t>
            </a:r>
            <a:r>
              <a:rPr kumimoji="1" lang="en-US" altLang="zh-CN" sz="2400" dirty="0"/>
              <a:t>PPT</a:t>
            </a:r>
            <a:r>
              <a:rPr kumimoji="1" lang="zh-CN" altLang="en-US" sz="2400" dirty="0"/>
              <a:t>菜单</a:t>
            </a:r>
            <a:r>
              <a:rPr kumimoji="1" lang="en-US" altLang="zh-CN" sz="2400" dirty="0"/>
              <a:t>-&gt;</a:t>
            </a:r>
            <a:r>
              <a:rPr kumimoji="1" lang="zh-CN" altLang="en-US" sz="2400" dirty="0"/>
              <a:t>视图</a:t>
            </a:r>
            <a:r>
              <a:rPr kumimoji="1" lang="en-US" altLang="zh-CN" sz="2400" dirty="0"/>
              <a:t>-&gt;</a:t>
            </a:r>
            <a:r>
              <a:rPr kumimoji="1" lang="zh-CN" altLang="en-US" sz="2400" dirty="0"/>
              <a:t>母版</a:t>
            </a:r>
            <a:r>
              <a:rPr kumimoji="1" lang="en-US" altLang="zh-CN" sz="2400" dirty="0"/>
              <a:t>-&gt;</a:t>
            </a:r>
            <a:r>
              <a:rPr kumimoji="1" lang="zh-CN" altLang="en-US" sz="2400" dirty="0"/>
              <a:t>幻灯片母版</a:t>
            </a:r>
            <a:endParaRPr kumimoji="1" lang="en-US" altLang="zh-CN" sz="2400" dirty="0"/>
          </a:p>
          <a:p>
            <a:pPr lvl="2"/>
            <a:r>
              <a:rPr kumimoji="1" lang="en-US" altLang="zh-CN" sz="2400" dirty="0"/>
              <a:t>2</a:t>
            </a:r>
            <a:r>
              <a:rPr kumimoji="1" lang="zh-CN" altLang="en-US" sz="2400" dirty="0"/>
              <a:t>、将母版的</a:t>
            </a:r>
            <a:r>
              <a:rPr kumimoji="1" lang="en-US" altLang="zh-CN" sz="2400" dirty="0"/>
              <a:t>P3</a:t>
            </a:r>
            <a:r>
              <a:rPr kumimoji="1" lang="zh-CN" altLang="en-US" sz="2400" dirty="0"/>
              <a:t>和</a:t>
            </a:r>
            <a:r>
              <a:rPr kumimoji="1" lang="en-US" altLang="zh-CN" sz="2400" dirty="0"/>
              <a:t>P4</a:t>
            </a:r>
            <a:r>
              <a:rPr kumimoji="1" lang="zh-CN" altLang="en-US" sz="2400" dirty="0"/>
              <a:t>右上角的“我的学校”图标，删去并换成自己学校的图标</a:t>
            </a:r>
            <a:endParaRPr kumimoji="1" lang="en-US" altLang="zh-CN" sz="2400" dirty="0"/>
          </a:p>
          <a:p>
            <a:pPr lvl="2"/>
            <a:r>
              <a:rPr kumimoji="1" lang="en-US" altLang="zh-CN" sz="2400" dirty="0"/>
              <a:t>3</a:t>
            </a:r>
            <a:r>
              <a:rPr kumimoji="1" lang="zh-CN" altLang="en-US" sz="2400" dirty="0"/>
              <a:t>、页面最上面菜单中，关闭母版</a:t>
            </a:r>
            <a:endParaRPr kumimoji="1" lang="en-US" altLang="zh-CN" sz="2400" dirty="0"/>
          </a:p>
          <a:p>
            <a:pPr lvl="2"/>
            <a:r>
              <a:rPr kumimoji="1" lang="zh-CN" altLang="en-US" sz="2400" dirty="0"/>
              <a:t>祝贺你：</a:t>
            </a:r>
            <a:r>
              <a:rPr kumimoji="1" lang="en-US" altLang="zh-CN" sz="2400" dirty="0"/>
              <a:t>PPT</a:t>
            </a:r>
            <a:r>
              <a:rPr kumimoji="1" lang="zh-CN" altLang="en-US" sz="2400" dirty="0"/>
              <a:t>每页正文均有自己学校的图标了！</a:t>
            </a:r>
          </a:p>
          <a:p>
            <a:pPr lvl="1"/>
            <a:endParaRPr kumimoji="1" lang="en-US" altLang="zh-CN" sz="2800" dirty="0"/>
          </a:p>
          <a:p>
            <a:endParaRPr kumimoji="1" lang="zh-CN" altLang="en-US" sz="3200"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fld id="{8D4D1E41-7A09-AB4A-A4E1-09765ADA2698}" type="slidenum">
              <a:rPr kumimoji="1" lang="zh-CN" altLang="en-US" smtClean="0"/>
              <a:t>3</a:t>
            </a:fld>
            <a:endParaRPr kumimoji="1" lang="zh-CN" altLang="en-US" dirty="0"/>
          </a:p>
        </p:txBody>
      </p:sp>
      <p:sp>
        <p:nvSpPr>
          <p:cNvPr id="5" name="椭圆 4">
            <a:extLst>
              <a:ext uri="{FF2B5EF4-FFF2-40B4-BE49-F238E27FC236}">
                <a16:creationId xmlns:a16="http://schemas.microsoft.com/office/drawing/2014/main" id="{0D369F25-E335-FF4C-AD67-3FBF03337FA3}"/>
              </a:ext>
            </a:extLst>
          </p:cNvPr>
          <p:cNvSpPr/>
          <p:nvPr/>
        </p:nvSpPr>
        <p:spPr>
          <a:xfrm>
            <a:off x="10065342" y="241300"/>
            <a:ext cx="1638300" cy="72529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2B2B10B7-DA6C-F440-A8E7-795D4E83A456}"/>
              </a:ext>
            </a:extLst>
          </p:cNvPr>
          <p:cNvCxnSpPr>
            <a:cxnSpLocks/>
          </p:cNvCxnSpPr>
          <p:nvPr/>
        </p:nvCxnSpPr>
        <p:spPr>
          <a:xfrm flipV="1">
            <a:off x="10626811" y="1066800"/>
            <a:ext cx="257681" cy="16146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40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DB8874C-E5B3-4FC0-92B8-0D56530BF591}"/>
              </a:ext>
            </a:extLst>
          </p:cNvPr>
          <p:cNvSpPr>
            <a:spLocks noGrp="1" noChangeArrowheads="1"/>
          </p:cNvSpPr>
          <p:nvPr>
            <p:ph type="title"/>
          </p:nvPr>
        </p:nvSpPr>
        <p:spPr/>
        <p:txBody>
          <a:bodyPr>
            <a:normAutofit/>
          </a:bodyPr>
          <a:lstStyle/>
          <a:p>
            <a:pPr>
              <a:defRPr/>
            </a:pPr>
            <a:r>
              <a:rPr lang="zh-CN" altLang="en-US" dirty="0">
                <a:sym typeface="+mn-ea"/>
              </a:rPr>
              <a:t>电路交换</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EB43DA95-FD16-8F47-816D-1958A6DA831E}"/>
              </a:ext>
            </a:extLst>
          </p:cNvPr>
          <p:cNvSpPr>
            <a:spLocks noGrp="1"/>
          </p:cNvSpPr>
          <p:nvPr>
            <p:ph idx="1"/>
          </p:nvPr>
        </p:nvSpPr>
        <p:spPr>
          <a:xfrm>
            <a:off x="657256" y="1447458"/>
            <a:ext cx="4482371" cy="4586694"/>
          </a:xfrm>
        </p:spPr>
        <p:txBody>
          <a:bodyPr>
            <a:normAutofit/>
          </a:bodyPr>
          <a:lstStyle/>
          <a:p>
            <a:pPr marL="571500" indent="-342900">
              <a:lnSpc>
                <a:spcPct val="110000"/>
              </a:lnSpc>
              <a:buClr>
                <a:srgbClr val="000000"/>
              </a:buClr>
              <a:buFont typeface="Wingdings" panose="05000000000000000000" charset="0"/>
              <a:buChar char="Ø"/>
            </a:pPr>
            <a:r>
              <a:rPr lang="zh-CN" altLang="en-US" dirty="0">
                <a:sym typeface="+mn-ea"/>
              </a:rPr>
              <a:t>电路交换的多路复用</a:t>
            </a:r>
            <a:endParaRPr lang="zh-CN" altLang="en-US" dirty="0">
              <a:solidFill>
                <a:srgbClr val="C00000"/>
              </a:solidFill>
              <a:sym typeface="+mn-ea"/>
            </a:endParaRPr>
          </a:p>
          <a:p>
            <a:pPr marL="1028700" lvl="1" indent="-342900">
              <a:lnSpc>
                <a:spcPct val="110000"/>
              </a:lnSpc>
              <a:buClr>
                <a:srgbClr val="000000"/>
              </a:buClr>
            </a:pPr>
            <a:r>
              <a:rPr lang="zh-CN" altLang="en-US" dirty="0">
                <a:latin typeface="Microsoft YaHei" panose="020B0503020204020204" pitchFamily="34" charset="-122"/>
                <a:ea typeface="Microsoft YaHei" panose="020B0503020204020204" pitchFamily="34" charset="-122"/>
              </a:rPr>
              <a:t>频分多路复用</a:t>
            </a:r>
            <a:r>
              <a:rPr lang="en-US" altLang="zh-CN" dirty="0">
                <a:latin typeface="Microsoft YaHei" panose="020B0503020204020204" pitchFamily="34" charset="-122"/>
                <a:ea typeface="Microsoft YaHei" panose="020B0503020204020204" pitchFamily="34" charset="-122"/>
              </a:rPr>
              <a:t>FDM</a:t>
            </a:r>
          </a:p>
          <a:p>
            <a:pPr marL="1028700" lvl="1" indent="-342900">
              <a:lnSpc>
                <a:spcPct val="110000"/>
              </a:lnSpc>
              <a:buClr>
                <a:srgbClr val="000000"/>
              </a:buClr>
            </a:pPr>
            <a:r>
              <a:rPr lang="zh-CN" altLang="en-US" sz="2400" dirty="0">
                <a:latin typeface="Microsoft YaHei" panose="020B0503020204020204" pitchFamily="34" charset="-122"/>
                <a:ea typeface="Microsoft YaHei" panose="020B0503020204020204" pitchFamily="34" charset="-122"/>
              </a:rPr>
              <a:t>时分多路复用</a:t>
            </a:r>
            <a:r>
              <a:rPr lang="en-US" altLang="zh-CN" dirty="0">
                <a:latin typeface="Microsoft YaHei" panose="020B0503020204020204" pitchFamily="34" charset="-122"/>
                <a:ea typeface="Microsoft YaHei" panose="020B0503020204020204" pitchFamily="34" charset="-122"/>
              </a:rPr>
              <a:t>TDM</a:t>
            </a:r>
            <a:endParaRPr lang="fr-FR" altLang="zh-CN" sz="2400" dirty="0">
              <a:latin typeface="Microsoft YaHei" panose="020B0503020204020204" pitchFamily="34" charset="-122"/>
              <a:ea typeface="Microsoft YaHei" panose="020B0503020204020204" pitchFamily="34" charset="-122"/>
            </a:endParaRPr>
          </a:p>
          <a:p>
            <a:pPr marL="1028700" lvl="1" indent="-342900">
              <a:lnSpc>
                <a:spcPct val="110000"/>
              </a:lnSpc>
              <a:buClr>
                <a:srgbClr val="000000"/>
              </a:buClr>
            </a:pPr>
            <a:r>
              <a:rPr lang="en-US" altLang="zh-CN" dirty="0">
                <a:sym typeface="+mn-ea"/>
              </a:rPr>
              <a:t>……</a:t>
            </a:r>
          </a:p>
          <a:p>
            <a:pPr marL="1028700" lvl="1" indent="-342900">
              <a:lnSpc>
                <a:spcPct val="110000"/>
              </a:lnSpc>
              <a:buClr>
                <a:srgbClr val="000000"/>
              </a:buClr>
            </a:pPr>
            <a:r>
              <a:rPr lang="zh-CN" altLang="en-US" dirty="0">
                <a:sym typeface="+mn-ea"/>
              </a:rPr>
              <a:t>在每一路上实现具有和专用链路类似的性能</a:t>
            </a:r>
          </a:p>
          <a:p>
            <a:pPr marL="1028700" lvl="1" indent="-342900">
              <a:lnSpc>
                <a:spcPct val="110000"/>
              </a:lnSpc>
              <a:buClr>
                <a:srgbClr val="000000"/>
              </a:buClr>
            </a:pPr>
            <a:r>
              <a:rPr lang="zh-CN" altLang="en-US" dirty="0">
                <a:sym typeface="+mn-ea"/>
              </a:rPr>
              <a:t>该路资源专用，即使空闲也不与其他连接共享</a:t>
            </a:r>
            <a:endParaRPr lang="zh-CN" altLang="en-US" sz="1900" dirty="0"/>
          </a:p>
          <a:p>
            <a:endParaRPr lang="zh-CN" altLang="en-US" dirty="0"/>
          </a:p>
        </p:txBody>
      </p:sp>
      <p:grpSp>
        <p:nvGrpSpPr>
          <p:cNvPr id="101" name="Group 108">
            <a:extLst>
              <a:ext uri="{FF2B5EF4-FFF2-40B4-BE49-F238E27FC236}">
                <a16:creationId xmlns:a16="http://schemas.microsoft.com/office/drawing/2014/main" id="{C3C08081-DA06-46F1-B533-CFE6BFBED1DC}"/>
              </a:ext>
            </a:extLst>
          </p:cNvPr>
          <p:cNvGrpSpPr>
            <a:grpSpLocks/>
          </p:cNvGrpSpPr>
          <p:nvPr/>
        </p:nvGrpSpPr>
        <p:grpSpPr bwMode="auto">
          <a:xfrm>
            <a:off x="5544205" y="1334330"/>
            <a:ext cx="5990539" cy="4654871"/>
            <a:chOff x="1182" y="825"/>
            <a:chExt cx="3909" cy="3298"/>
          </a:xfrm>
        </p:grpSpPr>
        <p:grpSp>
          <p:nvGrpSpPr>
            <p:cNvPr id="102" name="Group 7">
              <a:extLst>
                <a:ext uri="{FF2B5EF4-FFF2-40B4-BE49-F238E27FC236}">
                  <a16:creationId xmlns:a16="http://schemas.microsoft.com/office/drawing/2014/main" id="{6D08A9CD-5E92-462A-AD1B-4C646A506F2D}"/>
                </a:ext>
              </a:extLst>
            </p:cNvPr>
            <p:cNvGrpSpPr>
              <a:grpSpLocks/>
            </p:cNvGrpSpPr>
            <p:nvPr/>
          </p:nvGrpSpPr>
          <p:grpSpPr bwMode="auto">
            <a:xfrm>
              <a:off x="1182" y="1107"/>
              <a:ext cx="3626" cy="1423"/>
              <a:chOff x="1222" y="1115"/>
              <a:chExt cx="3626" cy="1423"/>
            </a:xfrm>
          </p:grpSpPr>
          <p:sp>
            <p:nvSpPr>
              <p:cNvPr id="196" name="Text Box 8">
                <a:extLst>
                  <a:ext uri="{FF2B5EF4-FFF2-40B4-BE49-F238E27FC236}">
                    <a16:creationId xmlns:a16="http://schemas.microsoft.com/office/drawing/2014/main" id="{930FC949-B475-44B3-8EE9-8E617D19C6CF}"/>
                  </a:ext>
                </a:extLst>
              </p:cNvPr>
              <p:cNvSpPr txBox="1">
                <a:spLocks noChangeArrowheads="1"/>
              </p:cNvSpPr>
              <p:nvPr/>
            </p:nvSpPr>
            <p:spPr bwMode="auto">
              <a:xfrm>
                <a:off x="2061" y="1115"/>
                <a:ext cx="2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en-US" altLang="zh-CN" sz="2400" dirty="0">
                    <a:latin typeface="Microsoft YaHei" panose="020B0503020204020204" pitchFamily="34" charset="-122"/>
                    <a:ea typeface="Microsoft YaHei" panose="020B0503020204020204" pitchFamily="34" charset="-122"/>
                  </a:rPr>
                  <a:t>FDM</a:t>
                </a:r>
                <a:r>
                  <a:rPr lang="zh-CN" altLang="en-US" sz="2400" dirty="0">
                    <a:latin typeface="Microsoft YaHei" panose="020B0503020204020204" pitchFamily="34" charset="-122"/>
                    <a:ea typeface="Microsoft YaHei" panose="020B0503020204020204" pitchFamily="34" charset="-122"/>
                  </a:rPr>
                  <a:t>（频分多路复用）</a:t>
                </a:r>
                <a:endParaRPr lang="fr-FR" altLang="zh-CN" sz="2400" dirty="0">
                  <a:latin typeface="Microsoft YaHei" panose="020B0503020204020204" pitchFamily="34" charset="-122"/>
                  <a:ea typeface="Microsoft YaHei" panose="020B0503020204020204" pitchFamily="34" charset="-122"/>
                </a:endParaRPr>
              </a:p>
            </p:txBody>
          </p:sp>
          <p:grpSp>
            <p:nvGrpSpPr>
              <p:cNvPr id="197" name="Group 9">
                <a:extLst>
                  <a:ext uri="{FF2B5EF4-FFF2-40B4-BE49-F238E27FC236}">
                    <a16:creationId xmlns:a16="http://schemas.microsoft.com/office/drawing/2014/main" id="{7D41C1C8-FB86-468D-8ADB-543A81AE7AA7}"/>
                  </a:ext>
                </a:extLst>
              </p:cNvPr>
              <p:cNvGrpSpPr>
                <a:grpSpLocks/>
              </p:cNvGrpSpPr>
              <p:nvPr/>
            </p:nvGrpSpPr>
            <p:grpSpPr bwMode="auto">
              <a:xfrm>
                <a:off x="1222" y="1392"/>
                <a:ext cx="3626" cy="1146"/>
                <a:chOff x="1222" y="1392"/>
                <a:chExt cx="3626" cy="1146"/>
              </a:xfrm>
            </p:grpSpPr>
            <p:sp>
              <p:nvSpPr>
                <p:cNvPr id="198" name="Line 10">
                  <a:extLst>
                    <a:ext uri="{FF2B5EF4-FFF2-40B4-BE49-F238E27FC236}">
                      <a16:creationId xmlns:a16="http://schemas.microsoft.com/office/drawing/2014/main" id="{11F61452-7BE8-4FCC-A504-1C094FE8B4CD}"/>
                    </a:ext>
                  </a:extLst>
                </p:cNvPr>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99" name="Text Box 11">
                  <a:extLst>
                    <a:ext uri="{FF2B5EF4-FFF2-40B4-BE49-F238E27FC236}">
                      <a16:creationId xmlns:a16="http://schemas.microsoft.com/office/drawing/2014/main" id="{C1177F94-2C7D-4B45-AF59-10280AF3CC55}"/>
                    </a:ext>
                  </a:extLst>
                </p:cNvPr>
                <p:cNvSpPr txBox="1">
                  <a:spLocks noChangeArrowheads="1"/>
                </p:cNvSpPr>
                <p:nvPr/>
              </p:nvSpPr>
              <p:spPr bwMode="auto">
                <a:xfrm>
                  <a:off x="1222" y="1425"/>
                  <a:ext cx="45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2000" dirty="0">
                      <a:latin typeface="Microsoft YaHei" panose="020B0503020204020204" pitchFamily="34" charset="-122"/>
                      <a:ea typeface="Microsoft YaHei" panose="020B0503020204020204" pitchFamily="34" charset="-122"/>
                    </a:rPr>
                    <a:t>频率</a:t>
                  </a:r>
                  <a:endParaRPr lang="fr-FR" altLang="zh-CN" sz="2000" dirty="0">
                    <a:latin typeface="Microsoft YaHei" panose="020B0503020204020204" pitchFamily="34" charset="-122"/>
                    <a:ea typeface="Microsoft YaHei" panose="020B0503020204020204" pitchFamily="34" charset="-122"/>
                  </a:endParaRPr>
                </a:p>
              </p:txBody>
            </p:sp>
            <p:sp>
              <p:nvSpPr>
                <p:cNvPr id="200" name="Line 12">
                  <a:extLst>
                    <a:ext uri="{FF2B5EF4-FFF2-40B4-BE49-F238E27FC236}">
                      <a16:creationId xmlns:a16="http://schemas.microsoft.com/office/drawing/2014/main" id="{7FFAE21D-9B22-405E-A0A0-8DC519289A01}"/>
                    </a:ext>
                  </a:extLst>
                </p:cNvPr>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201" name="Text Box 13">
                  <a:extLst>
                    <a:ext uri="{FF2B5EF4-FFF2-40B4-BE49-F238E27FC236}">
                      <a16:creationId xmlns:a16="http://schemas.microsoft.com/office/drawing/2014/main" id="{D7051A30-F1FC-4FAB-BA7A-D04C0B31516B}"/>
                    </a:ext>
                  </a:extLst>
                </p:cNvPr>
                <p:cNvSpPr txBox="1">
                  <a:spLocks noChangeArrowheads="1"/>
                </p:cNvSpPr>
                <p:nvPr/>
              </p:nvSpPr>
              <p:spPr bwMode="auto">
                <a:xfrm>
                  <a:off x="3048" y="2255"/>
                  <a:ext cx="45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2000" dirty="0">
                      <a:latin typeface="Microsoft YaHei" panose="020B0503020204020204" pitchFamily="34" charset="-122"/>
                      <a:ea typeface="Microsoft YaHei" panose="020B0503020204020204" pitchFamily="34" charset="-122"/>
                    </a:rPr>
                    <a:t>时间</a:t>
                  </a:r>
                  <a:endParaRPr lang="fr-FR" altLang="zh-CN" sz="2000" dirty="0">
                    <a:latin typeface="Microsoft YaHei" panose="020B0503020204020204" pitchFamily="34" charset="-122"/>
                    <a:ea typeface="Microsoft YaHei" panose="020B0503020204020204" pitchFamily="34" charset="-122"/>
                  </a:endParaRPr>
                </a:p>
              </p:txBody>
            </p:sp>
            <p:sp>
              <p:nvSpPr>
                <p:cNvPr id="202" name="Rectangle 14">
                  <a:extLst>
                    <a:ext uri="{FF2B5EF4-FFF2-40B4-BE49-F238E27FC236}">
                      <a16:creationId xmlns:a16="http://schemas.microsoft.com/office/drawing/2014/main" id="{806DA5CE-69D7-4EE3-80DE-ABF6EE2D248A}"/>
                    </a:ext>
                  </a:extLst>
                </p:cNvPr>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sp>
          <p:nvSpPr>
            <p:cNvPr id="103" name="Rectangle 15">
              <a:extLst>
                <a:ext uri="{FF2B5EF4-FFF2-40B4-BE49-F238E27FC236}">
                  <a16:creationId xmlns:a16="http://schemas.microsoft.com/office/drawing/2014/main" id="{F1E88FDB-3799-4937-96E3-9BB8338EC93C}"/>
                </a:ext>
              </a:extLst>
            </p:cNvPr>
            <p:cNvSpPr>
              <a:spLocks noChangeArrowheads="1"/>
            </p:cNvSpPr>
            <p:nvPr/>
          </p:nvSpPr>
          <p:spPr bwMode="auto">
            <a:xfrm>
              <a:off x="1728" y="1584"/>
              <a:ext cx="2880" cy="144"/>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04" name="Rectangle 16">
              <a:extLst>
                <a:ext uri="{FF2B5EF4-FFF2-40B4-BE49-F238E27FC236}">
                  <a16:creationId xmlns:a16="http://schemas.microsoft.com/office/drawing/2014/main" id="{33AE22B8-3B7B-436C-9C44-C7A1E0BE2681}"/>
                </a:ext>
              </a:extLst>
            </p:cNvPr>
            <p:cNvSpPr>
              <a:spLocks noChangeArrowheads="1"/>
            </p:cNvSpPr>
            <p:nvPr/>
          </p:nvSpPr>
          <p:spPr bwMode="auto">
            <a:xfrm>
              <a:off x="1728" y="1728"/>
              <a:ext cx="2880" cy="144"/>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05" name="Rectangle 17">
              <a:extLst>
                <a:ext uri="{FF2B5EF4-FFF2-40B4-BE49-F238E27FC236}">
                  <a16:creationId xmlns:a16="http://schemas.microsoft.com/office/drawing/2014/main" id="{CAF6B221-FA38-493E-9DCF-B57B15A8ECCA}"/>
                </a:ext>
              </a:extLst>
            </p:cNvPr>
            <p:cNvSpPr>
              <a:spLocks noChangeArrowheads="1"/>
            </p:cNvSpPr>
            <p:nvPr/>
          </p:nvSpPr>
          <p:spPr bwMode="auto">
            <a:xfrm>
              <a:off x="1728" y="1872"/>
              <a:ext cx="2880" cy="144"/>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06" name="Rectangle 18">
              <a:extLst>
                <a:ext uri="{FF2B5EF4-FFF2-40B4-BE49-F238E27FC236}">
                  <a16:creationId xmlns:a16="http://schemas.microsoft.com/office/drawing/2014/main" id="{1232AC8C-5BC8-4C43-9AFE-DC4CF06FBBC6}"/>
                </a:ext>
              </a:extLst>
            </p:cNvPr>
            <p:cNvSpPr>
              <a:spLocks noChangeArrowheads="1"/>
            </p:cNvSpPr>
            <p:nvPr/>
          </p:nvSpPr>
          <p:spPr bwMode="auto">
            <a:xfrm>
              <a:off x="1728" y="2016"/>
              <a:ext cx="2880" cy="144"/>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nvGrpSpPr>
            <p:cNvPr id="107" name="Group 19">
              <a:extLst>
                <a:ext uri="{FF2B5EF4-FFF2-40B4-BE49-F238E27FC236}">
                  <a16:creationId xmlns:a16="http://schemas.microsoft.com/office/drawing/2014/main" id="{D5A0260B-3A3A-45FA-8E6C-7E40D2D1C095}"/>
                </a:ext>
              </a:extLst>
            </p:cNvPr>
            <p:cNvGrpSpPr>
              <a:grpSpLocks/>
            </p:cNvGrpSpPr>
            <p:nvPr/>
          </p:nvGrpSpPr>
          <p:grpSpPr bwMode="auto">
            <a:xfrm>
              <a:off x="1680" y="2700"/>
              <a:ext cx="3120" cy="1423"/>
              <a:chOff x="1728" y="2700"/>
              <a:chExt cx="3120" cy="1423"/>
            </a:xfrm>
          </p:grpSpPr>
          <p:sp>
            <p:nvSpPr>
              <p:cNvPr id="190" name="Text Box 20">
                <a:extLst>
                  <a:ext uri="{FF2B5EF4-FFF2-40B4-BE49-F238E27FC236}">
                    <a16:creationId xmlns:a16="http://schemas.microsoft.com/office/drawing/2014/main" id="{4ED8CAA7-BF51-449B-B57D-CA413F776C37}"/>
                  </a:ext>
                </a:extLst>
              </p:cNvPr>
              <p:cNvSpPr txBox="1">
                <a:spLocks noChangeArrowheads="1"/>
              </p:cNvSpPr>
              <p:nvPr/>
            </p:nvSpPr>
            <p:spPr bwMode="auto">
              <a:xfrm>
                <a:off x="2039" y="2700"/>
                <a:ext cx="22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en-US" altLang="zh-CN" sz="2400" dirty="0">
                    <a:latin typeface="Microsoft YaHei" panose="020B0503020204020204" pitchFamily="34" charset="-122"/>
                    <a:ea typeface="Microsoft YaHei" panose="020B0503020204020204" pitchFamily="34" charset="-122"/>
                  </a:rPr>
                  <a:t>TDM</a:t>
                </a:r>
                <a:r>
                  <a:rPr lang="zh-CN" altLang="en-US" sz="2400" dirty="0">
                    <a:latin typeface="Microsoft YaHei" panose="020B0503020204020204" pitchFamily="34" charset="-122"/>
                    <a:ea typeface="Microsoft YaHei" panose="020B0503020204020204" pitchFamily="34" charset="-122"/>
                  </a:rPr>
                  <a:t>（时分多路复用）</a:t>
                </a:r>
                <a:endParaRPr lang="fr-FR" altLang="zh-CN" sz="2400" dirty="0">
                  <a:latin typeface="Microsoft YaHei" panose="020B0503020204020204" pitchFamily="34" charset="-122"/>
                  <a:ea typeface="Microsoft YaHei" panose="020B0503020204020204" pitchFamily="34" charset="-122"/>
                </a:endParaRPr>
              </a:p>
            </p:txBody>
          </p:sp>
          <p:sp>
            <p:nvSpPr>
              <p:cNvPr id="191" name="Line 21">
                <a:extLst>
                  <a:ext uri="{FF2B5EF4-FFF2-40B4-BE49-F238E27FC236}">
                    <a16:creationId xmlns:a16="http://schemas.microsoft.com/office/drawing/2014/main" id="{D47B8A78-6E0C-442C-AB50-D3226AB85A22}"/>
                  </a:ext>
                </a:extLst>
              </p:cNvPr>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93" name="Line 23">
                <a:extLst>
                  <a:ext uri="{FF2B5EF4-FFF2-40B4-BE49-F238E27FC236}">
                    <a16:creationId xmlns:a16="http://schemas.microsoft.com/office/drawing/2014/main" id="{A9814989-69F1-4F05-855D-6105C51E39E8}"/>
                  </a:ext>
                </a:extLst>
              </p:cNvPr>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94" name="Text Box 24">
                <a:extLst>
                  <a:ext uri="{FF2B5EF4-FFF2-40B4-BE49-F238E27FC236}">
                    <a16:creationId xmlns:a16="http://schemas.microsoft.com/office/drawing/2014/main" id="{F08C53F4-68C1-4FD7-ADE0-252C792CF213}"/>
                  </a:ext>
                </a:extLst>
              </p:cNvPr>
              <p:cNvSpPr txBox="1">
                <a:spLocks noChangeArrowheads="1"/>
              </p:cNvSpPr>
              <p:nvPr/>
            </p:nvSpPr>
            <p:spPr bwMode="auto">
              <a:xfrm>
                <a:off x="3048" y="3840"/>
                <a:ext cx="45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2000" dirty="0">
                    <a:latin typeface="Microsoft YaHei" panose="020B0503020204020204" pitchFamily="34" charset="-122"/>
                    <a:ea typeface="Microsoft YaHei" panose="020B0503020204020204" pitchFamily="34" charset="-122"/>
                  </a:rPr>
                  <a:t>时间</a:t>
                </a:r>
                <a:endParaRPr lang="fr-FR" altLang="zh-CN" sz="2000" dirty="0">
                  <a:latin typeface="Microsoft YaHei" panose="020B0503020204020204" pitchFamily="34" charset="-122"/>
                  <a:ea typeface="Microsoft YaHei" panose="020B0503020204020204" pitchFamily="34" charset="-122"/>
                </a:endParaRPr>
              </a:p>
            </p:txBody>
          </p:sp>
          <p:sp>
            <p:nvSpPr>
              <p:cNvPr id="195" name="Rectangle 25">
                <a:extLst>
                  <a:ext uri="{FF2B5EF4-FFF2-40B4-BE49-F238E27FC236}">
                    <a16:creationId xmlns:a16="http://schemas.microsoft.com/office/drawing/2014/main" id="{E704917F-D1C1-4410-92D3-B9F3C1526FC4}"/>
                  </a:ext>
                </a:extLst>
              </p:cNvPr>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08" name="Group 26">
              <a:extLst>
                <a:ext uri="{FF2B5EF4-FFF2-40B4-BE49-F238E27FC236}">
                  <a16:creationId xmlns:a16="http://schemas.microsoft.com/office/drawing/2014/main" id="{7BF102EA-76F0-4BF7-A0FD-32947B25DA68}"/>
                </a:ext>
              </a:extLst>
            </p:cNvPr>
            <p:cNvGrpSpPr>
              <a:grpSpLocks/>
            </p:cNvGrpSpPr>
            <p:nvPr/>
          </p:nvGrpSpPr>
          <p:grpSpPr bwMode="auto">
            <a:xfrm>
              <a:off x="1728" y="3168"/>
              <a:ext cx="2448" cy="576"/>
              <a:chOff x="1776" y="3168"/>
              <a:chExt cx="2448" cy="576"/>
            </a:xfrm>
          </p:grpSpPr>
          <p:sp>
            <p:nvSpPr>
              <p:cNvPr id="185" name="Rectangle 27">
                <a:extLst>
                  <a:ext uri="{FF2B5EF4-FFF2-40B4-BE49-F238E27FC236}">
                    <a16:creationId xmlns:a16="http://schemas.microsoft.com/office/drawing/2014/main" id="{B9BE8E34-49AC-4E14-81BB-FC06EB764584}"/>
                  </a:ext>
                </a:extLst>
              </p:cNvPr>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6" name="Rectangle 28">
                <a:extLst>
                  <a:ext uri="{FF2B5EF4-FFF2-40B4-BE49-F238E27FC236}">
                    <a16:creationId xmlns:a16="http://schemas.microsoft.com/office/drawing/2014/main" id="{D7619A26-5278-4547-B58D-22748F27A485}"/>
                  </a:ext>
                </a:extLst>
              </p:cNvPr>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7" name="Rectangle 29">
                <a:extLst>
                  <a:ext uri="{FF2B5EF4-FFF2-40B4-BE49-F238E27FC236}">
                    <a16:creationId xmlns:a16="http://schemas.microsoft.com/office/drawing/2014/main" id="{5462C0E0-B1BB-428E-BAFD-3FC6D1D90D4C}"/>
                  </a:ext>
                </a:extLst>
              </p:cNvPr>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8" name="Rectangle 30">
                <a:extLst>
                  <a:ext uri="{FF2B5EF4-FFF2-40B4-BE49-F238E27FC236}">
                    <a16:creationId xmlns:a16="http://schemas.microsoft.com/office/drawing/2014/main" id="{9283055F-6D5F-4702-9C5E-E7F0C3B01D76}"/>
                  </a:ext>
                </a:extLst>
              </p:cNvPr>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9" name="Rectangle 31">
                <a:extLst>
                  <a:ext uri="{FF2B5EF4-FFF2-40B4-BE49-F238E27FC236}">
                    <a16:creationId xmlns:a16="http://schemas.microsoft.com/office/drawing/2014/main" id="{30C6AF1D-B62F-45B5-BD73-25D6DCA8594C}"/>
                  </a:ext>
                </a:extLst>
              </p:cNvPr>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09" name="Group 32">
              <a:extLst>
                <a:ext uri="{FF2B5EF4-FFF2-40B4-BE49-F238E27FC236}">
                  <a16:creationId xmlns:a16="http://schemas.microsoft.com/office/drawing/2014/main" id="{9B4C207D-0063-4DB2-A804-1FF060105D90}"/>
                </a:ext>
              </a:extLst>
            </p:cNvPr>
            <p:cNvGrpSpPr>
              <a:grpSpLocks/>
            </p:cNvGrpSpPr>
            <p:nvPr/>
          </p:nvGrpSpPr>
          <p:grpSpPr bwMode="auto">
            <a:xfrm>
              <a:off x="1872" y="3168"/>
              <a:ext cx="2448" cy="576"/>
              <a:chOff x="1920" y="3168"/>
              <a:chExt cx="2448" cy="576"/>
            </a:xfrm>
          </p:grpSpPr>
          <p:sp>
            <p:nvSpPr>
              <p:cNvPr id="180" name="Rectangle 33">
                <a:extLst>
                  <a:ext uri="{FF2B5EF4-FFF2-40B4-BE49-F238E27FC236}">
                    <a16:creationId xmlns:a16="http://schemas.microsoft.com/office/drawing/2014/main" id="{B6CB79E8-3D93-4DCA-AB9E-262954D69A80}"/>
                  </a:ext>
                </a:extLst>
              </p:cNvPr>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1" name="Rectangle 34">
                <a:extLst>
                  <a:ext uri="{FF2B5EF4-FFF2-40B4-BE49-F238E27FC236}">
                    <a16:creationId xmlns:a16="http://schemas.microsoft.com/office/drawing/2014/main" id="{C629828C-0797-488E-8296-CC7182593DC3}"/>
                  </a:ext>
                </a:extLst>
              </p:cNvPr>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2" name="Rectangle 35">
                <a:extLst>
                  <a:ext uri="{FF2B5EF4-FFF2-40B4-BE49-F238E27FC236}">
                    <a16:creationId xmlns:a16="http://schemas.microsoft.com/office/drawing/2014/main" id="{AC055153-D774-4F06-8E44-9B5B13E16D73}"/>
                  </a:ext>
                </a:extLst>
              </p:cNvPr>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3" name="Rectangle 36">
                <a:extLst>
                  <a:ext uri="{FF2B5EF4-FFF2-40B4-BE49-F238E27FC236}">
                    <a16:creationId xmlns:a16="http://schemas.microsoft.com/office/drawing/2014/main" id="{1F82CA14-FF0B-443D-8E9D-DF9A57C7C518}"/>
                  </a:ext>
                </a:extLst>
              </p:cNvPr>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4" name="Rectangle 37">
                <a:extLst>
                  <a:ext uri="{FF2B5EF4-FFF2-40B4-BE49-F238E27FC236}">
                    <a16:creationId xmlns:a16="http://schemas.microsoft.com/office/drawing/2014/main" id="{556BF851-0DC5-4977-B18B-AF388FFC8E31}"/>
                  </a:ext>
                </a:extLst>
              </p:cNvPr>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10" name="Group 38">
              <a:extLst>
                <a:ext uri="{FF2B5EF4-FFF2-40B4-BE49-F238E27FC236}">
                  <a16:creationId xmlns:a16="http://schemas.microsoft.com/office/drawing/2014/main" id="{97D5BCE6-D518-46BF-8941-3E5F08AA5541}"/>
                </a:ext>
              </a:extLst>
            </p:cNvPr>
            <p:cNvGrpSpPr>
              <a:grpSpLocks/>
            </p:cNvGrpSpPr>
            <p:nvPr/>
          </p:nvGrpSpPr>
          <p:grpSpPr bwMode="auto">
            <a:xfrm>
              <a:off x="2016" y="3168"/>
              <a:ext cx="2448" cy="576"/>
              <a:chOff x="2064" y="3168"/>
              <a:chExt cx="2448" cy="576"/>
            </a:xfrm>
          </p:grpSpPr>
          <p:sp>
            <p:nvSpPr>
              <p:cNvPr id="175" name="Rectangle 39">
                <a:extLst>
                  <a:ext uri="{FF2B5EF4-FFF2-40B4-BE49-F238E27FC236}">
                    <a16:creationId xmlns:a16="http://schemas.microsoft.com/office/drawing/2014/main" id="{5D7D3EA0-DFAB-47F1-A391-E22715E95898}"/>
                  </a:ext>
                </a:extLst>
              </p:cNvPr>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6" name="Rectangle 40">
                <a:extLst>
                  <a:ext uri="{FF2B5EF4-FFF2-40B4-BE49-F238E27FC236}">
                    <a16:creationId xmlns:a16="http://schemas.microsoft.com/office/drawing/2014/main" id="{E8D5BCFF-DAFD-415C-91C9-4E1D7FF853BE}"/>
                  </a:ext>
                </a:extLst>
              </p:cNvPr>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7" name="Rectangle 41">
                <a:extLst>
                  <a:ext uri="{FF2B5EF4-FFF2-40B4-BE49-F238E27FC236}">
                    <a16:creationId xmlns:a16="http://schemas.microsoft.com/office/drawing/2014/main" id="{96B3FEF0-3ED6-4187-AAD9-B1F653F4D7B1}"/>
                  </a:ext>
                </a:extLst>
              </p:cNvPr>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8" name="Rectangle 42">
                <a:extLst>
                  <a:ext uri="{FF2B5EF4-FFF2-40B4-BE49-F238E27FC236}">
                    <a16:creationId xmlns:a16="http://schemas.microsoft.com/office/drawing/2014/main" id="{D80A600F-324E-403D-8059-79D170A53AD5}"/>
                  </a:ext>
                </a:extLst>
              </p:cNvPr>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9" name="Rectangle 43">
                <a:extLst>
                  <a:ext uri="{FF2B5EF4-FFF2-40B4-BE49-F238E27FC236}">
                    <a16:creationId xmlns:a16="http://schemas.microsoft.com/office/drawing/2014/main" id="{EF031E13-FE76-4479-95D1-4D96F5F481C5}"/>
                  </a:ext>
                </a:extLst>
              </p:cNvPr>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11" name="Group 44">
              <a:extLst>
                <a:ext uri="{FF2B5EF4-FFF2-40B4-BE49-F238E27FC236}">
                  <a16:creationId xmlns:a16="http://schemas.microsoft.com/office/drawing/2014/main" id="{8D6B1A59-FAFE-4663-ABD7-FF254951CA1A}"/>
                </a:ext>
              </a:extLst>
            </p:cNvPr>
            <p:cNvGrpSpPr>
              <a:grpSpLocks/>
            </p:cNvGrpSpPr>
            <p:nvPr/>
          </p:nvGrpSpPr>
          <p:grpSpPr bwMode="auto">
            <a:xfrm>
              <a:off x="2160" y="3168"/>
              <a:ext cx="2448" cy="576"/>
              <a:chOff x="2208" y="3168"/>
              <a:chExt cx="2448" cy="576"/>
            </a:xfrm>
          </p:grpSpPr>
          <p:sp>
            <p:nvSpPr>
              <p:cNvPr id="170" name="Rectangle 45">
                <a:extLst>
                  <a:ext uri="{FF2B5EF4-FFF2-40B4-BE49-F238E27FC236}">
                    <a16:creationId xmlns:a16="http://schemas.microsoft.com/office/drawing/2014/main" id="{1DB8BC18-8757-4B37-B60B-D47D52175545}"/>
                  </a:ext>
                </a:extLst>
              </p:cNvPr>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1" name="Rectangle 46">
                <a:extLst>
                  <a:ext uri="{FF2B5EF4-FFF2-40B4-BE49-F238E27FC236}">
                    <a16:creationId xmlns:a16="http://schemas.microsoft.com/office/drawing/2014/main" id="{7CE91957-9119-4472-BB8F-7EDB3F18A789}"/>
                  </a:ext>
                </a:extLst>
              </p:cNvPr>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2" name="Rectangle 47">
                <a:extLst>
                  <a:ext uri="{FF2B5EF4-FFF2-40B4-BE49-F238E27FC236}">
                    <a16:creationId xmlns:a16="http://schemas.microsoft.com/office/drawing/2014/main" id="{19A617AF-0A09-4934-A54A-86ED2211220B}"/>
                  </a:ext>
                </a:extLst>
              </p:cNvPr>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3" name="Rectangle 48">
                <a:extLst>
                  <a:ext uri="{FF2B5EF4-FFF2-40B4-BE49-F238E27FC236}">
                    <a16:creationId xmlns:a16="http://schemas.microsoft.com/office/drawing/2014/main" id="{EB89040C-AB4D-49D8-96AE-92CC937A0508}"/>
                  </a:ext>
                </a:extLst>
              </p:cNvPr>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4" name="Rectangle 49">
                <a:extLst>
                  <a:ext uri="{FF2B5EF4-FFF2-40B4-BE49-F238E27FC236}">
                    <a16:creationId xmlns:a16="http://schemas.microsoft.com/office/drawing/2014/main" id="{1BF1AA81-FD98-4B1B-8F98-478F8C71A201}"/>
                  </a:ext>
                </a:extLst>
              </p:cNvPr>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12" name="Group 50">
              <a:extLst>
                <a:ext uri="{FF2B5EF4-FFF2-40B4-BE49-F238E27FC236}">
                  <a16:creationId xmlns:a16="http://schemas.microsoft.com/office/drawing/2014/main" id="{A17EEA9F-D913-48D6-B234-10465F300E2F}"/>
                </a:ext>
              </a:extLst>
            </p:cNvPr>
            <p:cNvGrpSpPr>
              <a:grpSpLocks/>
            </p:cNvGrpSpPr>
            <p:nvPr/>
          </p:nvGrpSpPr>
          <p:grpSpPr bwMode="auto">
            <a:xfrm>
              <a:off x="1728" y="1728"/>
              <a:ext cx="2880" cy="288"/>
              <a:chOff x="1776" y="1728"/>
              <a:chExt cx="2880" cy="288"/>
            </a:xfrm>
          </p:grpSpPr>
          <p:sp>
            <p:nvSpPr>
              <p:cNvPr id="167" name="Line 51">
                <a:extLst>
                  <a:ext uri="{FF2B5EF4-FFF2-40B4-BE49-F238E27FC236}">
                    <a16:creationId xmlns:a16="http://schemas.microsoft.com/office/drawing/2014/main" id="{58C2A8F0-7F46-4FB4-AF94-8CD4EA721547}"/>
                  </a:ext>
                </a:extLst>
              </p:cNvPr>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8" name="Line 52">
                <a:extLst>
                  <a:ext uri="{FF2B5EF4-FFF2-40B4-BE49-F238E27FC236}">
                    <a16:creationId xmlns:a16="http://schemas.microsoft.com/office/drawing/2014/main" id="{E0667919-C9CD-433A-9E7A-A72C97DC1D36}"/>
                  </a:ext>
                </a:extLst>
              </p:cNvPr>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9" name="Line 53">
                <a:extLst>
                  <a:ext uri="{FF2B5EF4-FFF2-40B4-BE49-F238E27FC236}">
                    <a16:creationId xmlns:a16="http://schemas.microsoft.com/office/drawing/2014/main" id="{C302C801-A58B-4285-9B17-C9741ADEAB3B}"/>
                  </a:ext>
                </a:extLst>
              </p:cNvPr>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grpSp>
          <p:nvGrpSpPr>
            <p:cNvPr id="113" name="Group 54">
              <a:extLst>
                <a:ext uri="{FF2B5EF4-FFF2-40B4-BE49-F238E27FC236}">
                  <a16:creationId xmlns:a16="http://schemas.microsoft.com/office/drawing/2014/main" id="{4760843F-8229-4475-BDCD-270C9D2F3C4C}"/>
                </a:ext>
              </a:extLst>
            </p:cNvPr>
            <p:cNvGrpSpPr>
              <a:grpSpLocks/>
            </p:cNvGrpSpPr>
            <p:nvPr/>
          </p:nvGrpSpPr>
          <p:grpSpPr bwMode="auto">
            <a:xfrm>
              <a:off x="1872" y="3168"/>
              <a:ext cx="2592" cy="576"/>
              <a:chOff x="1920" y="3168"/>
              <a:chExt cx="2592" cy="576"/>
            </a:xfrm>
          </p:grpSpPr>
          <p:sp>
            <p:nvSpPr>
              <p:cNvPr id="148" name="Line 55">
                <a:extLst>
                  <a:ext uri="{FF2B5EF4-FFF2-40B4-BE49-F238E27FC236}">
                    <a16:creationId xmlns:a16="http://schemas.microsoft.com/office/drawing/2014/main" id="{678756AD-79E4-4324-A573-736EF664C15D}"/>
                  </a:ext>
                </a:extLst>
              </p:cNvPr>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9" name="Line 56">
                <a:extLst>
                  <a:ext uri="{FF2B5EF4-FFF2-40B4-BE49-F238E27FC236}">
                    <a16:creationId xmlns:a16="http://schemas.microsoft.com/office/drawing/2014/main" id="{5E60DFB3-EA5C-45E6-BAA6-D1CEA38DFEF7}"/>
                  </a:ext>
                </a:extLst>
              </p:cNvPr>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0" name="Line 57">
                <a:extLst>
                  <a:ext uri="{FF2B5EF4-FFF2-40B4-BE49-F238E27FC236}">
                    <a16:creationId xmlns:a16="http://schemas.microsoft.com/office/drawing/2014/main" id="{C8C3B70B-22B7-4473-9B9D-FAF40B85B689}"/>
                  </a:ext>
                </a:extLst>
              </p:cNvPr>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1" name="Line 58">
                <a:extLst>
                  <a:ext uri="{FF2B5EF4-FFF2-40B4-BE49-F238E27FC236}">
                    <a16:creationId xmlns:a16="http://schemas.microsoft.com/office/drawing/2014/main" id="{19DF178D-2828-406C-B927-5183F43832C0}"/>
                  </a:ext>
                </a:extLst>
              </p:cNvPr>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2" name="Line 59">
                <a:extLst>
                  <a:ext uri="{FF2B5EF4-FFF2-40B4-BE49-F238E27FC236}">
                    <a16:creationId xmlns:a16="http://schemas.microsoft.com/office/drawing/2014/main" id="{5DD6B510-1CD0-46AB-9C83-82376D5CC33A}"/>
                  </a:ext>
                </a:extLst>
              </p:cNvPr>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3" name="Line 60">
                <a:extLst>
                  <a:ext uri="{FF2B5EF4-FFF2-40B4-BE49-F238E27FC236}">
                    <a16:creationId xmlns:a16="http://schemas.microsoft.com/office/drawing/2014/main" id="{43EFF2A3-A0B3-4447-8559-E7DC1841C9D9}"/>
                  </a:ext>
                </a:extLst>
              </p:cNvPr>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4" name="Line 61">
                <a:extLst>
                  <a:ext uri="{FF2B5EF4-FFF2-40B4-BE49-F238E27FC236}">
                    <a16:creationId xmlns:a16="http://schemas.microsoft.com/office/drawing/2014/main" id="{F863BB58-3891-42A5-A1A3-903FF770E790}"/>
                  </a:ext>
                </a:extLst>
              </p:cNvPr>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5" name="Line 62">
                <a:extLst>
                  <a:ext uri="{FF2B5EF4-FFF2-40B4-BE49-F238E27FC236}">
                    <a16:creationId xmlns:a16="http://schemas.microsoft.com/office/drawing/2014/main" id="{812705B8-B69D-4DE9-A9F8-04DDDCCA8741}"/>
                  </a:ext>
                </a:extLst>
              </p:cNvPr>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6" name="Line 63">
                <a:extLst>
                  <a:ext uri="{FF2B5EF4-FFF2-40B4-BE49-F238E27FC236}">
                    <a16:creationId xmlns:a16="http://schemas.microsoft.com/office/drawing/2014/main" id="{7ECF0AA5-52D7-4C23-AFB5-08E03B358F32}"/>
                  </a:ext>
                </a:extLst>
              </p:cNvPr>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7" name="Line 64">
                <a:extLst>
                  <a:ext uri="{FF2B5EF4-FFF2-40B4-BE49-F238E27FC236}">
                    <a16:creationId xmlns:a16="http://schemas.microsoft.com/office/drawing/2014/main" id="{C3F222CE-E31F-42D8-B64B-B6F7E3D0EDDF}"/>
                  </a:ext>
                </a:extLst>
              </p:cNvPr>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8" name="Line 65">
                <a:extLst>
                  <a:ext uri="{FF2B5EF4-FFF2-40B4-BE49-F238E27FC236}">
                    <a16:creationId xmlns:a16="http://schemas.microsoft.com/office/drawing/2014/main" id="{BE10F154-1B58-4376-AE8B-F0627D9B2B4A}"/>
                  </a:ext>
                </a:extLst>
              </p:cNvPr>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9" name="Line 66">
                <a:extLst>
                  <a:ext uri="{FF2B5EF4-FFF2-40B4-BE49-F238E27FC236}">
                    <a16:creationId xmlns:a16="http://schemas.microsoft.com/office/drawing/2014/main" id="{82CDCBE0-B740-4684-92B7-DA0AC8EC1EB1}"/>
                  </a:ext>
                </a:extLst>
              </p:cNvPr>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0" name="Line 67">
                <a:extLst>
                  <a:ext uri="{FF2B5EF4-FFF2-40B4-BE49-F238E27FC236}">
                    <a16:creationId xmlns:a16="http://schemas.microsoft.com/office/drawing/2014/main" id="{E6C2AA02-84B7-4304-9284-69BE58DC6B8E}"/>
                  </a:ext>
                </a:extLst>
              </p:cNvPr>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1" name="Line 68">
                <a:extLst>
                  <a:ext uri="{FF2B5EF4-FFF2-40B4-BE49-F238E27FC236}">
                    <a16:creationId xmlns:a16="http://schemas.microsoft.com/office/drawing/2014/main" id="{1846E03E-15F1-44DF-9493-DFEBC324D90D}"/>
                  </a:ext>
                </a:extLst>
              </p:cNvPr>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2" name="Line 69">
                <a:extLst>
                  <a:ext uri="{FF2B5EF4-FFF2-40B4-BE49-F238E27FC236}">
                    <a16:creationId xmlns:a16="http://schemas.microsoft.com/office/drawing/2014/main" id="{08B49AD9-C52F-4EF0-8630-132A23B9ADDD}"/>
                  </a:ext>
                </a:extLst>
              </p:cNvPr>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3" name="Line 70">
                <a:extLst>
                  <a:ext uri="{FF2B5EF4-FFF2-40B4-BE49-F238E27FC236}">
                    <a16:creationId xmlns:a16="http://schemas.microsoft.com/office/drawing/2014/main" id="{C0F101AB-3A13-45D8-B77F-6A3B7C9253A3}"/>
                  </a:ext>
                </a:extLst>
              </p:cNvPr>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4" name="Line 71">
                <a:extLst>
                  <a:ext uri="{FF2B5EF4-FFF2-40B4-BE49-F238E27FC236}">
                    <a16:creationId xmlns:a16="http://schemas.microsoft.com/office/drawing/2014/main" id="{182FEB86-4A28-48CB-95CB-18BC6456108E}"/>
                  </a:ext>
                </a:extLst>
              </p:cNvPr>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5" name="Line 72">
                <a:extLst>
                  <a:ext uri="{FF2B5EF4-FFF2-40B4-BE49-F238E27FC236}">
                    <a16:creationId xmlns:a16="http://schemas.microsoft.com/office/drawing/2014/main" id="{D8248EE6-478D-4023-B804-6DC093CB8FCF}"/>
                  </a:ext>
                </a:extLst>
              </p:cNvPr>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6" name="Line 73">
                <a:extLst>
                  <a:ext uri="{FF2B5EF4-FFF2-40B4-BE49-F238E27FC236}">
                    <a16:creationId xmlns:a16="http://schemas.microsoft.com/office/drawing/2014/main" id="{ECCA0F24-8A52-4A8F-9ACE-6AE0D73275EC}"/>
                  </a:ext>
                </a:extLst>
              </p:cNvPr>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grpSp>
          <p:nvGrpSpPr>
            <p:cNvPr id="114" name="Group 74">
              <a:extLst>
                <a:ext uri="{FF2B5EF4-FFF2-40B4-BE49-F238E27FC236}">
                  <a16:creationId xmlns:a16="http://schemas.microsoft.com/office/drawing/2014/main" id="{2009745F-59E0-478F-9AAF-17DD59290D6F}"/>
                </a:ext>
              </a:extLst>
            </p:cNvPr>
            <p:cNvGrpSpPr>
              <a:grpSpLocks/>
            </p:cNvGrpSpPr>
            <p:nvPr/>
          </p:nvGrpSpPr>
          <p:grpSpPr bwMode="auto">
            <a:xfrm>
              <a:off x="1728" y="1656"/>
              <a:ext cx="2880" cy="432"/>
              <a:chOff x="1776" y="1656"/>
              <a:chExt cx="2880" cy="432"/>
            </a:xfrm>
          </p:grpSpPr>
          <p:sp>
            <p:nvSpPr>
              <p:cNvPr id="144" name="Line 75">
                <a:extLst>
                  <a:ext uri="{FF2B5EF4-FFF2-40B4-BE49-F238E27FC236}">
                    <a16:creationId xmlns:a16="http://schemas.microsoft.com/office/drawing/2014/main" id="{030AC856-49F3-4CA6-BE56-0253534D99E0}"/>
                  </a:ext>
                </a:extLst>
              </p:cNvPr>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5" name="Line 76">
                <a:extLst>
                  <a:ext uri="{FF2B5EF4-FFF2-40B4-BE49-F238E27FC236}">
                    <a16:creationId xmlns:a16="http://schemas.microsoft.com/office/drawing/2014/main" id="{12C5F8CD-1C22-464C-86E8-84DE4160468C}"/>
                  </a:ext>
                </a:extLst>
              </p:cNvPr>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6" name="Line 77">
                <a:extLst>
                  <a:ext uri="{FF2B5EF4-FFF2-40B4-BE49-F238E27FC236}">
                    <a16:creationId xmlns:a16="http://schemas.microsoft.com/office/drawing/2014/main" id="{4293EE0D-23D5-4B9F-8AD2-8F09F8D54A49}"/>
                  </a:ext>
                </a:extLst>
              </p:cNvPr>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7" name="Line 78">
                <a:extLst>
                  <a:ext uri="{FF2B5EF4-FFF2-40B4-BE49-F238E27FC236}">
                    <a16:creationId xmlns:a16="http://schemas.microsoft.com/office/drawing/2014/main" id="{52384D07-7B89-48D2-B742-11062188CAE0}"/>
                  </a:ext>
                </a:extLst>
              </p:cNvPr>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grpSp>
          <p:nvGrpSpPr>
            <p:cNvPr id="115" name="Group 79">
              <a:extLst>
                <a:ext uri="{FF2B5EF4-FFF2-40B4-BE49-F238E27FC236}">
                  <a16:creationId xmlns:a16="http://schemas.microsoft.com/office/drawing/2014/main" id="{B06C3122-D23A-4878-9C04-2278075947F1}"/>
                </a:ext>
              </a:extLst>
            </p:cNvPr>
            <p:cNvGrpSpPr>
              <a:grpSpLocks/>
            </p:cNvGrpSpPr>
            <p:nvPr/>
          </p:nvGrpSpPr>
          <p:grpSpPr bwMode="auto">
            <a:xfrm>
              <a:off x="1800" y="3168"/>
              <a:ext cx="2736" cy="576"/>
              <a:chOff x="1848" y="3168"/>
              <a:chExt cx="2736" cy="576"/>
            </a:xfrm>
          </p:grpSpPr>
          <p:sp>
            <p:nvSpPr>
              <p:cNvPr id="124" name="Line 80">
                <a:extLst>
                  <a:ext uri="{FF2B5EF4-FFF2-40B4-BE49-F238E27FC236}">
                    <a16:creationId xmlns:a16="http://schemas.microsoft.com/office/drawing/2014/main" id="{C7C1AEEA-B403-4343-91F8-442D5C7932C0}"/>
                  </a:ext>
                </a:extLst>
              </p:cNvPr>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5" name="Line 81">
                <a:extLst>
                  <a:ext uri="{FF2B5EF4-FFF2-40B4-BE49-F238E27FC236}">
                    <a16:creationId xmlns:a16="http://schemas.microsoft.com/office/drawing/2014/main" id="{4638985C-62DD-4162-83C0-5A8DC8CF128F}"/>
                  </a:ext>
                </a:extLst>
              </p:cNvPr>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6" name="Line 82">
                <a:extLst>
                  <a:ext uri="{FF2B5EF4-FFF2-40B4-BE49-F238E27FC236}">
                    <a16:creationId xmlns:a16="http://schemas.microsoft.com/office/drawing/2014/main" id="{FD9E2584-FC0F-452D-8D2F-080408733EF1}"/>
                  </a:ext>
                </a:extLst>
              </p:cNvPr>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7" name="Line 83">
                <a:extLst>
                  <a:ext uri="{FF2B5EF4-FFF2-40B4-BE49-F238E27FC236}">
                    <a16:creationId xmlns:a16="http://schemas.microsoft.com/office/drawing/2014/main" id="{1A7E936C-7FEB-4165-B2E3-6E4D35542405}"/>
                  </a:ext>
                </a:extLst>
              </p:cNvPr>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8" name="Line 84">
                <a:extLst>
                  <a:ext uri="{FF2B5EF4-FFF2-40B4-BE49-F238E27FC236}">
                    <a16:creationId xmlns:a16="http://schemas.microsoft.com/office/drawing/2014/main" id="{2C53946D-C7D9-4BD1-8583-BD3AC00B56A2}"/>
                  </a:ext>
                </a:extLst>
              </p:cNvPr>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9" name="Line 85">
                <a:extLst>
                  <a:ext uri="{FF2B5EF4-FFF2-40B4-BE49-F238E27FC236}">
                    <a16:creationId xmlns:a16="http://schemas.microsoft.com/office/drawing/2014/main" id="{5C4E7165-AC41-43AA-A898-5EA6D311C110}"/>
                  </a:ext>
                </a:extLst>
              </p:cNvPr>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0" name="Line 86">
                <a:extLst>
                  <a:ext uri="{FF2B5EF4-FFF2-40B4-BE49-F238E27FC236}">
                    <a16:creationId xmlns:a16="http://schemas.microsoft.com/office/drawing/2014/main" id="{B0B335D4-C783-47FD-BA05-9F79535ED439}"/>
                  </a:ext>
                </a:extLst>
              </p:cNvPr>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1" name="Line 87">
                <a:extLst>
                  <a:ext uri="{FF2B5EF4-FFF2-40B4-BE49-F238E27FC236}">
                    <a16:creationId xmlns:a16="http://schemas.microsoft.com/office/drawing/2014/main" id="{6B28E2A5-B2CC-428D-B9F6-A99CF841ABE6}"/>
                  </a:ext>
                </a:extLst>
              </p:cNvPr>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2" name="Line 88">
                <a:extLst>
                  <a:ext uri="{FF2B5EF4-FFF2-40B4-BE49-F238E27FC236}">
                    <a16:creationId xmlns:a16="http://schemas.microsoft.com/office/drawing/2014/main" id="{F5EFDEA5-62A2-4D77-82BB-09D6CC778015}"/>
                  </a:ext>
                </a:extLst>
              </p:cNvPr>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3" name="Line 89">
                <a:extLst>
                  <a:ext uri="{FF2B5EF4-FFF2-40B4-BE49-F238E27FC236}">
                    <a16:creationId xmlns:a16="http://schemas.microsoft.com/office/drawing/2014/main" id="{73C96AF8-A309-43CA-84D6-00CB88B3FC10}"/>
                  </a:ext>
                </a:extLst>
              </p:cNvPr>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4" name="Line 90">
                <a:extLst>
                  <a:ext uri="{FF2B5EF4-FFF2-40B4-BE49-F238E27FC236}">
                    <a16:creationId xmlns:a16="http://schemas.microsoft.com/office/drawing/2014/main" id="{95BB3A45-EE56-4118-89EB-EFCD38A9A30E}"/>
                  </a:ext>
                </a:extLst>
              </p:cNvPr>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5" name="Line 91">
                <a:extLst>
                  <a:ext uri="{FF2B5EF4-FFF2-40B4-BE49-F238E27FC236}">
                    <a16:creationId xmlns:a16="http://schemas.microsoft.com/office/drawing/2014/main" id="{0DD3AFFD-E72A-4DFD-99C0-0D08368F174B}"/>
                  </a:ext>
                </a:extLst>
              </p:cNvPr>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6" name="Line 92">
                <a:extLst>
                  <a:ext uri="{FF2B5EF4-FFF2-40B4-BE49-F238E27FC236}">
                    <a16:creationId xmlns:a16="http://schemas.microsoft.com/office/drawing/2014/main" id="{ED4F8672-300C-4A03-9315-5D8687578B60}"/>
                  </a:ext>
                </a:extLst>
              </p:cNvPr>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7" name="Line 93">
                <a:extLst>
                  <a:ext uri="{FF2B5EF4-FFF2-40B4-BE49-F238E27FC236}">
                    <a16:creationId xmlns:a16="http://schemas.microsoft.com/office/drawing/2014/main" id="{396F2638-50DF-48C0-8659-89231F07E6CE}"/>
                  </a:ext>
                </a:extLst>
              </p:cNvPr>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8" name="Line 94">
                <a:extLst>
                  <a:ext uri="{FF2B5EF4-FFF2-40B4-BE49-F238E27FC236}">
                    <a16:creationId xmlns:a16="http://schemas.microsoft.com/office/drawing/2014/main" id="{EDD7BE38-8113-4D6A-9329-F37C381A29A0}"/>
                  </a:ext>
                </a:extLst>
              </p:cNvPr>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9" name="Line 95">
                <a:extLst>
                  <a:ext uri="{FF2B5EF4-FFF2-40B4-BE49-F238E27FC236}">
                    <a16:creationId xmlns:a16="http://schemas.microsoft.com/office/drawing/2014/main" id="{2C08FB3E-EF33-4B0D-87E4-C6C11D9459E9}"/>
                  </a:ext>
                </a:extLst>
              </p:cNvPr>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0" name="Line 96">
                <a:extLst>
                  <a:ext uri="{FF2B5EF4-FFF2-40B4-BE49-F238E27FC236}">
                    <a16:creationId xmlns:a16="http://schemas.microsoft.com/office/drawing/2014/main" id="{F19141A1-995D-4E97-8E43-7751606170E9}"/>
                  </a:ext>
                </a:extLst>
              </p:cNvPr>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1" name="Line 97">
                <a:extLst>
                  <a:ext uri="{FF2B5EF4-FFF2-40B4-BE49-F238E27FC236}">
                    <a16:creationId xmlns:a16="http://schemas.microsoft.com/office/drawing/2014/main" id="{E8EB3F8C-9A48-4239-8572-A4824EA6BF9D}"/>
                  </a:ext>
                </a:extLst>
              </p:cNvPr>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2" name="Line 98">
                <a:extLst>
                  <a:ext uri="{FF2B5EF4-FFF2-40B4-BE49-F238E27FC236}">
                    <a16:creationId xmlns:a16="http://schemas.microsoft.com/office/drawing/2014/main" id="{CECA0D78-4605-4DBB-A27C-F93CA35A4F9C}"/>
                  </a:ext>
                </a:extLst>
              </p:cNvPr>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3" name="Line 99">
                <a:extLst>
                  <a:ext uri="{FF2B5EF4-FFF2-40B4-BE49-F238E27FC236}">
                    <a16:creationId xmlns:a16="http://schemas.microsoft.com/office/drawing/2014/main" id="{0E80E2FC-1CAA-4A40-95AC-49C939D009F5}"/>
                  </a:ext>
                </a:extLst>
              </p:cNvPr>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grpSp>
          <p:nvGrpSpPr>
            <p:cNvPr id="117" name="Group 101">
              <a:extLst>
                <a:ext uri="{FF2B5EF4-FFF2-40B4-BE49-F238E27FC236}">
                  <a16:creationId xmlns:a16="http://schemas.microsoft.com/office/drawing/2014/main" id="{49C2DCBC-45CE-41D1-B1BF-1D0E74354D83}"/>
                </a:ext>
              </a:extLst>
            </p:cNvPr>
            <p:cNvGrpSpPr>
              <a:grpSpLocks/>
            </p:cNvGrpSpPr>
            <p:nvPr/>
          </p:nvGrpSpPr>
          <p:grpSpPr bwMode="auto">
            <a:xfrm>
              <a:off x="4369" y="825"/>
              <a:ext cx="722" cy="416"/>
              <a:chOff x="4464" y="9"/>
              <a:chExt cx="722" cy="416"/>
            </a:xfrm>
          </p:grpSpPr>
          <p:sp>
            <p:nvSpPr>
              <p:cNvPr id="119" name="Text Box 102">
                <a:extLst>
                  <a:ext uri="{FF2B5EF4-FFF2-40B4-BE49-F238E27FC236}">
                    <a16:creationId xmlns:a16="http://schemas.microsoft.com/office/drawing/2014/main" id="{FE85AFD5-F58E-4502-A338-820C81CB5456}"/>
                  </a:ext>
                </a:extLst>
              </p:cNvPr>
              <p:cNvSpPr txBox="1">
                <a:spLocks noChangeArrowheads="1"/>
              </p:cNvSpPr>
              <p:nvPr/>
            </p:nvSpPr>
            <p:spPr bwMode="auto">
              <a:xfrm>
                <a:off x="4470" y="9"/>
                <a:ext cx="71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个用户</a:t>
                </a:r>
                <a:endParaRPr lang="fr-FR" altLang="zh-CN" sz="2000" dirty="0">
                  <a:latin typeface="Microsoft YaHei" panose="020B0503020204020204" pitchFamily="34" charset="-122"/>
                  <a:ea typeface="Microsoft YaHei" panose="020B0503020204020204" pitchFamily="34" charset="-122"/>
                </a:endParaRPr>
              </a:p>
            </p:txBody>
          </p:sp>
          <p:sp>
            <p:nvSpPr>
              <p:cNvPr id="120" name="Rectangle 103">
                <a:extLst>
                  <a:ext uri="{FF2B5EF4-FFF2-40B4-BE49-F238E27FC236}">
                    <a16:creationId xmlns:a16="http://schemas.microsoft.com/office/drawing/2014/main" id="{FAE50995-68B4-4407-825C-5B860E6859AB}"/>
                  </a:ext>
                </a:extLst>
              </p:cNvPr>
              <p:cNvSpPr>
                <a:spLocks noChangeArrowheads="1"/>
              </p:cNvSpPr>
              <p:nvPr/>
            </p:nvSpPr>
            <p:spPr bwMode="auto">
              <a:xfrm>
                <a:off x="4464" y="281"/>
                <a:ext cx="144" cy="144"/>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21" name="Rectangle 104">
                <a:extLst>
                  <a:ext uri="{FF2B5EF4-FFF2-40B4-BE49-F238E27FC236}">
                    <a16:creationId xmlns:a16="http://schemas.microsoft.com/office/drawing/2014/main" id="{271BC33C-0A24-4625-A8D5-7A8798FCD689}"/>
                  </a:ext>
                </a:extLst>
              </p:cNvPr>
              <p:cNvSpPr>
                <a:spLocks noChangeArrowheads="1"/>
              </p:cNvSpPr>
              <p:nvPr/>
            </p:nvSpPr>
            <p:spPr bwMode="auto">
              <a:xfrm>
                <a:off x="4656" y="281"/>
                <a:ext cx="144" cy="144"/>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22" name="Rectangle 105">
                <a:extLst>
                  <a:ext uri="{FF2B5EF4-FFF2-40B4-BE49-F238E27FC236}">
                    <a16:creationId xmlns:a16="http://schemas.microsoft.com/office/drawing/2014/main" id="{E1F3698A-9883-4BEA-8D03-4B2A3710455C}"/>
                  </a:ext>
                </a:extLst>
              </p:cNvPr>
              <p:cNvSpPr>
                <a:spLocks noChangeArrowheads="1"/>
              </p:cNvSpPr>
              <p:nvPr/>
            </p:nvSpPr>
            <p:spPr bwMode="auto">
              <a:xfrm>
                <a:off x="4848" y="281"/>
                <a:ext cx="144" cy="144"/>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23" name="Rectangle 106">
                <a:extLst>
                  <a:ext uri="{FF2B5EF4-FFF2-40B4-BE49-F238E27FC236}">
                    <a16:creationId xmlns:a16="http://schemas.microsoft.com/office/drawing/2014/main" id="{9D9B9C37-09AA-43E3-8DB0-53B1F9408D5A}"/>
                  </a:ext>
                </a:extLst>
              </p:cNvPr>
              <p:cNvSpPr>
                <a:spLocks noChangeArrowheads="1"/>
              </p:cNvSpPr>
              <p:nvPr/>
            </p:nvSpPr>
            <p:spPr bwMode="auto">
              <a:xfrm>
                <a:off x="5040" y="281"/>
                <a:ext cx="144" cy="144"/>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sp>
        <p:nvSpPr>
          <p:cNvPr id="3" name="Text Box 11">
            <a:extLst>
              <a:ext uri="{FF2B5EF4-FFF2-40B4-BE49-F238E27FC236}">
                <a16:creationId xmlns:a16="http://schemas.microsoft.com/office/drawing/2014/main" id="{2B223197-4EA1-4EE8-99E8-750FCDD87256}"/>
              </a:ext>
            </a:extLst>
          </p:cNvPr>
          <p:cNvSpPr txBox="1">
            <a:spLocks noChangeArrowheads="1"/>
          </p:cNvSpPr>
          <p:nvPr/>
        </p:nvSpPr>
        <p:spPr bwMode="auto">
          <a:xfrm>
            <a:off x="5569619" y="4441588"/>
            <a:ext cx="697287" cy="39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2000" dirty="0">
                <a:latin typeface="Microsoft YaHei" panose="020B0503020204020204" pitchFamily="34" charset="-122"/>
                <a:ea typeface="Microsoft YaHei" panose="020B0503020204020204" pitchFamily="34" charset="-122"/>
              </a:rPr>
              <a:t>频率</a:t>
            </a:r>
            <a:endParaRPr lang="fr-FR" altLang="zh-CN" sz="2000"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2679A9F4-C872-254C-8F13-F40595A9C0ED}"/>
              </a:ext>
            </a:extLst>
          </p:cNvPr>
          <p:cNvSpPr>
            <a:spLocks noGrp="1"/>
          </p:cNvSpPr>
          <p:nvPr>
            <p:ph type="sldNum" sz="quarter" idx="12"/>
          </p:nvPr>
        </p:nvSpPr>
        <p:spPr/>
        <p:txBody>
          <a:bodyPr/>
          <a:lstStyle/>
          <a:p>
            <a:fld id="{8D4D1E41-7A09-AB4A-A4E1-09765ADA2698}" type="slidenum">
              <a:rPr kumimoji="1" lang="zh-CN" altLang="en-US" smtClean="0"/>
              <a:t>39</a:t>
            </a:fld>
            <a:endParaRPr kumimoji="1" lang="zh-CN" altLang="en-US" dirty="0"/>
          </a:p>
        </p:txBody>
      </p:sp>
      <p:sp>
        <p:nvSpPr>
          <p:cNvPr id="118" name="文本框 117">
            <a:extLst>
              <a:ext uri="{FF2B5EF4-FFF2-40B4-BE49-F238E27FC236}">
                <a16:creationId xmlns:a16="http://schemas.microsoft.com/office/drawing/2014/main" id="{3BE9A219-B6E8-C144-9EA6-99E8816A8034}"/>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
        <p:nvSpPr>
          <p:cNvPr id="116" name="Text Box 8">
            <a:extLst>
              <a:ext uri="{FF2B5EF4-FFF2-40B4-BE49-F238E27FC236}">
                <a16:creationId xmlns:a16="http://schemas.microsoft.com/office/drawing/2014/main" id="{D9611C49-A3E9-7248-AF3F-4B30D55381AA}"/>
              </a:ext>
            </a:extLst>
          </p:cNvPr>
          <p:cNvSpPr txBox="1">
            <a:spLocks noChangeArrowheads="1"/>
          </p:cNvSpPr>
          <p:nvPr/>
        </p:nvSpPr>
        <p:spPr bwMode="auto">
          <a:xfrm>
            <a:off x="1110075" y="5432516"/>
            <a:ext cx="4287011" cy="83099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lang="zh-CN" altLang="en-US" sz="2400" dirty="0">
                <a:solidFill>
                  <a:srgbClr val="C00000"/>
                </a:solidFill>
                <a:latin typeface="Microsoft YaHei" panose="020B0503020204020204" pitchFamily="34" charset="-122"/>
                <a:ea typeface="Microsoft YaHei" panose="020B0503020204020204" pitchFamily="34" charset="-122"/>
              </a:rPr>
              <a:t>无法应对互联网中广泛存在的“突发”（</a:t>
            </a:r>
            <a:r>
              <a:rPr lang="en-US" altLang="zh-CN" sz="2400" dirty="0">
                <a:solidFill>
                  <a:srgbClr val="C00000"/>
                </a:solidFill>
                <a:latin typeface="Microsoft YaHei" panose="020B0503020204020204" pitchFamily="34" charset="-122"/>
                <a:ea typeface="Microsoft YaHei" panose="020B0503020204020204" pitchFamily="34" charset="-122"/>
              </a:rPr>
              <a:t>Burst</a:t>
            </a:r>
            <a:r>
              <a:rPr lang="zh-CN" altLang="en-US" sz="2400" dirty="0">
                <a:solidFill>
                  <a:srgbClr val="C00000"/>
                </a:solidFill>
                <a:latin typeface="Microsoft YaHei" panose="020B0503020204020204" pitchFamily="34" charset="-122"/>
                <a:ea typeface="Microsoft YaHei" panose="020B0503020204020204" pitchFamily="34" charset="-122"/>
              </a:rPr>
              <a:t>）流量</a:t>
            </a:r>
            <a:endParaRPr lang="fr-FR" altLang="zh-CN" sz="2400"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921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存储转发的报文交换</a:t>
            </a:r>
            <a:endParaRPr lang="zh-CN" altLang="en-US" dirty="0"/>
          </a:p>
        </p:txBody>
      </p:sp>
      <p:sp>
        <p:nvSpPr>
          <p:cNvPr id="3" name="内容占位符 2"/>
          <p:cNvSpPr>
            <a:spLocks noGrp="1"/>
          </p:cNvSpPr>
          <p:nvPr>
            <p:ph idx="1"/>
          </p:nvPr>
        </p:nvSpPr>
        <p:spPr>
          <a:xfrm>
            <a:off x="838200" y="1438672"/>
            <a:ext cx="10515600" cy="4586694"/>
          </a:xfrm>
        </p:spPr>
        <p:txBody>
          <a:bodyPr>
            <a:normAutofit fontScale="97500"/>
          </a:bodyPr>
          <a:lstStyle/>
          <a:p>
            <a:pPr>
              <a:lnSpc>
                <a:spcPct val="110000"/>
              </a:lnSpc>
            </a:pPr>
            <a:r>
              <a:rPr lang="en-US" altLang="en-US" dirty="0" err="1">
                <a:cs typeface="微软雅黑" panose="020B0503020204020204" pitchFamily="34" charset="-122"/>
                <a:sym typeface="+mn-ea"/>
              </a:rPr>
              <a:t>存储</a:t>
            </a:r>
            <a:r>
              <a:rPr lang="en-US" altLang="zh-CN" dirty="0" err="1">
                <a:cs typeface="微软雅黑" panose="020B0503020204020204" pitchFamily="34" charset="-122"/>
                <a:sym typeface="+mn-ea"/>
              </a:rPr>
              <a:t>&amp;</a:t>
            </a:r>
            <a:r>
              <a:rPr lang="en-US" altLang="en-US" dirty="0" err="1">
                <a:cs typeface="微软雅黑" panose="020B0503020204020204" pitchFamily="34" charset="-122"/>
                <a:sym typeface="+mn-ea"/>
              </a:rPr>
              <a:t>转发</a:t>
            </a:r>
            <a:endParaRPr lang="en-US" altLang="en-US" dirty="0">
              <a:cs typeface="微软雅黑" panose="020B0503020204020204" pitchFamily="34" charset="-122"/>
              <a:sym typeface="+mn-ea"/>
            </a:endParaRPr>
          </a:p>
          <a:p>
            <a:pPr lvl="1">
              <a:lnSpc>
                <a:spcPct val="110000"/>
              </a:lnSpc>
            </a:pPr>
            <a:r>
              <a:rPr lang="en-US" altLang="en-US" dirty="0" err="1">
                <a:cs typeface="微软雅黑" panose="020B0503020204020204" pitchFamily="34" charset="-122"/>
                <a:sym typeface="+mn-ea"/>
              </a:rPr>
              <a:t>路由器需要接收到完整的整个数据报文后</a:t>
            </a:r>
            <a:r>
              <a:rPr lang="zh-CN" altLang="en-US" dirty="0">
                <a:cs typeface="微软雅黑" panose="020B0503020204020204" pitchFamily="34" charset="-122"/>
                <a:sym typeface="+mn-ea"/>
              </a:rPr>
              <a:t>，</a:t>
            </a:r>
            <a:r>
              <a:rPr lang="en-US" altLang="en-US" dirty="0" err="1">
                <a:cs typeface="微软雅黑" panose="020B0503020204020204" pitchFamily="34" charset="-122"/>
                <a:sym typeface="+mn-ea"/>
              </a:rPr>
              <a:t>才能开始向下一跳发送</a:t>
            </a:r>
            <a:endParaRPr lang="en-US" altLang="en-US" sz="2000" dirty="0">
              <a:cs typeface="微软雅黑" panose="020B0503020204020204" pitchFamily="34" charset="-122"/>
              <a:sym typeface="+mn-ea"/>
            </a:endParaRPr>
          </a:p>
          <a:p>
            <a:pPr>
              <a:lnSpc>
                <a:spcPct val="110000"/>
              </a:lnSpc>
            </a:pPr>
            <a:r>
              <a:rPr lang="en-US" altLang="en-US" dirty="0" err="1">
                <a:cs typeface="微软雅黑" panose="020B0503020204020204" pitchFamily="34" charset="-122"/>
                <a:sym typeface="+mn-ea"/>
              </a:rPr>
              <a:t>存储转发带来报文的传输延迟</a:t>
            </a:r>
            <a:endParaRPr lang="en-US" altLang="en-US" dirty="0">
              <a:cs typeface="微软雅黑" panose="020B0503020204020204" pitchFamily="34" charset="-122"/>
              <a:sym typeface="+mn-ea"/>
            </a:endParaRPr>
          </a:p>
          <a:p>
            <a:pPr lvl="1">
              <a:lnSpc>
                <a:spcPct val="110000"/>
              </a:lnSpc>
            </a:pPr>
            <a:r>
              <a:rPr lang="en-US" altLang="en-US" dirty="0" err="1">
                <a:cs typeface="微软雅黑" panose="020B0503020204020204" pitchFamily="34" charset="-122"/>
                <a:sym typeface="+mn-ea"/>
              </a:rPr>
              <a:t>将L位数据报文</a:t>
            </a:r>
            <a:r>
              <a:rPr lang="zh-CN" altLang="en-US" dirty="0">
                <a:cs typeface="微软雅黑" panose="020B0503020204020204" pitchFamily="34" charset="-122"/>
                <a:sym typeface="+mn-ea"/>
              </a:rPr>
              <a:t>，</a:t>
            </a:r>
            <a:r>
              <a:rPr lang="en-US" altLang="en-US" dirty="0" err="1">
                <a:cs typeface="微软雅黑" panose="020B0503020204020204" pitchFamily="34" charset="-122"/>
                <a:sym typeface="+mn-ea"/>
              </a:rPr>
              <a:t>以R</a:t>
            </a:r>
            <a:r>
              <a:rPr lang="en-US" altLang="en-US" dirty="0">
                <a:cs typeface="微软雅黑" panose="020B0503020204020204" pitchFamily="34" charset="-122"/>
                <a:sym typeface="+mn-ea"/>
              </a:rPr>
              <a:t> </a:t>
            </a:r>
            <a:r>
              <a:rPr lang="en-US" altLang="en-US" dirty="0" err="1">
                <a:cs typeface="微软雅黑" panose="020B0503020204020204" pitchFamily="34" charset="-122"/>
                <a:sym typeface="+mn-ea"/>
              </a:rPr>
              <a:t>bps的速率</a:t>
            </a:r>
            <a:r>
              <a:rPr lang="zh-CN" altLang="en-US" dirty="0">
                <a:cs typeface="微软雅黑" panose="020B0503020204020204" pitchFamily="34" charset="-122"/>
                <a:sym typeface="+mn-ea"/>
              </a:rPr>
              <a:t>，</a:t>
            </a:r>
            <a:r>
              <a:rPr lang="en-US" altLang="en-US" dirty="0" err="1">
                <a:cs typeface="微软雅黑" panose="020B0503020204020204" pitchFamily="34" charset="-122"/>
                <a:sym typeface="+mn-ea"/>
              </a:rPr>
              <a:t>发送到链路中</a:t>
            </a:r>
            <a:r>
              <a:rPr lang="zh-CN" altLang="en-US" dirty="0">
                <a:cs typeface="微软雅黑" panose="020B0503020204020204" pitchFamily="34" charset="-122"/>
                <a:sym typeface="+mn-ea"/>
              </a:rPr>
              <a:t>：</a:t>
            </a:r>
            <a:r>
              <a:rPr lang="en-US" altLang="en-US" dirty="0">
                <a:cs typeface="微软雅黑" panose="020B0503020204020204" pitchFamily="34" charset="-122"/>
                <a:sym typeface="+mn-ea"/>
              </a:rPr>
              <a:t> </a:t>
            </a:r>
            <a:r>
              <a:rPr lang="en-US" altLang="en-US" dirty="0" err="1">
                <a:cs typeface="微软雅黑" panose="020B0503020204020204" pitchFamily="34" charset="-122"/>
                <a:sym typeface="+mn-ea"/>
              </a:rPr>
              <a:t>需要L</a:t>
            </a:r>
            <a:r>
              <a:rPr lang="en-US" altLang="en-US" dirty="0">
                <a:cs typeface="微软雅黑" panose="020B0503020204020204" pitchFamily="34" charset="-122"/>
                <a:sym typeface="+mn-ea"/>
              </a:rPr>
              <a:t>/</a:t>
            </a:r>
            <a:r>
              <a:rPr lang="en-US" altLang="en-US" dirty="0" err="1">
                <a:cs typeface="微软雅黑" panose="020B0503020204020204" pitchFamily="34" charset="-122"/>
                <a:sym typeface="+mn-ea"/>
              </a:rPr>
              <a:t>R秒</a:t>
            </a:r>
            <a:endParaRPr lang="en-US" altLang="en-US" dirty="0">
              <a:cs typeface="微软雅黑" panose="020B0503020204020204" pitchFamily="34" charset="-122"/>
              <a:sym typeface="+mn-ea"/>
            </a:endParaRPr>
          </a:p>
        </p:txBody>
      </p:sp>
      <p:sp>
        <p:nvSpPr>
          <p:cNvPr id="6" name="灯片编号占位符 5">
            <a:extLst>
              <a:ext uri="{FF2B5EF4-FFF2-40B4-BE49-F238E27FC236}">
                <a16:creationId xmlns:a16="http://schemas.microsoft.com/office/drawing/2014/main" id="{98B5DEEA-DD72-F949-9E3D-441F2DB60933}"/>
              </a:ext>
            </a:extLst>
          </p:cNvPr>
          <p:cNvSpPr>
            <a:spLocks noGrp="1"/>
          </p:cNvSpPr>
          <p:nvPr>
            <p:ph type="sldNum" sz="quarter" idx="12"/>
          </p:nvPr>
        </p:nvSpPr>
        <p:spPr/>
        <p:txBody>
          <a:bodyPr/>
          <a:lstStyle/>
          <a:p>
            <a:fld id="{8D4D1E41-7A09-AB4A-A4E1-09765ADA2698}" type="slidenum">
              <a:rPr kumimoji="1" lang="zh-CN" altLang="en-US" smtClean="0"/>
              <a:t>40</a:t>
            </a:fld>
            <a:endParaRPr kumimoji="1" lang="zh-CN" altLang="en-US" dirty="0"/>
          </a:p>
        </p:txBody>
      </p:sp>
      <p:sp>
        <p:nvSpPr>
          <p:cNvPr id="5" name="文本框 4"/>
          <p:cNvSpPr txBox="1"/>
          <p:nvPr/>
        </p:nvSpPr>
        <p:spPr>
          <a:xfrm>
            <a:off x="5219989" y="3605462"/>
            <a:ext cx="3442579" cy="1015663"/>
          </a:xfrm>
          <a:prstGeom prst="rect">
            <a:avLst/>
          </a:prstGeom>
          <a:noFill/>
        </p:spPr>
        <p:txBody>
          <a:bodyPr wrap="square" rtlCol="0" anchor="t">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单跳数值示例：</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L=10千比特，R=100 Mbps</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一跳发送延迟=0.1毫秒</a:t>
            </a:r>
          </a:p>
        </p:txBody>
      </p:sp>
      <p:grpSp>
        <p:nvGrpSpPr>
          <p:cNvPr id="445" name="Group 41"/>
          <p:cNvGrpSpPr/>
          <p:nvPr/>
        </p:nvGrpSpPr>
        <p:grpSpPr bwMode="auto">
          <a:xfrm>
            <a:off x="1672321" y="5261086"/>
            <a:ext cx="1074738" cy="450508"/>
            <a:chOff x="1816230" y="6118900"/>
            <a:chExt cx="1843339" cy="739100"/>
          </a:xfrm>
        </p:grpSpPr>
        <p:pic>
          <p:nvPicPr>
            <p:cNvPr id="446" name="Picture 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6" name="Rectangle 495"/>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endParaRPr>
            </a:p>
          </p:txBody>
        </p:sp>
      </p:grpSp>
      <p:cxnSp>
        <p:nvCxnSpPr>
          <p:cNvPr id="571" name="Straight Connector 42"/>
          <p:cNvCxnSpPr>
            <a:cxnSpLocks noChangeShapeType="1"/>
          </p:cNvCxnSpPr>
          <p:nvPr/>
        </p:nvCxnSpPr>
        <p:spPr bwMode="auto">
          <a:xfrm flipV="1">
            <a:off x="2635933" y="5440449"/>
            <a:ext cx="1738312" cy="0"/>
          </a:xfrm>
          <a:prstGeom prst="line">
            <a:avLst/>
          </a:prstGeom>
          <a:noFill/>
          <a:ln w="19050">
            <a:solidFill>
              <a:srgbClr val="000000"/>
            </a:solidFill>
            <a:round/>
          </a:ln>
          <a:extLst>
            <a:ext uri="{909E8E84-426E-40DD-AFC4-6F175D3DCCD1}">
              <a14:hiddenFill xmlns:a14="http://schemas.microsoft.com/office/drawing/2010/main">
                <a:noFill/>
              </a14:hiddenFill>
            </a:ext>
          </a:extLst>
        </p:spPr>
      </p:cxnSp>
      <p:grpSp>
        <p:nvGrpSpPr>
          <p:cNvPr id="572" name="Group 43"/>
          <p:cNvGrpSpPr/>
          <p:nvPr/>
        </p:nvGrpSpPr>
        <p:grpSpPr bwMode="auto">
          <a:xfrm>
            <a:off x="3982133" y="5209944"/>
            <a:ext cx="1058862" cy="384175"/>
            <a:chOff x="5142253" y="5649029"/>
            <a:chExt cx="1304545" cy="695633"/>
          </a:xfrm>
        </p:grpSpPr>
        <p:grpSp>
          <p:nvGrpSpPr>
            <p:cNvPr id="575" name="Group 92"/>
            <p:cNvGrpSpPr/>
            <p:nvPr/>
          </p:nvGrpSpPr>
          <p:grpSpPr bwMode="auto">
            <a:xfrm>
              <a:off x="5147271" y="5649029"/>
              <a:ext cx="1276350" cy="695633"/>
              <a:chOff x="4981575" y="5851547"/>
              <a:chExt cx="1276350" cy="695633"/>
            </a:xfrm>
          </p:grpSpPr>
          <p:pic>
            <p:nvPicPr>
              <p:cNvPr id="610" name="Picture 9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2"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13"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14"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sp>
          <p:nvSpPr>
            <p:cNvPr id="576"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09"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nvGrpSpPr>
          <p:cNvPr id="631" name="Group 44"/>
          <p:cNvGrpSpPr/>
          <p:nvPr/>
        </p:nvGrpSpPr>
        <p:grpSpPr bwMode="auto">
          <a:xfrm>
            <a:off x="3936095" y="4130444"/>
            <a:ext cx="1092200" cy="303212"/>
            <a:chOff x="5128542" y="4838701"/>
            <a:chExt cx="1300833" cy="530211"/>
          </a:xfrm>
        </p:grpSpPr>
        <p:pic>
          <p:nvPicPr>
            <p:cNvPr id="63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3"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34"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nvGrpSpPr>
          <p:cNvPr id="635" name="Group 45"/>
          <p:cNvGrpSpPr/>
          <p:nvPr/>
        </p:nvGrpSpPr>
        <p:grpSpPr bwMode="auto">
          <a:xfrm>
            <a:off x="1853295" y="3793103"/>
            <a:ext cx="1092200" cy="656427"/>
            <a:chOff x="2387973" y="4309243"/>
            <a:chExt cx="1771787" cy="1282262"/>
          </a:xfrm>
        </p:grpSpPr>
        <p:pic>
          <p:nvPicPr>
            <p:cNvPr id="636" name="Picture 9"/>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Rectangle 636"/>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endParaRPr>
            </a:p>
          </p:txBody>
        </p:sp>
      </p:grpSp>
      <p:grpSp>
        <p:nvGrpSpPr>
          <p:cNvPr id="641" name="Group 100"/>
          <p:cNvGrpSpPr/>
          <p:nvPr/>
        </p:nvGrpSpPr>
        <p:grpSpPr bwMode="auto">
          <a:xfrm>
            <a:off x="6004608" y="4593994"/>
            <a:ext cx="1477962" cy="1284287"/>
            <a:chOff x="-44" y="1473"/>
            <a:chExt cx="981" cy="1105"/>
          </a:xfrm>
        </p:grpSpPr>
        <p:pic>
          <p:nvPicPr>
            <p:cNvPr id="642" name="Picture 101" descr="desktop_computer_stylized_medium"/>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Freeform 102"/>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8" name="Group 55"/>
          <p:cNvGrpSpPr/>
          <p:nvPr/>
        </p:nvGrpSpPr>
        <p:grpSpPr bwMode="auto">
          <a:xfrm>
            <a:off x="1804083" y="4395556"/>
            <a:ext cx="2935287" cy="841375"/>
            <a:chOff x="593766" y="5264055"/>
            <a:chExt cx="3597129" cy="1011695"/>
          </a:xfrm>
        </p:grpSpPr>
        <p:grpSp>
          <p:nvGrpSpPr>
            <p:cNvPr id="649" name="Group 56"/>
            <p:cNvGrpSpPr/>
            <p:nvPr/>
          </p:nvGrpSpPr>
          <p:grpSpPr bwMode="auto">
            <a:xfrm>
              <a:off x="3527077" y="5264055"/>
              <a:ext cx="617671" cy="927313"/>
              <a:chOff x="2105936" y="5387204"/>
              <a:chExt cx="617671" cy="927313"/>
            </a:xfrm>
          </p:grpSpPr>
          <p:sp>
            <p:nvSpPr>
              <p:cNvPr id="674"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75" name="Freeform 674"/>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76" name="Freeform 675"/>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77" name="Freeform 676"/>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cxnSp>
            <p:nvCxnSpPr>
              <p:cNvPr id="678" name="Straight Connector 81"/>
              <p:cNvCxnSpPr>
                <a:cxnSpLocks noChangeShapeType="1"/>
                <a:stCxn id="677" idx="0"/>
              </p:cNvCxnSpPr>
              <p:nvPr/>
            </p:nvCxnSpPr>
            <p:spPr bwMode="auto">
              <a:xfrm>
                <a:off x="2118270" y="5410651"/>
                <a:ext cx="446379" cy="311112"/>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79" name="Straight Connector 82"/>
              <p:cNvCxnSpPr>
                <a:cxnSpLocks noChangeShapeType="1"/>
                <a:endCxn id="677" idx="4"/>
              </p:cNvCxnSpPr>
              <p:nvPr/>
            </p:nvCxnSpPr>
            <p:spPr bwMode="auto">
              <a:xfrm flipV="1">
                <a:off x="2567354" y="5719058"/>
                <a:ext cx="140677" cy="2705"/>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80" name="Straight Connector 83"/>
              <p:cNvCxnSpPr>
                <a:cxnSpLocks noChangeShapeType="1"/>
                <a:endCxn id="677" idx="2"/>
              </p:cNvCxnSpPr>
              <p:nvPr/>
            </p:nvCxnSpPr>
            <p:spPr bwMode="auto">
              <a:xfrm flipH="1">
                <a:off x="2570059" y="5721763"/>
                <a:ext cx="2705" cy="321934"/>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81"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grpSp>
        <p:grpSp>
          <p:nvGrpSpPr>
            <p:cNvPr id="650" name="Group 57"/>
            <p:cNvGrpSpPr/>
            <p:nvPr/>
          </p:nvGrpSpPr>
          <p:grpSpPr bwMode="auto">
            <a:xfrm>
              <a:off x="1326802" y="5273580"/>
              <a:ext cx="617671" cy="927313"/>
              <a:chOff x="2105936" y="5387204"/>
              <a:chExt cx="617671" cy="927313"/>
            </a:xfrm>
          </p:grpSpPr>
          <p:sp>
            <p:nvSpPr>
              <p:cNvPr id="666" name="Freeform 665"/>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7" name="Freeform 666"/>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8"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69" name="Freeform 668"/>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cxnSp>
            <p:nvCxnSpPr>
              <p:cNvPr id="670" name="Straight Connector 73"/>
              <p:cNvCxnSpPr>
                <a:cxnSpLocks noChangeShapeType="1"/>
                <a:stCxn id="669" idx="0"/>
              </p:cNvCxnSpPr>
              <p:nvPr/>
            </p:nvCxnSpPr>
            <p:spPr bwMode="auto">
              <a:xfrm>
                <a:off x="2118270" y="5410651"/>
                <a:ext cx="446379" cy="311112"/>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71" name="Straight Connector 74"/>
              <p:cNvCxnSpPr>
                <a:cxnSpLocks noChangeShapeType="1"/>
                <a:endCxn id="669" idx="4"/>
              </p:cNvCxnSpPr>
              <p:nvPr/>
            </p:nvCxnSpPr>
            <p:spPr bwMode="auto">
              <a:xfrm flipV="1">
                <a:off x="2567354" y="5719058"/>
                <a:ext cx="140677" cy="2705"/>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72" name="Straight Connector 75"/>
              <p:cNvCxnSpPr>
                <a:cxnSpLocks noChangeShapeType="1"/>
                <a:endCxn id="669" idx="2"/>
              </p:cNvCxnSpPr>
              <p:nvPr/>
            </p:nvCxnSpPr>
            <p:spPr bwMode="auto">
              <a:xfrm flipH="1">
                <a:off x="2570059" y="5721763"/>
                <a:ext cx="2705" cy="321934"/>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73"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grpSp>
        <p:grpSp>
          <p:nvGrpSpPr>
            <p:cNvPr id="651" name="Group 58"/>
            <p:cNvGrpSpPr/>
            <p:nvPr/>
          </p:nvGrpSpPr>
          <p:grpSpPr bwMode="auto">
            <a:xfrm>
              <a:off x="971797" y="5294415"/>
              <a:ext cx="605641" cy="915203"/>
              <a:chOff x="335231" y="4405745"/>
              <a:chExt cx="1252537" cy="2138362"/>
            </a:xfrm>
          </p:grpSpPr>
          <p:sp>
            <p:nvSpPr>
              <p:cNvPr id="663" name="Freeform 662"/>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4" name="Freeform 663"/>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5"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sp>
          <p:nvSpPr>
            <p:cNvPr id="652"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54"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nvGrpSpPr>
            <p:cNvPr id="656" name="Group 61"/>
            <p:cNvGrpSpPr/>
            <p:nvPr/>
          </p:nvGrpSpPr>
          <p:grpSpPr bwMode="auto">
            <a:xfrm>
              <a:off x="593766" y="5284519"/>
              <a:ext cx="605641" cy="915203"/>
              <a:chOff x="335231" y="4405745"/>
              <a:chExt cx="1252537" cy="2138362"/>
            </a:xfrm>
          </p:grpSpPr>
          <p:sp>
            <p:nvSpPr>
              <p:cNvPr id="660" name="Freeform 659"/>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1" name="Freeform 660"/>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2"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sp>
          <p:nvSpPr>
            <p:cNvPr id="659"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sp>
        <p:nvSpPr>
          <p:cNvPr id="683" name="TextBox 682"/>
          <p:cNvSpPr txBox="1"/>
          <p:nvPr/>
        </p:nvSpPr>
        <p:spPr>
          <a:xfrm>
            <a:off x="5393420" y="5421081"/>
            <a:ext cx="752129"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R</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 bps</a:t>
            </a:r>
          </a:p>
        </p:txBody>
      </p:sp>
      <p:sp>
        <p:nvSpPr>
          <p:cNvPr id="645" name="TextBox 52"/>
          <p:cNvSpPr txBox="1">
            <a:spLocks noChangeArrowheads="1"/>
          </p:cNvSpPr>
          <p:nvPr/>
        </p:nvSpPr>
        <p:spPr bwMode="auto">
          <a:xfrm>
            <a:off x="2584498" y="5108026"/>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1</a:t>
            </a:r>
          </a:p>
        </p:txBody>
      </p:sp>
      <p:sp>
        <p:nvSpPr>
          <p:cNvPr id="646" name="TextBox 53"/>
          <p:cNvSpPr txBox="1">
            <a:spLocks noChangeArrowheads="1"/>
          </p:cNvSpPr>
          <p:nvPr/>
        </p:nvSpPr>
        <p:spPr bwMode="auto">
          <a:xfrm>
            <a:off x="2376218" y="5114376"/>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2</a:t>
            </a:r>
          </a:p>
        </p:txBody>
      </p:sp>
      <p:sp>
        <p:nvSpPr>
          <p:cNvPr id="647" name="TextBox 54"/>
          <p:cNvSpPr txBox="1">
            <a:spLocks noChangeArrowheads="1"/>
          </p:cNvSpPr>
          <p:nvPr/>
        </p:nvSpPr>
        <p:spPr bwMode="auto">
          <a:xfrm>
            <a:off x="2188893" y="5111201"/>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3</a:t>
            </a:r>
          </a:p>
        </p:txBody>
      </p:sp>
      <p:sp>
        <p:nvSpPr>
          <p:cNvPr id="444" name="TextBox 443"/>
          <p:cNvSpPr txBox="1"/>
          <p:nvPr/>
        </p:nvSpPr>
        <p:spPr>
          <a:xfrm>
            <a:off x="2011093" y="5785175"/>
            <a:ext cx="690880" cy="39878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源端</a:t>
            </a:r>
          </a:p>
        </p:txBody>
      </p:sp>
      <p:sp>
        <p:nvSpPr>
          <p:cNvPr id="644" name="TextBox 643"/>
          <p:cNvSpPr txBox="1"/>
          <p:nvPr/>
        </p:nvSpPr>
        <p:spPr>
          <a:xfrm>
            <a:off x="6504007" y="5785175"/>
            <a:ext cx="944880" cy="39878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目的端</a:t>
            </a:r>
          </a:p>
        </p:txBody>
      </p:sp>
      <p:cxnSp>
        <p:nvCxnSpPr>
          <p:cNvPr id="639" name="Straight Connector 47"/>
          <p:cNvCxnSpPr>
            <a:cxnSpLocks noChangeShapeType="1"/>
          </p:cNvCxnSpPr>
          <p:nvPr/>
        </p:nvCxnSpPr>
        <p:spPr bwMode="auto">
          <a:xfrm flipV="1">
            <a:off x="4970828" y="5480136"/>
            <a:ext cx="1738312" cy="0"/>
          </a:xfrm>
          <a:prstGeom prst="line">
            <a:avLst/>
          </a:prstGeom>
          <a:noFill/>
          <a:ln w="19050">
            <a:solidFill>
              <a:srgbClr val="000000"/>
            </a:solidFill>
            <a:round/>
          </a:ln>
          <a:extLst>
            <a:ext uri="{909E8E84-426E-40DD-AFC4-6F175D3DCCD1}">
              <a14:hiddenFill xmlns:a14="http://schemas.microsoft.com/office/drawing/2010/main">
                <a:noFill/>
              </a14:hiddenFill>
            </a:ext>
          </a:extLst>
        </p:spPr>
      </p:cxnSp>
      <p:sp>
        <p:nvSpPr>
          <p:cNvPr id="638" name="TextBox 637"/>
          <p:cNvSpPr txBox="1"/>
          <p:nvPr/>
        </p:nvSpPr>
        <p:spPr>
          <a:xfrm>
            <a:off x="2994708" y="5419811"/>
            <a:ext cx="752129"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R</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 bps</a:t>
            </a:r>
          </a:p>
        </p:txBody>
      </p:sp>
      <p:sp>
        <p:nvSpPr>
          <p:cNvPr id="682" name="TextBox 681"/>
          <p:cNvSpPr txBox="1"/>
          <p:nvPr/>
        </p:nvSpPr>
        <p:spPr>
          <a:xfrm>
            <a:off x="3070272" y="4653102"/>
            <a:ext cx="1392555" cy="534826"/>
          </a:xfrm>
          <a:prstGeom prst="rect">
            <a:avLst/>
          </a:prstGeom>
          <a:noFill/>
        </p:spPr>
        <p:txBody>
          <a:bodyPr wrap="square">
            <a:spAutoFit/>
          </a:bodyPr>
          <a:lstStyle/>
          <a:p>
            <a:pPr marL="0" marR="0" lvl="0" indent="0" algn="l" defTabSz="914400" rtl="0" eaLnBrk="1" fontAlgn="auto" latinLnBrk="0" hangingPunct="1">
              <a:lnSpc>
                <a:spcPts val="1700"/>
              </a:lnSpc>
              <a:spcBef>
                <a:spcPts val="0"/>
              </a:spcBef>
              <a:spcAft>
                <a:spcPts val="0"/>
              </a:spcAft>
              <a:buClrTx/>
              <a:buSzTx/>
              <a:buFontTx/>
              <a:buNone/>
              <a:defRPr/>
            </a:pPr>
            <a:r>
              <a:rPr kumimoji="0" lang="zh-CN" altLang="en-US" sz="2000" b="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L位</a:t>
            </a:r>
            <a:r>
              <a:rPr kumimoji="0" lang="en-US" altLang="zh-CN" sz="2000" b="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报文</a:t>
            </a:r>
          </a:p>
        </p:txBody>
      </p:sp>
      <p:sp>
        <p:nvSpPr>
          <p:cNvPr id="68" name="文本框 67">
            <a:extLst>
              <a:ext uri="{FF2B5EF4-FFF2-40B4-BE49-F238E27FC236}">
                <a16:creationId xmlns:a16="http://schemas.microsoft.com/office/drawing/2014/main" id="{4287F43B-701B-7C45-843B-C78891AFD58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
        <p:nvSpPr>
          <p:cNvPr id="74" name="文本框 73">
            <a:extLst>
              <a:ext uri="{FF2B5EF4-FFF2-40B4-BE49-F238E27FC236}">
                <a16:creationId xmlns:a16="http://schemas.microsoft.com/office/drawing/2014/main" id="{C3643653-761D-2745-B9E3-CEF280A77295}"/>
              </a:ext>
            </a:extLst>
          </p:cNvPr>
          <p:cNvSpPr txBox="1"/>
          <p:nvPr/>
        </p:nvSpPr>
        <p:spPr>
          <a:xfrm>
            <a:off x="8250921" y="4758045"/>
            <a:ext cx="2698002" cy="830997"/>
          </a:xfrm>
          <a:prstGeom prst="rect">
            <a:avLst/>
          </a:prstGeom>
          <a:noFill/>
          <a:ln>
            <a:solidFill>
              <a:srgbClr val="C00000"/>
            </a:solidFill>
          </a:ln>
        </p:spPr>
        <p:txBody>
          <a:bodyPr wrap="square" rtlCol="0" anchor="t">
            <a:spAutoFit/>
          </a:bodyPr>
          <a:lstStyle/>
          <a:p>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如何降低报文存储转发的延迟？</a:t>
            </a:r>
          </a:p>
        </p:txBody>
      </p:sp>
    </p:spTree>
    <p:extLst>
      <p:ext uri="{BB962C8B-B14F-4D97-AF65-F5344CB8AC3E}">
        <p14:creationId xmlns:p14="http://schemas.microsoft.com/office/powerpoint/2010/main" val="72279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linds(horizontal)">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分组交换</a:t>
            </a:r>
          </a:p>
        </p:txBody>
      </p:sp>
      <p:sp>
        <p:nvSpPr>
          <p:cNvPr id="3" name="内容占位符 2"/>
          <p:cNvSpPr>
            <a:spLocks noGrp="1"/>
          </p:cNvSpPr>
          <p:nvPr>
            <p:ph idx="1"/>
          </p:nvPr>
        </p:nvSpPr>
        <p:spPr>
          <a:xfrm>
            <a:off x="398891" y="1413740"/>
            <a:ext cx="4522107" cy="5027193"/>
          </a:xfrm>
        </p:spPr>
        <p:txBody>
          <a:bodyPr>
            <a:normAutofit fontScale="85000" lnSpcReduction="10000"/>
          </a:bodyPr>
          <a:lstStyle/>
          <a:p>
            <a:pPr>
              <a:lnSpc>
                <a:spcPct val="130000"/>
              </a:lnSpc>
              <a:buFont typeface="Wingdings" panose="05000000000000000000" charset="0"/>
              <a:buChar char="Ø"/>
            </a:pPr>
            <a:r>
              <a:rPr lang="zh-CN" altLang="en-US" dirty="0">
                <a:sym typeface="+mn-ea"/>
              </a:rPr>
              <a:t>分组交换（</a:t>
            </a:r>
            <a:r>
              <a:rPr lang="en-US" altLang="zh-CN" dirty="0">
                <a:sym typeface="+mn-ea"/>
              </a:rPr>
              <a:t>packet switching</a:t>
            </a:r>
            <a:r>
              <a:rPr lang="zh-CN" altLang="en-US" dirty="0">
                <a:sym typeface="+mn-ea"/>
              </a:rPr>
              <a:t>）</a:t>
            </a:r>
            <a:endParaRPr lang="en-US" altLang="zh-CN" dirty="0">
              <a:sym typeface="+mn-ea"/>
            </a:endParaRPr>
          </a:p>
          <a:p>
            <a:pPr lvl="1">
              <a:lnSpc>
                <a:spcPct val="130000"/>
              </a:lnSpc>
            </a:pPr>
            <a:r>
              <a:rPr lang="zh-CN" altLang="en-US" dirty="0">
                <a:sym typeface="+mn-ea"/>
              </a:rPr>
              <a:t>将大报文拆分成多个小分组</a:t>
            </a:r>
            <a:endParaRPr lang="en-US" altLang="zh-CN" dirty="0">
              <a:sym typeface="+mn-ea"/>
            </a:endParaRPr>
          </a:p>
          <a:p>
            <a:pPr lvl="1">
              <a:lnSpc>
                <a:spcPct val="130000"/>
              </a:lnSpc>
            </a:pPr>
            <a:r>
              <a:rPr lang="zh-CN" altLang="en-US" dirty="0">
                <a:sym typeface="+mn-ea"/>
              </a:rPr>
              <a:t>通信双方以分组为单位、使用存储-转发机制，实现数据交互的通信方式</a:t>
            </a:r>
          </a:p>
          <a:p>
            <a:pPr lvl="1">
              <a:lnSpc>
                <a:spcPct val="130000"/>
              </a:lnSpc>
            </a:pPr>
            <a:r>
              <a:rPr lang="zh-CN" altLang="en-US" dirty="0">
                <a:sym typeface="+mn-ea"/>
              </a:rPr>
              <a:t>以分组作为数据传输单元</a:t>
            </a:r>
            <a:endParaRPr lang="zh-CN" altLang="en-US" dirty="0">
              <a:latin typeface="微软雅黑" panose="020B0503020204020204" pitchFamily="34" charset="-122"/>
              <a:ea typeface="微软雅黑" panose="020B0503020204020204" pitchFamily="34" charset="-122"/>
            </a:endParaRPr>
          </a:p>
          <a:p>
            <a:pPr lvl="1">
              <a:lnSpc>
                <a:spcPct val="130000"/>
              </a:lnSpc>
            </a:pPr>
            <a:r>
              <a:rPr lang="zh-CN" altLang="en-US" dirty="0">
                <a:sym typeface="+mn-ea"/>
              </a:rPr>
              <a:t>每个分组的首部都含有地址</a:t>
            </a:r>
            <a:br>
              <a:rPr lang="en-US" altLang="zh-CN" dirty="0">
                <a:sym typeface="+mn-ea"/>
              </a:rPr>
            </a:br>
            <a:r>
              <a:rPr lang="zh-CN" altLang="en-US" dirty="0">
                <a:sym typeface="+mn-ea"/>
              </a:rPr>
              <a:t>（目的地址和源地址）等控</a:t>
            </a:r>
            <a:br>
              <a:rPr lang="en-US" altLang="zh-CN" dirty="0">
                <a:sym typeface="+mn-ea"/>
              </a:rPr>
            </a:br>
            <a:r>
              <a:rPr lang="zh-CN" altLang="en-US" dirty="0">
                <a:sym typeface="+mn-ea"/>
              </a:rPr>
              <a:t>制信息</a:t>
            </a:r>
            <a:endParaRPr lang="zh-CN" altLang="en-US" dirty="0">
              <a:latin typeface="微软雅黑" panose="020B0503020204020204" pitchFamily="34" charset="-122"/>
              <a:ea typeface="微软雅黑" panose="020B0503020204020204" pitchFamily="34" charset="-122"/>
            </a:endParaRPr>
          </a:p>
          <a:p>
            <a:pPr lvl="1">
              <a:lnSpc>
                <a:spcPct val="130000"/>
              </a:lnSpc>
            </a:pPr>
            <a:r>
              <a:rPr lang="zh-CN" altLang="en-US" dirty="0">
                <a:sym typeface="+mn-ea"/>
              </a:rPr>
              <a:t>每个分组在互联网中独立地</a:t>
            </a:r>
            <a:br>
              <a:rPr lang="en-US" altLang="zh-CN" dirty="0">
                <a:sym typeface="+mn-ea"/>
              </a:rPr>
            </a:br>
            <a:r>
              <a:rPr lang="zh-CN" altLang="en-US" dirty="0">
                <a:sym typeface="+mn-ea"/>
              </a:rPr>
              <a:t>选择传输路径</a:t>
            </a:r>
            <a:endParaRPr lang="en-US" altLang="zh-CN" dirty="0">
              <a:sym typeface="+mn-ea"/>
            </a:endParaRPr>
          </a:p>
          <a:p>
            <a:pPr lvl="1">
              <a:lnSpc>
                <a:spcPct val="130000"/>
              </a:lnSpc>
            </a:pPr>
            <a:r>
              <a:rPr lang="zh-CN" altLang="en-US" dirty="0">
                <a:latin typeface="微软雅黑" panose="020B0503020204020204" pitchFamily="34" charset="-122"/>
                <a:ea typeface="微软雅黑" panose="020B0503020204020204" pitchFamily="34" charset="-122"/>
                <a:sym typeface="+mn-ea"/>
              </a:rPr>
              <a:t>支持灵活的</a:t>
            </a:r>
            <a:r>
              <a:rPr lang="zh-CN" altLang="en-US" kern="0" dirty="0">
                <a:solidFill>
                  <a:prstClr val="black"/>
                </a:solidFill>
                <a:latin typeface="Microsoft YaHei" panose="020B0503020204020204" pitchFamily="34" charset="-122"/>
                <a:ea typeface="Microsoft YaHei" panose="020B0503020204020204" pitchFamily="34" charset="-122"/>
              </a:rPr>
              <a:t>统计多路复用</a:t>
            </a:r>
            <a:endParaRPr lang="zh-CN" altLang="en-US" dirty="0">
              <a:latin typeface="微软雅黑" panose="020B0503020204020204" pitchFamily="34" charset="-122"/>
              <a:ea typeface="微软雅黑" panose="020B0503020204020204" pitchFamily="34" charset="-122"/>
            </a:endParaRPr>
          </a:p>
          <a:p>
            <a:pPr marL="0" indent="0" algn="l">
              <a:lnSpc>
                <a:spcPct val="100000"/>
              </a:lnSpc>
              <a:buClrTx/>
              <a:buSzTx/>
              <a:buFont typeface="Arial" panose="020B0604020202020204" pitchFamily="34" charset="0"/>
              <a:buNone/>
            </a:pPr>
            <a:endParaRPr lang="zh-CN" altLang="en-US" dirty="0"/>
          </a:p>
        </p:txBody>
      </p:sp>
      <p:sp>
        <p:nvSpPr>
          <p:cNvPr id="9" name="Rectangle 872">
            <a:extLst>
              <a:ext uri="{FF2B5EF4-FFF2-40B4-BE49-F238E27FC236}">
                <a16:creationId xmlns:a16="http://schemas.microsoft.com/office/drawing/2014/main" id="{1DDDD7B9-0373-6C43-ACFF-8E8AFA65B49F}"/>
              </a:ext>
            </a:extLst>
          </p:cNvPr>
          <p:cNvSpPr>
            <a:spLocks noChangeArrowheads="1"/>
          </p:cNvSpPr>
          <p:nvPr/>
        </p:nvSpPr>
        <p:spPr bwMode="auto">
          <a:xfrm>
            <a:off x="4005941" y="2697075"/>
            <a:ext cx="42830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buClr>
                <a:schemeClr val="accent2"/>
              </a:buClr>
              <a:buSzPct val="85000"/>
              <a:buFont typeface="Symbol" panose="05050102010706020507" pitchFamily="18" charset="2"/>
              <a:buBlip>
                <a:blip r:embed="rId3"/>
              </a:buBlip>
            </a:pPr>
            <a:endParaRPr lang="en-US" altLang="zh-CN" sz="1800">
              <a:ea typeface="宋体" panose="02010600030101010101" pitchFamily="2" charset="-122"/>
              <a:cs typeface="Times New Roman" panose="02020603050405020304" pitchFamily="18" charset="0"/>
            </a:endParaRPr>
          </a:p>
        </p:txBody>
      </p:sp>
      <p:graphicFrame>
        <p:nvGraphicFramePr>
          <p:cNvPr id="10" name="Object 10">
            <a:extLst>
              <a:ext uri="{FF2B5EF4-FFF2-40B4-BE49-F238E27FC236}">
                <a16:creationId xmlns:a16="http://schemas.microsoft.com/office/drawing/2014/main" id="{B81483C0-FBF4-F147-AE4C-022F7C2FC432}"/>
              </a:ext>
            </a:extLst>
          </p:cNvPr>
          <p:cNvGraphicFramePr>
            <a:graphicFrameLocks noChangeAspect="1"/>
          </p:cNvGraphicFramePr>
          <p:nvPr/>
        </p:nvGraphicFramePr>
        <p:xfrm>
          <a:off x="4807164" y="4014863"/>
          <a:ext cx="708025" cy="581025"/>
        </p:xfrm>
        <a:graphic>
          <a:graphicData uri="http://schemas.openxmlformats.org/presentationml/2006/ole">
            <mc:AlternateContent xmlns:mc="http://schemas.openxmlformats.org/markup-compatibility/2006">
              <mc:Choice xmlns:v="urn:schemas-microsoft-com:vml" Requires="v">
                <p:oleObj spid="_x0000_s9420" name="Clip" r:id="rId5" imgW="1307263" imgH="1084139" progId="MS_ClipArt_Gallery.2">
                  <p:embed/>
                </p:oleObj>
              </mc:Choice>
              <mc:Fallback>
                <p:oleObj name="Clip" r:id="rId5" imgW="1307263" imgH="1084139" progId="MS_ClipArt_Gallery.2">
                  <p:embed/>
                  <p:pic>
                    <p:nvPicPr>
                      <p:cNvPr id="10" name="Object 10">
                        <a:extLst>
                          <a:ext uri="{FF2B5EF4-FFF2-40B4-BE49-F238E27FC236}">
                            <a16:creationId xmlns:a16="http://schemas.microsoft.com/office/drawing/2014/main" id="{B81483C0-FBF4-F147-AE4C-022F7C2FC4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164" y="4014863"/>
                        <a:ext cx="7080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Oval 11">
            <a:extLst>
              <a:ext uri="{FF2B5EF4-FFF2-40B4-BE49-F238E27FC236}">
                <a16:creationId xmlns:a16="http://schemas.microsoft.com/office/drawing/2014/main" id="{9DEA48EF-8994-7041-BB85-6669C3FF7A47}"/>
              </a:ext>
            </a:extLst>
          </p:cNvPr>
          <p:cNvSpPr>
            <a:spLocks noChangeArrowheads="1"/>
          </p:cNvSpPr>
          <p:nvPr/>
        </p:nvSpPr>
        <p:spPr bwMode="auto">
          <a:xfrm>
            <a:off x="6061109" y="3830913"/>
            <a:ext cx="1311275" cy="403225"/>
          </a:xfrm>
          <a:prstGeom prst="ellipse">
            <a:avLst/>
          </a:prstGeom>
          <a:solidFill>
            <a:schemeClr val="accent6">
              <a:lumMod val="60000"/>
              <a:lumOff val="40000"/>
            </a:schemeClr>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12" name="Rectangle 12">
            <a:extLst>
              <a:ext uri="{FF2B5EF4-FFF2-40B4-BE49-F238E27FC236}">
                <a16:creationId xmlns:a16="http://schemas.microsoft.com/office/drawing/2014/main" id="{2D9016FB-283E-6846-80B9-2A8B3245E9F4}"/>
              </a:ext>
            </a:extLst>
          </p:cNvPr>
          <p:cNvSpPr>
            <a:spLocks noChangeArrowheads="1"/>
          </p:cNvSpPr>
          <p:nvPr/>
        </p:nvSpPr>
        <p:spPr bwMode="auto">
          <a:xfrm>
            <a:off x="6061109" y="3756300"/>
            <a:ext cx="1311275" cy="287338"/>
          </a:xfrm>
          <a:prstGeom prst="rect">
            <a:avLst/>
          </a:prstGeom>
          <a:solidFill>
            <a:schemeClr val="accent6">
              <a:lumMod val="60000"/>
              <a:lumOff val="40000"/>
            </a:schemeClr>
          </a:solidFill>
          <a:ln w="12700">
            <a:noFill/>
            <a:miter lim="800000"/>
            <a:headEnd/>
            <a:tailEnd/>
          </a:ln>
        </p:spPr>
        <p:txBody>
          <a:bodyPr wrap="none" anchor="ctr"/>
          <a:lstStyle/>
          <a:p>
            <a:pPr algn="ctr">
              <a:defRPr/>
            </a:pPr>
            <a:endParaRPr kumimoji="0" lang="zh-CN" altLang="zh-CN" sz="2400">
              <a:latin typeface="Microsoft YaHei" panose="020B0503020204020204" pitchFamily="34" charset="-122"/>
              <a:ea typeface="Microsoft YaHei" panose="020B0503020204020204" pitchFamily="34" charset="-122"/>
            </a:endParaRPr>
          </a:p>
        </p:txBody>
      </p:sp>
      <p:sp>
        <p:nvSpPr>
          <p:cNvPr id="13" name="Oval 13">
            <a:extLst>
              <a:ext uri="{FF2B5EF4-FFF2-40B4-BE49-F238E27FC236}">
                <a16:creationId xmlns:a16="http://schemas.microsoft.com/office/drawing/2014/main" id="{E557C518-CA27-0B49-AB41-798FC7A4096E}"/>
              </a:ext>
            </a:extLst>
          </p:cNvPr>
          <p:cNvSpPr>
            <a:spLocks noChangeArrowheads="1"/>
          </p:cNvSpPr>
          <p:nvPr/>
        </p:nvSpPr>
        <p:spPr bwMode="auto">
          <a:xfrm>
            <a:off x="6072221" y="3507063"/>
            <a:ext cx="1311275" cy="469900"/>
          </a:xfrm>
          <a:prstGeom prst="ellipse">
            <a:avLst/>
          </a:prstGeom>
          <a:solidFill>
            <a:schemeClr val="accent6">
              <a:lumMod val="60000"/>
              <a:lumOff val="40000"/>
            </a:schemeClr>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nvGrpSpPr>
          <p:cNvPr id="14" name="Group 14">
            <a:extLst>
              <a:ext uri="{FF2B5EF4-FFF2-40B4-BE49-F238E27FC236}">
                <a16:creationId xmlns:a16="http://schemas.microsoft.com/office/drawing/2014/main" id="{8F740106-688B-AF41-B903-7348C3ADFC58}"/>
              </a:ext>
            </a:extLst>
          </p:cNvPr>
          <p:cNvGrpSpPr>
            <a:grpSpLocks/>
          </p:cNvGrpSpPr>
          <p:nvPr/>
        </p:nvGrpSpPr>
        <p:grpSpPr bwMode="auto">
          <a:xfrm>
            <a:off x="6450046" y="3540400"/>
            <a:ext cx="546100" cy="130175"/>
            <a:chOff x="2208" y="2184"/>
            <a:chExt cx="176" cy="69"/>
          </a:xfrm>
        </p:grpSpPr>
        <p:grpSp>
          <p:nvGrpSpPr>
            <p:cNvPr id="88" name="Group 15">
              <a:extLst>
                <a:ext uri="{FF2B5EF4-FFF2-40B4-BE49-F238E27FC236}">
                  <a16:creationId xmlns:a16="http://schemas.microsoft.com/office/drawing/2014/main" id="{03B9D540-1024-1846-9948-0E331CAD3F46}"/>
                </a:ext>
              </a:extLst>
            </p:cNvPr>
            <p:cNvGrpSpPr>
              <a:grpSpLocks/>
            </p:cNvGrpSpPr>
            <p:nvPr/>
          </p:nvGrpSpPr>
          <p:grpSpPr bwMode="auto">
            <a:xfrm>
              <a:off x="2208" y="2185"/>
              <a:ext cx="176" cy="68"/>
              <a:chOff x="2848" y="848"/>
              <a:chExt cx="140" cy="98"/>
            </a:xfrm>
          </p:grpSpPr>
          <p:sp>
            <p:nvSpPr>
              <p:cNvPr id="93" name="Line 16">
                <a:extLst>
                  <a:ext uri="{FF2B5EF4-FFF2-40B4-BE49-F238E27FC236}">
                    <a16:creationId xmlns:a16="http://schemas.microsoft.com/office/drawing/2014/main" id="{09948856-D4F8-7E42-9150-D484A5C2A7EA}"/>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4" name="Line 17">
                <a:extLst>
                  <a:ext uri="{FF2B5EF4-FFF2-40B4-BE49-F238E27FC236}">
                    <a16:creationId xmlns:a16="http://schemas.microsoft.com/office/drawing/2014/main" id="{79B3655E-53CA-2244-8B8F-F435F4B93168}"/>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5" name="Line 18">
                <a:extLst>
                  <a:ext uri="{FF2B5EF4-FFF2-40B4-BE49-F238E27FC236}">
                    <a16:creationId xmlns:a16="http://schemas.microsoft.com/office/drawing/2014/main" id="{E057E498-EDAF-A245-A326-DD17EA38E59D}"/>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nvGrpSpPr>
            <p:cNvPr id="89" name="Group 19">
              <a:extLst>
                <a:ext uri="{FF2B5EF4-FFF2-40B4-BE49-F238E27FC236}">
                  <a16:creationId xmlns:a16="http://schemas.microsoft.com/office/drawing/2014/main" id="{F550EF23-63FA-5340-8BE0-D49BA59A6F26}"/>
                </a:ext>
              </a:extLst>
            </p:cNvPr>
            <p:cNvGrpSpPr>
              <a:grpSpLocks/>
            </p:cNvGrpSpPr>
            <p:nvPr/>
          </p:nvGrpSpPr>
          <p:grpSpPr bwMode="auto">
            <a:xfrm flipV="1">
              <a:off x="2208" y="2184"/>
              <a:ext cx="176" cy="68"/>
              <a:chOff x="2848" y="848"/>
              <a:chExt cx="140" cy="98"/>
            </a:xfrm>
          </p:grpSpPr>
          <p:sp>
            <p:nvSpPr>
              <p:cNvPr id="90" name="Line 20">
                <a:extLst>
                  <a:ext uri="{FF2B5EF4-FFF2-40B4-BE49-F238E27FC236}">
                    <a16:creationId xmlns:a16="http://schemas.microsoft.com/office/drawing/2014/main" id="{0458FF1A-4799-F34D-A4F5-31D54BB718AB}"/>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1" name="Line 21">
                <a:extLst>
                  <a:ext uri="{FF2B5EF4-FFF2-40B4-BE49-F238E27FC236}">
                    <a16:creationId xmlns:a16="http://schemas.microsoft.com/office/drawing/2014/main" id="{7D47A0E9-4C78-024E-933C-7885CC16C44C}"/>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2" name="Line 22">
                <a:extLst>
                  <a:ext uri="{FF2B5EF4-FFF2-40B4-BE49-F238E27FC236}">
                    <a16:creationId xmlns:a16="http://schemas.microsoft.com/office/drawing/2014/main" id="{B1D71537-8ADB-DD49-893A-E2F694308503}"/>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sp>
        <p:nvSpPr>
          <p:cNvPr id="15" name="Oval 23">
            <a:extLst>
              <a:ext uri="{FF2B5EF4-FFF2-40B4-BE49-F238E27FC236}">
                <a16:creationId xmlns:a16="http://schemas.microsoft.com/office/drawing/2014/main" id="{5C455B76-BABC-9E42-8BA8-2A97F402CD03}"/>
              </a:ext>
            </a:extLst>
          </p:cNvPr>
          <p:cNvSpPr>
            <a:spLocks noChangeArrowheads="1"/>
          </p:cNvSpPr>
          <p:nvPr/>
        </p:nvSpPr>
        <p:spPr bwMode="auto">
          <a:xfrm>
            <a:off x="9450421" y="3851550"/>
            <a:ext cx="1311275" cy="403225"/>
          </a:xfrm>
          <a:prstGeom prst="ellipse">
            <a:avLst/>
          </a:prstGeom>
          <a:solidFill>
            <a:schemeClr val="accent6">
              <a:lumMod val="60000"/>
              <a:lumOff val="40000"/>
            </a:schemeClr>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16" name="Line 24">
            <a:extLst>
              <a:ext uri="{FF2B5EF4-FFF2-40B4-BE49-F238E27FC236}">
                <a16:creationId xmlns:a16="http://schemas.microsoft.com/office/drawing/2014/main" id="{A93EECF5-BDCD-7641-BE38-CB5C32BFA66A}"/>
              </a:ext>
            </a:extLst>
          </p:cNvPr>
          <p:cNvSpPr>
            <a:spLocks noChangeShapeType="1"/>
          </p:cNvSpPr>
          <p:nvPr/>
        </p:nvSpPr>
        <p:spPr bwMode="auto">
          <a:xfrm>
            <a:off x="9459946" y="3829325"/>
            <a:ext cx="0" cy="249238"/>
          </a:xfrm>
          <a:prstGeom prst="line">
            <a:avLst/>
          </a:prstGeom>
          <a:noFill/>
          <a:ln w="1270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17" name="Rectangle 25">
            <a:extLst>
              <a:ext uri="{FF2B5EF4-FFF2-40B4-BE49-F238E27FC236}">
                <a16:creationId xmlns:a16="http://schemas.microsoft.com/office/drawing/2014/main" id="{4F96931C-AB50-1345-906B-72FC3BFFBD3C}"/>
              </a:ext>
            </a:extLst>
          </p:cNvPr>
          <p:cNvSpPr>
            <a:spLocks noChangeArrowheads="1"/>
          </p:cNvSpPr>
          <p:nvPr/>
        </p:nvSpPr>
        <p:spPr bwMode="auto">
          <a:xfrm>
            <a:off x="9459946" y="3788050"/>
            <a:ext cx="1312863" cy="287338"/>
          </a:xfrm>
          <a:prstGeom prst="rect">
            <a:avLst/>
          </a:prstGeom>
          <a:solidFill>
            <a:schemeClr val="accent6">
              <a:lumMod val="60000"/>
              <a:lumOff val="40000"/>
            </a:schemeClr>
          </a:solidFill>
          <a:ln w="12700">
            <a:noFill/>
            <a:miter lim="800000"/>
            <a:headEnd/>
            <a:tailEnd/>
          </a:ln>
        </p:spPr>
        <p:txBody>
          <a:bodyPr wrap="none" anchor="ctr"/>
          <a:lstStyle/>
          <a:p>
            <a:pPr algn="ctr">
              <a:defRPr/>
            </a:pPr>
            <a:endParaRPr kumimoji="0" lang="zh-CN" altLang="zh-CN" sz="2400">
              <a:latin typeface="Microsoft YaHei" panose="020B0503020204020204" pitchFamily="34" charset="-122"/>
              <a:ea typeface="Microsoft YaHei" panose="020B0503020204020204" pitchFamily="34" charset="-122"/>
            </a:endParaRPr>
          </a:p>
        </p:txBody>
      </p:sp>
      <p:sp>
        <p:nvSpPr>
          <p:cNvPr id="18" name="Oval 26">
            <a:extLst>
              <a:ext uri="{FF2B5EF4-FFF2-40B4-BE49-F238E27FC236}">
                <a16:creationId xmlns:a16="http://schemas.microsoft.com/office/drawing/2014/main" id="{A5218BDE-9A30-8B4E-A9F8-9D815E776EB1}"/>
              </a:ext>
            </a:extLst>
          </p:cNvPr>
          <p:cNvSpPr>
            <a:spLocks noChangeArrowheads="1"/>
          </p:cNvSpPr>
          <p:nvPr/>
        </p:nvSpPr>
        <p:spPr bwMode="auto">
          <a:xfrm>
            <a:off x="9471059" y="3538813"/>
            <a:ext cx="1311275" cy="468312"/>
          </a:xfrm>
          <a:prstGeom prst="ellipse">
            <a:avLst/>
          </a:prstGeom>
          <a:solidFill>
            <a:schemeClr val="accent6">
              <a:lumMod val="60000"/>
              <a:lumOff val="40000"/>
            </a:schemeClr>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aphicFrame>
        <p:nvGraphicFramePr>
          <p:cNvPr id="20" name="Object 28">
            <a:extLst>
              <a:ext uri="{FF2B5EF4-FFF2-40B4-BE49-F238E27FC236}">
                <a16:creationId xmlns:a16="http://schemas.microsoft.com/office/drawing/2014/main" id="{C135617A-DCC5-2945-80DB-2750DD58C971}"/>
              </a:ext>
            </a:extLst>
          </p:cNvPr>
          <p:cNvGraphicFramePr>
            <a:graphicFrameLocks noChangeAspect="1"/>
          </p:cNvGraphicFramePr>
          <p:nvPr/>
        </p:nvGraphicFramePr>
        <p:xfrm>
          <a:off x="4819864" y="3027438"/>
          <a:ext cx="708025" cy="582612"/>
        </p:xfrm>
        <a:graphic>
          <a:graphicData uri="http://schemas.openxmlformats.org/presentationml/2006/ole">
            <mc:AlternateContent xmlns:mc="http://schemas.openxmlformats.org/markup-compatibility/2006">
              <mc:Choice xmlns:v="urn:schemas-microsoft-com:vml" Requires="v">
                <p:oleObj spid="_x0000_s9421" name="Clip" r:id="rId7" imgW="1307263" imgH="1084139" progId="MS_ClipArt_Gallery.2">
                  <p:embed/>
                </p:oleObj>
              </mc:Choice>
              <mc:Fallback>
                <p:oleObj name="Clip" r:id="rId7" imgW="1307263" imgH="1084139" progId="MS_ClipArt_Gallery.2">
                  <p:embed/>
                  <p:pic>
                    <p:nvPicPr>
                      <p:cNvPr id="20" name="Object 28">
                        <a:extLst>
                          <a:ext uri="{FF2B5EF4-FFF2-40B4-BE49-F238E27FC236}">
                            <a16:creationId xmlns:a16="http://schemas.microsoft.com/office/drawing/2014/main" id="{C135617A-DCC5-2945-80DB-2750DD58C9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9864" y="3027438"/>
                        <a:ext cx="708025"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9">
            <a:extLst>
              <a:ext uri="{FF2B5EF4-FFF2-40B4-BE49-F238E27FC236}">
                <a16:creationId xmlns:a16="http://schemas.microsoft.com/office/drawing/2014/main" id="{78CDC472-1A16-164E-83DA-EACCBAE26794}"/>
              </a:ext>
            </a:extLst>
          </p:cNvPr>
          <p:cNvSpPr>
            <a:spLocks noChangeShapeType="1"/>
          </p:cNvSpPr>
          <p:nvPr/>
        </p:nvSpPr>
        <p:spPr bwMode="auto">
          <a:xfrm>
            <a:off x="5261009" y="3435625"/>
            <a:ext cx="552450" cy="0"/>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2" name="Line 30">
            <a:extLst>
              <a:ext uri="{FF2B5EF4-FFF2-40B4-BE49-F238E27FC236}">
                <a16:creationId xmlns:a16="http://schemas.microsoft.com/office/drawing/2014/main" id="{F47D6E53-C9E2-4C4F-B959-D2EC9E7B302F}"/>
              </a:ext>
            </a:extLst>
          </p:cNvPr>
          <p:cNvSpPr>
            <a:spLocks noChangeShapeType="1"/>
          </p:cNvSpPr>
          <p:nvPr/>
        </p:nvSpPr>
        <p:spPr bwMode="auto">
          <a:xfrm flipV="1">
            <a:off x="5016534" y="4518300"/>
            <a:ext cx="792162" cy="0"/>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3" name="Line 31">
            <a:extLst>
              <a:ext uri="{FF2B5EF4-FFF2-40B4-BE49-F238E27FC236}">
                <a16:creationId xmlns:a16="http://schemas.microsoft.com/office/drawing/2014/main" id="{EE1FFDB0-924E-BA49-A3C3-691CFF947CBE}"/>
              </a:ext>
            </a:extLst>
          </p:cNvPr>
          <p:cNvSpPr>
            <a:spLocks noChangeShapeType="1"/>
          </p:cNvSpPr>
          <p:nvPr/>
        </p:nvSpPr>
        <p:spPr bwMode="auto">
          <a:xfrm>
            <a:off x="7367621" y="3892825"/>
            <a:ext cx="2117725" cy="11113"/>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4" name="Line 32">
            <a:extLst>
              <a:ext uri="{FF2B5EF4-FFF2-40B4-BE49-F238E27FC236}">
                <a16:creationId xmlns:a16="http://schemas.microsoft.com/office/drawing/2014/main" id="{C2E2783B-1A77-0744-80A2-4DA76B42B2DB}"/>
              </a:ext>
            </a:extLst>
          </p:cNvPr>
          <p:cNvSpPr>
            <a:spLocks noChangeShapeType="1"/>
          </p:cNvSpPr>
          <p:nvPr/>
        </p:nvSpPr>
        <p:spPr bwMode="auto">
          <a:xfrm flipV="1">
            <a:off x="9672671" y="4256363"/>
            <a:ext cx="155575" cy="717550"/>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5" name="Line 33">
            <a:extLst>
              <a:ext uri="{FF2B5EF4-FFF2-40B4-BE49-F238E27FC236}">
                <a16:creationId xmlns:a16="http://schemas.microsoft.com/office/drawing/2014/main" id="{98F55EBE-427F-234C-A994-ED424BBABAE7}"/>
              </a:ext>
            </a:extLst>
          </p:cNvPr>
          <p:cNvSpPr>
            <a:spLocks noChangeShapeType="1"/>
          </p:cNvSpPr>
          <p:nvPr/>
        </p:nvSpPr>
        <p:spPr bwMode="auto">
          <a:xfrm flipV="1">
            <a:off x="10736296" y="3442022"/>
            <a:ext cx="294739" cy="265066"/>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6" name="Line 34">
            <a:extLst>
              <a:ext uri="{FF2B5EF4-FFF2-40B4-BE49-F238E27FC236}">
                <a16:creationId xmlns:a16="http://schemas.microsoft.com/office/drawing/2014/main" id="{C33F751A-6779-2E49-87E8-B4EE86522A37}"/>
              </a:ext>
            </a:extLst>
          </p:cNvPr>
          <p:cNvSpPr>
            <a:spLocks noChangeShapeType="1"/>
          </p:cNvSpPr>
          <p:nvPr/>
        </p:nvSpPr>
        <p:spPr bwMode="auto">
          <a:xfrm flipH="1">
            <a:off x="5813459" y="3426100"/>
            <a:ext cx="0" cy="1090613"/>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7" name="Line 35">
            <a:extLst>
              <a:ext uri="{FF2B5EF4-FFF2-40B4-BE49-F238E27FC236}">
                <a16:creationId xmlns:a16="http://schemas.microsoft.com/office/drawing/2014/main" id="{D2562461-D8DD-6243-9AAA-ADDB9804A3C5}"/>
              </a:ext>
            </a:extLst>
          </p:cNvPr>
          <p:cNvSpPr>
            <a:spLocks noChangeShapeType="1"/>
          </p:cNvSpPr>
          <p:nvPr/>
        </p:nvSpPr>
        <p:spPr bwMode="auto">
          <a:xfrm>
            <a:off x="5824571" y="3899175"/>
            <a:ext cx="219075" cy="0"/>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8" name="Rectangle 36">
            <a:extLst>
              <a:ext uri="{FF2B5EF4-FFF2-40B4-BE49-F238E27FC236}">
                <a16:creationId xmlns:a16="http://schemas.microsoft.com/office/drawing/2014/main" id="{3D388A84-8BBE-954A-91AC-4E789D5C9697}"/>
              </a:ext>
            </a:extLst>
          </p:cNvPr>
          <p:cNvSpPr>
            <a:spLocks noChangeArrowheads="1"/>
          </p:cNvSpPr>
          <p:nvPr/>
        </p:nvSpPr>
        <p:spPr bwMode="auto">
          <a:xfrm>
            <a:off x="7404134" y="3670575"/>
            <a:ext cx="161925" cy="217488"/>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9" name="Rectangle 37">
            <a:extLst>
              <a:ext uri="{FF2B5EF4-FFF2-40B4-BE49-F238E27FC236}">
                <a16:creationId xmlns:a16="http://schemas.microsoft.com/office/drawing/2014/main" id="{6D6D3F1A-2B1F-004F-BD54-B6D08528FD05}"/>
              </a:ext>
            </a:extLst>
          </p:cNvPr>
          <p:cNvSpPr>
            <a:spLocks noChangeArrowheads="1"/>
          </p:cNvSpPr>
          <p:nvPr/>
        </p:nvSpPr>
        <p:spPr bwMode="auto">
          <a:xfrm>
            <a:off x="7581934" y="3670575"/>
            <a:ext cx="161925" cy="217488"/>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0" name="Rectangle 38">
            <a:extLst>
              <a:ext uri="{FF2B5EF4-FFF2-40B4-BE49-F238E27FC236}">
                <a16:creationId xmlns:a16="http://schemas.microsoft.com/office/drawing/2014/main" id="{E000ACA7-716F-A74D-9929-BB0AF517EC63}"/>
              </a:ext>
            </a:extLst>
          </p:cNvPr>
          <p:cNvSpPr>
            <a:spLocks noChangeArrowheads="1"/>
          </p:cNvSpPr>
          <p:nvPr/>
        </p:nvSpPr>
        <p:spPr bwMode="auto">
          <a:xfrm>
            <a:off x="7759734" y="3670575"/>
            <a:ext cx="160337" cy="217488"/>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1" name="Rectangle 39">
            <a:extLst>
              <a:ext uri="{FF2B5EF4-FFF2-40B4-BE49-F238E27FC236}">
                <a16:creationId xmlns:a16="http://schemas.microsoft.com/office/drawing/2014/main" id="{DF2C7973-B0B0-C944-B082-2FD5640F0ADF}"/>
              </a:ext>
            </a:extLst>
          </p:cNvPr>
          <p:cNvSpPr>
            <a:spLocks noChangeArrowheads="1"/>
          </p:cNvSpPr>
          <p:nvPr/>
        </p:nvSpPr>
        <p:spPr bwMode="auto">
          <a:xfrm>
            <a:off x="7935946" y="3670575"/>
            <a:ext cx="161925" cy="217488"/>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2" name="Rectangle 40">
            <a:extLst>
              <a:ext uri="{FF2B5EF4-FFF2-40B4-BE49-F238E27FC236}">
                <a16:creationId xmlns:a16="http://schemas.microsoft.com/office/drawing/2014/main" id="{25AD4ABB-D24F-B840-ACAA-0515E54EDC6C}"/>
              </a:ext>
            </a:extLst>
          </p:cNvPr>
          <p:cNvSpPr>
            <a:spLocks noChangeArrowheads="1"/>
          </p:cNvSpPr>
          <p:nvPr/>
        </p:nvSpPr>
        <p:spPr bwMode="auto">
          <a:xfrm>
            <a:off x="8113746" y="3670575"/>
            <a:ext cx="161925" cy="217488"/>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3" name="Rectangle 41">
            <a:extLst>
              <a:ext uri="{FF2B5EF4-FFF2-40B4-BE49-F238E27FC236}">
                <a16:creationId xmlns:a16="http://schemas.microsoft.com/office/drawing/2014/main" id="{F6B887F8-2FFA-7F4B-A88D-38A251B5852C}"/>
              </a:ext>
            </a:extLst>
          </p:cNvPr>
          <p:cNvSpPr>
            <a:spLocks noChangeArrowheads="1"/>
          </p:cNvSpPr>
          <p:nvPr/>
        </p:nvSpPr>
        <p:spPr bwMode="auto">
          <a:xfrm>
            <a:off x="8520146" y="3670575"/>
            <a:ext cx="161925" cy="217488"/>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4" name="Rectangle 42">
            <a:extLst>
              <a:ext uri="{FF2B5EF4-FFF2-40B4-BE49-F238E27FC236}">
                <a16:creationId xmlns:a16="http://schemas.microsoft.com/office/drawing/2014/main" id="{991AAE78-B63D-F24E-9C07-5B8061D0F2A1}"/>
              </a:ext>
            </a:extLst>
          </p:cNvPr>
          <p:cNvSpPr>
            <a:spLocks noChangeArrowheads="1"/>
          </p:cNvSpPr>
          <p:nvPr/>
        </p:nvSpPr>
        <p:spPr bwMode="auto">
          <a:xfrm>
            <a:off x="8999571" y="3664225"/>
            <a:ext cx="161925" cy="219075"/>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nvGrpSpPr>
          <p:cNvPr id="35" name="Group 43">
            <a:extLst>
              <a:ext uri="{FF2B5EF4-FFF2-40B4-BE49-F238E27FC236}">
                <a16:creationId xmlns:a16="http://schemas.microsoft.com/office/drawing/2014/main" id="{B77FEEA8-A5F9-514A-8500-CB3984BD6699}"/>
              </a:ext>
            </a:extLst>
          </p:cNvPr>
          <p:cNvGrpSpPr>
            <a:grpSpLocks/>
          </p:cNvGrpSpPr>
          <p:nvPr/>
        </p:nvGrpSpPr>
        <p:grpSpPr bwMode="auto">
          <a:xfrm>
            <a:off x="6648484" y="3753125"/>
            <a:ext cx="693737" cy="217488"/>
            <a:chOff x="1800" y="1425"/>
            <a:chExt cx="399" cy="126"/>
          </a:xfrm>
        </p:grpSpPr>
        <p:sp>
          <p:nvSpPr>
            <p:cNvPr id="84" name="Rectangle 44">
              <a:extLst>
                <a:ext uri="{FF2B5EF4-FFF2-40B4-BE49-F238E27FC236}">
                  <a16:creationId xmlns:a16="http://schemas.microsoft.com/office/drawing/2014/main" id="{04D87FE0-A8AB-EC4F-A722-C4AEA932FA0C}"/>
                </a:ext>
              </a:extLst>
            </p:cNvPr>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5" name="Rectangle 45">
              <a:extLst>
                <a:ext uri="{FF2B5EF4-FFF2-40B4-BE49-F238E27FC236}">
                  <a16:creationId xmlns:a16="http://schemas.microsoft.com/office/drawing/2014/main" id="{ABE42201-67DD-F849-8AB6-1485D93890D1}"/>
                </a:ext>
              </a:extLst>
            </p:cNvPr>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6" name="Rectangle 46">
              <a:extLst>
                <a:ext uri="{FF2B5EF4-FFF2-40B4-BE49-F238E27FC236}">
                  <a16:creationId xmlns:a16="http://schemas.microsoft.com/office/drawing/2014/main" id="{DB26A8CD-6AF7-EF44-8835-0DD0F8666523}"/>
                </a:ext>
              </a:extLst>
            </p:cNvPr>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7" name="Rectangle 47">
              <a:extLst>
                <a:ext uri="{FF2B5EF4-FFF2-40B4-BE49-F238E27FC236}">
                  <a16:creationId xmlns:a16="http://schemas.microsoft.com/office/drawing/2014/main" id="{C9E45073-B05C-7F4E-8734-F9CA02CD707C}"/>
                </a:ext>
              </a:extLst>
            </p:cNvPr>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sp>
        <p:nvSpPr>
          <p:cNvPr id="36" name="Rectangle 48">
            <a:extLst>
              <a:ext uri="{FF2B5EF4-FFF2-40B4-BE49-F238E27FC236}">
                <a16:creationId xmlns:a16="http://schemas.microsoft.com/office/drawing/2014/main" id="{F3D06D62-E41C-F644-BEC9-95D956E4D058}"/>
              </a:ext>
            </a:extLst>
          </p:cNvPr>
          <p:cNvSpPr>
            <a:spLocks noChangeArrowheads="1"/>
          </p:cNvSpPr>
          <p:nvPr/>
        </p:nvSpPr>
        <p:spPr bwMode="auto">
          <a:xfrm>
            <a:off x="5849971" y="3643588"/>
            <a:ext cx="161925" cy="219075"/>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7" name="Rectangle 49">
            <a:extLst>
              <a:ext uri="{FF2B5EF4-FFF2-40B4-BE49-F238E27FC236}">
                <a16:creationId xmlns:a16="http://schemas.microsoft.com/office/drawing/2014/main" id="{6C74B61B-6E8F-C345-B468-B9408FEA0367}"/>
              </a:ext>
            </a:extLst>
          </p:cNvPr>
          <p:cNvSpPr>
            <a:spLocks noChangeArrowheads="1"/>
          </p:cNvSpPr>
          <p:nvPr/>
        </p:nvSpPr>
        <p:spPr bwMode="auto">
          <a:xfrm>
            <a:off x="5610259" y="4267475"/>
            <a:ext cx="161925" cy="217488"/>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8" name="Line 50">
            <a:extLst>
              <a:ext uri="{FF2B5EF4-FFF2-40B4-BE49-F238E27FC236}">
                <a16:creationId xmlns:a16="http://schemas.microsoft.com/office/drawing/2014/main" id="{278C277F-B67B-E946-8697-BD6E44833DA1}"/>
              </a:ext>
            </a:extLst>
          </p:cNvPr>
          <p:cNvSpPr>
            <a:spLocks noChangeShapeType="1"/>
          </p:cNvSpPr>
          <p:nvPr/>
        </p:nvSpPr>
        <p:spPr bwMode="auto">
          <a:xfrm>
            <a:off x="6043646" y="3757888"/>
            <a:ext cx="265113" cy="6350"/>
          </a:xfrm>
          <a:prstGeom prst="line">
            <a:avLst/>
          </a:prstGeom>
          <a:noFill/>
          <a:ln w="9525">
            <a:solidFill>
              <a:schemeClr val="tx1"/>
            </a:solidFill>
            <a:round/>
            <a:headEnd/>
            <a:tailEnd type="triangle" w="med" len="me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9" name="Line 51">
            <a:extLst>
              <a:ext uri="{FF2B5EF4-FFF2-40B4-BE49-F238E27FC236}">
                <a16:creationId xmlns:a16="http://schemas.microsoft.com/office/drawing/2014/main" id="{91E4C3F8-AF5D-C742-8C8A-93466F719698}"/>
              </a:ext>
            </a:extLst>
          </p:cNvPr>
          <p:cNvSpPr>
            <a:spLocks noChangeShapeType="1"/>
          </p:cNvSpPr>
          <p:nvPr/>
        </p:nvSpPr>
        <p:spPr bwMode="auto">
          <a:xfrm flipV="1">
            <a:off x="5678521" y="4059513"/>
            <a:ext cx="0" cy="192087"/>
          </a:xfrm>
          <a:prstGeom prst="line">
            <a:avLst/>
          </a:prstGeom>
          <a:noFill/>
          <a:ln w="9525">
            <a:solidFill>
              <a:schemeClr val="tx1"/>
            </a:solidFill>
            <a:round/>
            <a:headEnd/>
            <a:tailEnd type="triangle" w="med" len="me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40" name="Line 52">
            <a:extLst>
              <a:ext uri="{FF2B5EF4-FFF2-40B4-BE49-F238E27FC236}">
                <a16:creationId xmlns:a16="http://schemas.microsoft.com/office/drawing/2014/main" id="{6B716617-3AE2-8D46-8C66-8D2DD5652F03}"/>
              </a:ext>
            </a:extLst>
          </p:cNvPr>
          <p:cNvSpPr>
            <a:spLocks noChangeShapeType="1"/>
          </p:cNvSpPr>
          <p:nvPr/>
        </p:nvSpPr>
        <p:spPr bwMode="auto">
          <a:xfrm>
            <a:off x="7821646" y="3549925"/>
            <a:ext cx="1162050" cy="0"/>
          </a:xfrm>
          <a:prstGeom prst="line">
            <a:avLst/>
          </a:prstGeom>
          <a:noFill/>
          <a:ln w="9525">
            <a:solidFill>
              <a:schemeClr val="tx1"/>
            </a:solidFill>
            <a:round/>
            <a:headEnd/>
            <a:tailEnd type="triangle" w="med" len="me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41" name="Text Box 53">
            <a:extLst>
              <a:ext uri="{FF2B5EF4-FFF2-40B4-BE49-F238E27FC236}">
                <a16:creationId xmlns:a16="http://schemas.microsoft.com/office/drawing/2014/main" id="{0253EE83-50FF-F74A-94EE-B54D6DDA57C3}"/>
              </a:ext>
            </a:extLst>
          </p:cNvPr>
          <p:cNvSpPr txBox="1">
            <a:spLocks noChangeArrowheads="1"/>
          </p:cNvSpPr>
          <p:nvPr/>
        </p:nvSpPr>
        <p:spPr bwMode="auto">
          <a:xfrm>
            <a:off x="5040416" y="2601492"/>
            <a:ext cx="401072" cy="461665"/>
          </a:xfrm>
          <a:prstGeom prst="rect">
            <a:avLst/>
          </a:prstGeom>
          <a:noFill/>
          <a:ln w="9525">
            <a:noFill/>
            <a:miter lim="800000"/>
            <a:headEnd/>
            <a:tailEnd/>
          </a:ln>
        </p:spPr>
        <p:txBody>
          <a:bodyPr wrap="none">
            <a:spAutoFit/>
          </a:bodyPr>
          <a:lstStyle>
            <a:defPPr>
              <a:defRPr lang="zh-CN"/>
            </a:defPPr>
            <a:lvl1pPr>
              <a:defRPr kumimoji="0" sz="2400">
                <a:solidFill>
                  <a:schemeClr val="accent2"/>
                </a:solidFill>
                <a:ea typeface="宋体" charset="-122"/>
              </a:defRPr>
            </a:lvl1pPr>
          </a:lstStyle>
          <a:p>
            <a:r>
              <a:rPr lang="en-US" altLang="zh-CN" dirty="0">
                <a:solidFill>
                  <a:schemeClr val="accent1">
                    <a:lumMod val="75000"/>
                  </a:schemeClr>
                </a:solidFill>
                <a:latin typeface="Microsoft YaHei" panose="020B0503020204020204" pitchFamily="34" charset="-122"/>
                <a:ea typeface="Microsoft YaHei" panose="020B0503020204020204" pitchFamily="34" charset="-122"/>
              </a:rPr>
              <a:t>A</a:t>
            </a:r>
          </a:p>
        </p:txBody>
      </p:sp>
      <p:sp>
        <p:nvSpPr>
          <p:cNvPr id="42" name="Text Box 54">
            <a:extLst>
              <a:ext uri="{FF2B5EF4-FFF2-40B4-BE49-F238E27FC236}">
                <a16:creationId xmlns:a16="http://schemas.microsoft.com/office/drawing/2014/main" id="{1DA36A39-9746-EB46-A767-D184D40EB75F}"/>
              </a:ext>
            </a:extLst>
          </p:cNvPr>
          <p:cNvSpPr txBox="1">
            <a:spLocks noChangeArrowheads="1"/>
          </p:cNvSpPr>
          <p:nvPr/>
        </p:nvSpPr>
        <p:spPr bwMode="auto">
          <a:xfrm>
            <a:off x="5012491" y="4597800"/>
            <a:ext cx="390525" cy="461963"/>
          </a:xfrm>
          <a:prstGeom prst="rect">
            <a:avLst/>
          </a:prstGeom>
          <a:noFill/>
          <a:ln w="9525">
            <a:noFill/>
            <a:miter lim="800000"/>
            <a:headEnd/>
            <a:tailEnd/>
          </a:ln>
        </p:spPr>
        <p:txBody>
          <a:bodyPr wrap="none">
            <a:spAutoFit/>
          </a:bodyPr>
          <a:lstStyle/>
          <a:p>
            <a:pPr>
              <a:defRPr/>
            </a:pPr>
            <a:r>
              <a:rPr kumimoji="0" lang="en-US" altLang="zh-CN" sz="2400" dirty="0">
                <a:solidFill>
                  <a:schemeClr val="accent2"/>
                </a:solidFill>
                <a:latin typeface="Microsoft YaHei" panose="020B0503020204020204" pitchFamily="34" charset="-122"/>
                <a:ea typeface="Microsoft YaHei" panose="020B0503020204020204" pitchFamily="34" charset="-122"/>
              </a:rPr>
              <a:t>B</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3" name="Text Box 55">
            <a:extLst>
              <a:ext uri="{FF2B5EF4-FFF2-40B4-BE49-F238E27FC236}">
                <a16:creationId xmlns:a16="http://schemas.microsoft.com/office/drawing/2014/main" id="{1996BC77-D1B8-FB47-8533-8FB19258927C}"/>
              </a:ext>
            </a:extLst>
          </p:cNvPr>
          <p:cNvSpPr txBox="1">
            <a:spLocks noChangeArrowheads="1"/>
          </p:cNvSpPr>
          <p:nvPr/>
        </p:nvSpPr>
        <p:spPr bwMode="auto">
          <a:xfrm>
            <a:off x="10835772" y="3476107"/>
            <a:ext cx="390525" cy="461962"/>
          </a:xfrm>
          <a:prstGeom prst="rect">
            <a:avLst/>
          </a:prstGeom>
          <a:noFill/>
          <a:ln w="9525">
            <a:noFill/>
            <a:miter lim="800000"/>
            <a:headEnd/>
            <a:tailEnd/>
          </a:ln>
        </p:spPr>
        <p:txBody>
          <a:bodyPr wrap="none">
            <a:spAutoFit/>
          </a:bodyPr>
          <a:lstStyle/>
          <a:p>
            <a:pPr>
              <a:defRPr/>
            </a:pPr>
            <a:r>
              <a:rPr kumimoji="0" lang="en-US" altLang="zh-CN" sz="2400" dirty="0">
                <a:solidFill>
                  <a:srgbClr val="FF0000"/>
                </a:solidFill>
                <a:latin typeface="Microsoft YaHei" panose="020B0503020204020204" pitchFamily="34" charset="-122"/>
                <a:ea typeface="Microsoft YaHei" panose="020B0503020204020204" pitchFamily="34" charset="-122"/>
              </a:rPr>
              <a:t>C</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4" name="Text Box 56">
            <a:extLst>
              <a:ext uri="{FF2B5EF4-FFF2-40B4-BE49-F238E27FC236}">
                <a16:creationId xmlns:a16="http://schemas.microsoft.com/office/drawing/2014/main" id="{ED93D414-E05A-1E42-8DD7-F9B45239FE36}"/>
              </a:ext>
            </a:extLst>
          </p:cNvPr>
          <p:cNvSpPr txBox="1">
            <a:spLocks noChangeArrowheads="1"/>
          </p:cNvSpPr>
          <p:nvPr/>
        </p:nvSpPr>
        <p:spPr bwMode="auto">
          <a:xfrm>
            <a:off x="5460464" y="2740994"/>
            <a:ext cx="1332416" cy="707886"/>
          </a:xfrm>
          <a:prstGeom prst="rect">
            <a:avLst/>
          </a:prstGeom>
          <a:noFill/>
          <a:ln w="9525">
            <a:noFill/>
            <a:miter lim="800000"/>
            <a:headEnd/>
            <a:tailEnd/>
          </a:ln>
        </p:spPr>
        <p:txBody>
          <a:bodyPr wrap="none">
            <a:spAutoFit/>
          </a:bodyPr>
          <a:lstStyle/>
          <a:p>
            <a:pPr>
              <a:defRPr/>
            </a:pPr>
            <a:r>
              <a:rPr kumimoji="0" lang="en-US" altLang="zh-CN" sz="2000" dirty="0">
                <a:latin typeface="Microsoft YaHei" panose="020B0503020204020204" pitchFamily="34" charset="-122"/>
                <a:ea typeface="Microsoft YaHei" panose="020B0503020204020204" pitchFamily="34" charset="-122"/>
              </a:rPr>
              <a:t>100Mbps</a:t>
            </a:r>
          </a:p>
          <a:p>
            <a:pPr>
              <a:defRPr/>
            </a:pPr>
            <a:r>
              <a:rPr kumimoji="0" lang="en-US" altLang="zh-CN" sz="2000" dirty="0">
                <a:latin typeface="Microsoft YaHei" panose="020B0503020204020204" pitchFamily="34" charset="-122"/>
                <a:ea typeface="Microsoft YaHei" panose="020B0503020204020204" pitchFamily="34" charset="-122"/>
              </a:rPr>
              <a:t>Ethernet</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5" name="Text Box 57">
            <a:extLst>
              <a:ext uri="{FF2B5EF4-FFF2-40B4-BE49-F238E27FC236}">
                <a16:creationId xmlns:a16="http://schemas.microsoft.com/office/drawing/2014/main" id="{51EC53C8-08A9-A049-A73F-1FF0CC0ABE78}"/>
              </a:ext>
            </a:extLst>
          </p:cNvPr>
          <p:cNvSpPr txBox="1">
            <a:spLocks noChangeArrowheads="1"/>
          </p:cNvSpPr>
          <p:nvPr/>
        </p:nvSpPr>
        <p:spPr bwMode="auto">
          <a:xfrm>
            <a:off x="7632734" y="3932513"/>
            <a:ext cx="1244251" cy="400110"/>
          </a:xfrm>
          <a:prstGeom prst="rect">
            <a:avLst/>
          </a:prstGeom>
          <a:noFill/>
          <a:ln w="9525">
            <a:noFill/>
            <a:miter lim="800000"/>
            <a:headEnd/>
            <a:tailEnd/>
          </a:ln>
        </p:spPr>
        <p:txBody>
          <a:bodyPr wrap="none">
            <a:spAutoFit/>
          </a:bodyPr>
          <a:lstStyle/>
          <a:p>
            <a:pPr>
              <a:defRPr/>
            </a:pPr>
            <a:r>
              <a:rPr kumimoji="0" lang="en-US" altLang="zh-CN" sz="2000" dirty="0">
                <a:latin typeface="Microsoft YaHei" panose="020B0503020204020204" pitchFamily="34" charset="-122"/>
                <a:ea typeface="Microsoft YaHei" panose="020B0503020204020204" pitchFamily="34" charset="-122"/>
              </a:rPr>
              <a:t>1.5Mbps</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6" name="Text Box 58">
            <a:extLst>
              <a:ext uri="{FF2B5EF4-FFF2-40B4-BE49-F238E27FC236}">
                <a16:creationId xmlns:a16="http://schemas.microsoft.com/office/drawing/2014/main" id="{3F04F36C-1774-E54A-A958-5C9D26B09188}"/>
              </a:ext>
            </a:extLst>
          </p:cNvPr>
          <p:cNvSpPr txBox="1">
            <a:spLocks noChangeArrowheads="1"/>
          </p:cNvSpPr>
          <p:nvPr/>
        </p:nvSpPr>
        <p:spPr bwMode="auto">
          <a:xfrm>
            <a:off x="9739938" y="4489541"/>
            <a:ext cx="1181734" cy="400110"/>
          </a:xfrm>
          <a:prstGeom prst="rect">
            <a:avLst/>
          </a:prstGeom>
          <a:noFill/>
          <a:ln w="9525">
            <a:noFill/>
            <a:miter lim="800000"/>
            <a:headEnd/>
            <a:tailEnd/>
          </a:ln>
        </p:spPr>
        <p:txBody>
          <a:bodyPr wrap="none">
            <a:spAutoFit/>
          </a:bodyPr>
          <a:lstStyle/>
          <a:p>
            <a:pPr>
              <a:defRPr/>
            </a:pPr>
            <a:r>
              <a:rPr kumimoji="0" lang="en-US" altLang="zh-CN" sz="2000" dirty="0">
                <a:latin typeface="Microsoft YaHei" panose="020B0503020204020204" pitchFamily="34" charset="-122"/>
                <a:ea typeface="Microsoft YaHei" panose="020B0503020204020204" pitchFamily="34" charset="-122"/>
              </a:rPr>
              <a:t>45Mbps</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7" name="Rectangle 59">
            <a:extLst>
              <a:ext uri="{FF2B5EF4-FFF2-40B4-BE49-F238E27FC236}">
                <a16:creationId xmlns:a16="http://schemas.microsoft.com/office/drawing/2014/main" id="{1831FC38-BD9C-1147-930B-F5F761649DDE}"/>
              </a:ext>
            </a:extLst>
          </p:cNvPr>
          <p:cNvSpPr>
            <a:spLocks noChangeArrowheads="1"/>
          </p:cNvSpPr>
          <p:nvPr/>
        </p:nvSpPr>
        <p:spPr bwMode="auto">
          <a:xfrm>
            <a:off x="9505984" y="3691213"/>
            <a:ext cx="161925" cy="217487"/>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48" name="Rectangle 60">
            <a:extLst>
              <a:ext uri="{FF2B5EF4-FFF2-40B4-BE49-F238E27FC236}">
                <a16:creationId xmlns:a16="http://schemas.microsoft.com/office/drawing/2014/main" id="{A967F5C0-940E-D840-8314-6A1FE2BD1DD6}"/>
              </a:ext>
            </a:extLst>
          </p:cNvPr>
          <p:cNvSpPr>
            <a:spLocks noChangeArrowheads="1"/>
          </p:cNvSpPr>
          <p:nvPr/>
        </p:nvSpPr>
        <p:spPr bwMode="auto">
          <a:xfrm>
            <a:off x="9682196" y="3691213"/>
            <a:ext cx="161925" cy="217487"/>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49" name="Rectangle 61">
            <a:extLst>
              <a:ext uri="{FF2B5EF4-FFF2-40B4-BE49-F238E27FC236}">
                <a16:creationId xmlns:a16="http://schemas.microsoft.com/office/drawing/2014/main" id="{4FC86FF9-E477-C44A-87A3-E034A8AEE935}"/>
              </a:ext>
            </a:extLst>
          </p:cNvPr>
          <p:cNvSpPr>
            <a:spLocks noChangeArrowheads="1"/>
          </p:cNvSpPr>
          <p:nvPr/>
        </p:nvSpPr>
        <p:spPr bwMode="auto">
          <a:xfrm>
            <a:off x="9859996" y="3691213"/>
            <a:ext cx="161925" cy="217487"/>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nvGrpSpPr>
          <p:cNvPr id="50" name="Group 62">
            <a:extLst>
              <a:ext uri="{FF2B5EF4-FFF2-40B4-BE49-F238E27FC236}">
                <a16:creationId xmlns:a16="http://schemas.microsoft.com/office/drawing/2014/main" id="{0CC1D737-2B8C-9F48-9E7A-BBF17041A5B6}"/>
              </a:ext>
            </a:extLst>
          </p:cNvPr>
          <p:cNvGrpSpPr>
            <a:grpSpLocks/>
          </p:cNvGrpSpPr>
          <p:nvPr/>
        </p:nvGrpSpPr>
        <p:grpSpPr bwMode="auto">
          <a:xfrm rot="19637433">
            <a:off x="9777446" y="3929338"/>
            <a:ext cx="692150" cy="219075"/>
            <a:chOff x="4176" y="2211"/>
            <a:chExt cx="399" cy="126"/>
          </a:xfrm>
        </p:grpSpPr>
        <p:sp>
          <p:nvSpPr>
            <p:cNvPr id="80" name="Rectangle 63">
              <a:extLst>
                <a:ext uri="{FF2B5EF4-FFF2-40B4-BE49-F238E27FC236}">
                  <a16:creationId xmlns:a16="http://schemas.microsoft.com/office/drawing/2014/main" id="{4D9FF057-88FF-2E4F-9673-A63790F451AE}"/>
                </a:ext>
              </a:extLst>
            </p:cNvPr>
            <p:cNvSpPr>
              <a:spLocks noChangeArrowheads="1"/>
            </p:cNvSpPr>
            <p:nvPr/>
          </p:nvSpPr>
          <p:spPr bwMode="auto">
            <a:xfrm>
              <a:off x="4176"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1" name="Rectangle 64">
              <a:extLst>
                <a:ext uri="{FF2B5EF4-FFF2-40B4-BE49-F238E27FC236}">
                  <a16:creationId xmlns:a16="http://schemas.microsoft.com/office/drawing/2014/main" id="{C85F4D3C-72A7-844A-ACE0-F3F233C059AD}"/>
                </a:ext>
              </a:extLst>
            </p:cNvPr>
            <p:cNvSpPr>
              <a:spLocks noChangeArrowheads="1"/>
            </p:cNvSpPr>
            <p:nvPr/>
          </p:nvSpPr>
          <p:spPr bwMode="auto">
            <a:xfrm>
              <a:off x="4276" y="2209"/>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2" name="Rectangle 65">
              <a:extLst>
                <a:ext uri="{FF2B5EF4-FFF2-40B4-BE49-F238E27FC236}">
                  <a16:creationId xmlns:a16="http://schemas.microsoft.com/office/drawing/2014/main" id="{D9703407-BABC-3940-AB13-5753450A2FF5}"/>
                </a:ext>
              </a:extLst>
            </p:cNvPr>
            <p:cNvSpPr>
              <a:spLocks noChangeArrowheads="1"/>
            </p:cNvSpPr>
            <p:nvPr/>
          </p:nvSpPr>
          <p:spPr bwMode="auto">
            <a:xfrm>
              <a:off x="4380" y="2209"/>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3" name="Rectangle 66">
              <a:extLst>
                <a:ext uri="{FF2B5EF4-FFF2-40B4-BE49-F238E27FC236}">
                  <a16:creationId xmlns:a16="http://schemas.microsoft.com/office/drawing/2014/main" id="{E89140C7-6AD2-C941-B363-5E20307130A9}"/>
                </a:ext>
              </a:extLst>
            </p:cNvPr>
            <p:cNvSpPr>
              <a:spLocks noChangeArrowheads="1"/>
            </p:cNvSpPr>
            <p:nvPr/>
          </p:nvSpPr>
          <p:spPr bwMode="auto">
            <a:xfrm>
              <a:off x="4481" y="2208"/>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nvGrpSpPr>
          <p:cNvPr id="51" name="Group 67">
            <a:extLst>
              <a:ext uri="{FF2B5EF4-FFF2-40B4-BE49-F238E27FC236}">
                <a16:creationId xmlns:a16="http://schemas.microsoft.com/office/drawing/2014/main" id="{07359DED-FF92-6344-A18E-D72FB955ADE0}"/>
              </a:ext>
            </a:extLst>
          </p:cNvPr>
          <p:cNvGrpSpPr>
            <a:grpSpLocks/>
          </p:cNvGrpSpPr>
          <p:nvPr/>
        </p:nvGrpSpPr>
        <p:grpSpPr bwMode="auto">
          <a:xfrm>
            <a:off x="7656346" y="4929464"/>
            <a:ext cx="3249895" cy="1563410"/>
            <a:chOff x="1708" y="2009"/>
            <a:chExt cx="1870" cy="903"/>
          </a:xfrm>
        </p:grpSpPr>
        <p:graphicFrame>
          <p:nvGraphicFramePr>
            <p:cNvPr id="55" name="Object 68">
              <a:extLst>
                <a:ext uri="{FF2B5EF4-FFF2-40B4-BE49-F238E27FC236}">
                  <a16:creationId xmlns:a16="http://schemas.microsoft.com/office/drawing/2014/main" id="{991F3566-AFF2-9B43-AE4C-D44A63603B73}"/>
                </a:ext>
              </a:extLst>
            </p:cNvPr>
            <p:cNvGraphicFramePr>
              <a:graphicFrameLocks noChangeAspect="1"/>
            </p:cNvGraphicFramePr>
            <p:nvPr/>
          </p:nvGraphicFramePr>
          <p:xfrm>
            <a:off x="2971" y="2576"/>
            <a:ext cx="407" cy="336"/>
          </p:xfrm>
          <a:graphic>
            <a:graphicData uri="http://schemas.openxmlformats.org/presentationml/2006/ole">
              <mc:AlternateContent xmlns:mc="http://schemas.openxmlformats.org/markup-compatibility/2006">
                <mc:Choice xmlns:v="urn:schemas-microsoft-com:vml" Requires="v">
                  <p:oleObj spid="_x0000_s9422" name="Clip" r:id="rId8" imgW="1307263" imgH="1084139" progId="MS_ClipArt_Gallery.2">
                    <p:embed/>
                  </p:oleObj>
                </mc:Choice>
                <mc:Fallback>
                  <p:oleObj name="Clip" r:id="rId8" imgW="1307263" imgH="1084139" progId="MS_ClipArt_Gallery.2">
                    <p:embed/>
                    <p:pic>
                      <p:nvPicPr>
                        <p:cNvPr id="55" name="Object 68">
                          <a:extLst>
                            <a:ext uri="{FF2B5EF4-FFF2-40B4-BE49-F238E27FC236}">
                              <a16:creationId xmlns:a16="http://schemas.microsoft.com/office/drawing/2014/main" id="{991F3566-AFF2-9B43-AE4C-D44A63603B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 y="257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 name="Group 69">
              <a:extLst>
                <a:ext uri="{FF2B5EF4-FFF2-40B4-BE49-F238E27FC236}">
                  <a16:creationId xmlns:a16="http://schemas.microsoft.com/office/drawing/2014/main" id="{559236B2-C097-8A44-BD49-5D81479F4323}"/>
                </a:ext>
              </a:extLst>
            </p:cNvPr>
            <p:cNvGrpSpPr>
              <a:grpSpLocks/>
            </p:cNvGrpSpPr>
            <p:nvPr/>
          </p:nvGrpSpPr>
          <p:grpSpPr bwMode="auto">
            <a:xfrm>
              <a:off x="2428" y="2009"/>
              <a:ext cx="761" cy="420"/>
              <a:chOff x="1462" y="1283"/>
              <a:chExt cx="761" cy="420"/>
            </a:xfrm>
          </p:grpSpPr>
          <p:sp>
            <p:nvSpPr>
              <p:cNvPr id="67" name="Oval 70">
                <a:extLst>
                  <a:ext uri="{FF2B5EF4-FFF2-40B4-BE49-F238E27FC236}">
                    <a16:creationId xmlns:a16="http://schemas.microsoft.com/office/drawing/2014/main" id="{8CE5ADED-FBD1-C74E-8CDD-D4240EF88555}"/>
                  </a:ext>
                </a:extLst>
              </p:cNvPr>
              <p:cNvSpPr>
                <a:spLocks noChangeArrowheads="1"/>
              </p:cNvSpPr>
              <p:nvPr/>
            </p:nvSpPr>
            <p:spPr bwMode="auto">
              <a:xfrm>
                <a:off x="1462" y="1470"/>
                <a:ext cx="755" cy="233"/>
              </a:xfrm>
              <a:prstGeom prst="ellipse">
                <a:avLst/>
              </a:prstGeom>
              <a:solidFill>
                <a:schemeClr val="hlink"/>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8" name="Line 71">
                <a:extLst>
                  <a:ext uri="{FF2B5EF4-FFF2-40B4-BE49-F238E27FC236}">
                    <a16:creationId xmlns:a16="http://schemas.microsoft.com/office/drawing/2014/main" id="{974492AA-CE21-DA44-BDBE-29E0F344B6CC}"/>
                  </a:ext>
                </a:extLst>
              </p:cNvPr>
              <p:cNvSpPr>
                <a:spLocks noChangeShapeType="1"/>
              </p:cNvSpPr>
              <p:nvPr/>
            </p:nvSpPr>
            <p:spPr bwMode="auto">
              <a:xfrm>
                <a:off x="1462" y="1451"/>
                <a:ext cx="0" cy="144"/>
              </a:xfrm>
              <a:prstGeom prst="line">
                <a:avLst/>
              </a:prstGeom>
              <a:noFill/>
              <a:ln w="1270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9" name="Rectangle 72">
                <a:extLst>
                  <a:ext uri="{FF2B5EF4-FFF2-40B4-BE49-F238E27FC236}">
                    <a16:creationId xmlns:a16="http://schemas.microsoft.com/office/drawing/2014/main" id="{CF4998DF-DD30-844B-A5FC-2B81D68A6B96}"/>
                  </a:ext>
                </a:extLst>
              </p:cNvPr>
              <p:cNvSpPr>
                <a:spLocks noChangeArrowheads="1"/>
              </p:cNvSpPr>
              <p:nvPr/>
            </p:nvSpPr>
            <p:spPr bwMode="auto">
              <a:xfrm>
                <a:off x="1462" y="1427"/>
                <a:ext cx="755" cy="166"/>
              </a:xfrm>
              <a:prstGeom prst="rect">
                <a:avLst/>
              </a:prstGeom>
              <a:solidFill>
                <a:schemeClr val="hlink"/>
              </a:solidFill>
              <a:ln w="12700">
                <a:noFill/>
                <a:miter lim="800000"/>
                <a:headEnd/>
                <a:tailEnd/>
              </a:ln>
            </p:spPr>
            <p:txBody>
              <a:bodyPr wrap="none" anchor="ctr"/>
              <a:lstStyle/>
              <a:p>
                <a:pPr algn="ctr">
                  <a:defRPr/>
                </a:pPr>
                <a:endParaRPr kumimoji="0" lang="zh-CN" altLang="zh-CN" sz="2400">
                  <a:latin typeface="Microsoft YaHei" panose="020B0503020204020204" pitchFamily="34" charset="-122"/>
                  <a:ea typeface="Microsoft YaHei" panose="020B0503020204020204" pitchFamily="34" charset="-122"/>
                </a:endParaRPr>
              </a:p>
            </p:txBody>
          </p:sp>
          <p:sp>
            <p:nvSpPr>
              <p:cNvPr id="70" name="Oval 73">
                <a:extLst>
                  <a:ext uri="{FF2B5EF4-FFF2-40B4-BE49-F238E27FC236}">
                    <a16:creationId xmlns:a16="http://schemas.microsoft.com/office/drawing/2014/main" id="{9B4F93A2-A96F-134A-A473-C6F1DF5FC0F5}"/>
                  </a:ext>
                </a:extLst>
              </p:cNvPr>
              <p:cNvSpPr>
                <a:spLocks noChangeArrowheads="1"/>
              </p:cNvSpPr>
              <p:nvPr/>
            </p:nvSpPr>
            <p:spPr bwMode="auto">
              <a:xfrm>
                <a:off x="1468" y="1283"/>
                <a:ext cx="755" cy="271"/>
              </a:xfrm>
              <a:prstGeom prst="ellipse">
                <a:avLst/>
              </a:prstGeom>
              <a:solidFill>
                <a:schemeClr val="hlink"/>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nvGrpSpPr>
              <p:cNvPr id="71" name="Group 74">
                <a:extLst>
                  <a:ext uri="{FF2B5EF4-FFF2-40B4-BE49-F238E27FC236}">
                    <a16:creationId xmlns:a16="http://schemas.microsoft.com/office/drawing/2014/main" id="{324A5D4D-ECFB-5A45-9A3F-815484AA0CBD}"/>
                  </a:ext>
                </a:extLst>
              </p:cNvPr>
              <p:cNvGrpSpPr>
                <a:grpSpLocks/>
              </p:cNvGrpSpPr>
              <p:nvPr/>
            </p:nvGrpSpPr>
            <p:grpSpPr bwMode="auto">
              <a:xfrm>
                <a:off x="1686" y="1302"/>
                <a:ext cx="314" cy="75"/>
                <a:chOff x="2208" y="2184"/>
                <a:chExt cx="176" cy="69"/>
              </a:xfrm>
            </p:grpSpPr>
            <p:grpSp>
              <p:nvGrpSpPr>
                <p:cNvPr id="72" name="Group 75">
                  <a:extLst>
                    <a:ext uri="{FF2B5EF4-FFF2-40B4-BE49-F238E27FC236}">
                      <a16:creationId xmlns:a16="http://schemas.microsoft.com/office/drawing/2014/main" id="{852CE1EF-57E6-D244-BA77-44AB3B95ACDC}"/>
                    </a:ext>
                  </a:extLst>
                </p:cNvPr>
                <p:cNvGrpSpPr>
                  <a:grpSpLocks/>
                </p:cNvGrpSpPr>
                <p:nvPr/>
              </p:nvGrpSpPr>
              <p:grpSpPr bwMode="auto">
                <a:xfrm>
                  <a:off x="2208" y="2185"/>
                  <a:ext cx="176" cy="68"/>
                  <a:chOff x="2848" y="848"/>
                  <a:chExt cx="140" cy="98"/>
                </a:xfrm>
              </p:grpSpPr>
              <p:sp>
                <p:nvSpPr>
                  <p:cNvPr id="77" name="Line 76">
                    <a:extLst>
                      <a:ext uri="{FF2B5EF4-FFF2-40B4-BE49-F238E27FC236}">
                        <a16:creationId xmlns:a16="http://schemas.microsoft.com/office/drawing/2014/main" id="{1ED49945-065B-644E-8085-D725580122A4}"/>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78" name="Line 77">
                    <a:extLst>
                      <a:ext uri="{FF2B5EF4-FFF2-40B4-BE49-F238E27FC236}">
                        <a16:creationId xmlns:a16="http://schemas.microsoft.com/office/drawing/2014/main" id="{6488B989-5A63-3F46-BD60-D02239A05056}"/>
                      </a:ext>
                    </a:extLst>
                  </p:cNvPr>
                  <p:cNvSpPr>
                    <a:spLocks noChangeShapeType="1"/>
                  </p:cNvSpPr>
                  <p:nvPr/>
                </p:nvSpPr>
                <p:spPr bwMode="auto">
                  <a:xfrm>
                    <a:off x="2944" y="949"/>
                    <a:ext cx="44"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79" name="Line 78">
                    <a:extLst>
                      <a:ext uri="{FF2B5EF4-FFF2-40B4-BE49-F238E27FC236}">
                        <a16:creationId xmlns:a16="http://schemas.microsoft.com/office/drawing/2014/main" id="{5593E8FA-530B-C24B-B1E5-23BE78819796}"/>
                      </a:ext>
                    </a:extLst>
                  </p:cNvPr>
                  <p:cNvSpPr>
                    <a:spLocks noChangeShapeType="1"/>
                  </p:cNvSpPr>
                  <p:nvPr/>
                </p:nvSpPr>
                <p:spPr bwMode="auto">
                  <a:xfrm>
                    <a:off x="2894" y="851"/>
                    <a:ext cx="52" cy="98"/>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nvGrpSpPr>
                <p:cNvPr id="73" name="Group 79">
                  <a:extLst>
                    <a:ext uri="{FF2B5EF4-FFF2-40B4-BE49-F238E27FC236}">
                      <a16:creationId xmlns:a16="http://schemas.microsoft.com/office/drawing/2014/main" id="{2FBF866D-80A4-0646-AE86-E328FBBDD36A}"/>
                    </a:ext>
                  </a:extLst>
                </p:cNvPr>
                <p:cNvGrpSpPr>
                  <a:grpSpLocks/>
                </p:cNvGrpSpPr>
                <p:nvPr/>
              </p:nvGrpSpPr>
              <p:grpSpPr bwMode="auto">
                <a:xfrm flipV="1">
                  <a:off x="2208" y="2184"/>
                  <a:ext cx="176" cy="68"/>
                  <a:chOff x="2848" y="848"/>
                  <a:chExt cx="140" cy="98"/>
                </a:xfrm>
              </p:grpSpPr>
              <p:sp>
                <p:nvSpPr>
                  <p:cNvPr id="74" name="Line 80">
                    <a:extLst>
                      <a:ext uri="{FF2B5EF4-FFF2-40B4-BE49-F238E27FC236}">
                        <a16:creationId xmlns:a16="http://schemas.microsoft.com/office/drawing/2014/main" id="{51CFEDBE-883D-CA40-A40F-50666DC280BE}"/>
                      </a:ext>
                    </a:extLst>
                  </p:cNvPr>
                  <p:cNvSpPr>
                    <a:spLocks noChangeShapeType="1"/>
                  </p:cNvSpPr>
                  <p:nvPr/>
                </p:nvSpPr>
                <p:spPr bwMode="auto">
                  <a:xfrm flipV="1">
                    <a:off x="2848" y="845"/>
                    <a:ext cx="50"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75" name="Line 81">
                    <a:extLst>
                      <a:ext uri="{FF2B5EF4-FFF2-40B4-BE49-F238E27FC236}">
                        <a16:creationId xmlns:a16="http://schemas.microsoft.com/office/drawing/2014/main" id="{CFFFC1B7-BF7F-1A46-A753-3C3690D3DC37}"/>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76" name="Line 82">
                    <a:extLst>
                      <a:ext uri="{FF2B5EF4-FFF2-40B4-BE49-F238E27FC236}">
                        <a16:creationId xmlns:a16="http://schemas.microsoft.com/office/drawing/2014/main" id="{CE080A5A-3418-AD45-B46A-474C49E971AC}"/>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grpSp>
        <p:graphicFrame>
          <p:nvGraphicFramePr>
            <p:cNvPr id="57" name="Object 83">
              <a:extLst>
                <a:ext uri="{FF2B5EF4-FFF2-40B4-BE49-F238E27FC236}">
                  <a16:creationId xmlns:a16="http://schemas.microsoft.com/office/drawing/2014/main" id="{13499F4B-6CB3-DC47-9543-1A46164FEED9}"/>
                </a:ext>
              </a:extLst>
            </p:cNvPr>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9423" name="Clip" r:id="rId9" imgW="1307263" imgH="1084139" progId="MS_ClipArt_Gallery.2">
                    <p:embed/>
                  </p:oleObj>
                </mc:Choice>
                <mc:Fallback>
                  <p:oleObj name="Clip" r:id="rId9" imgW="1307263" imgH="1084139" progId="MS_ClipArt_Gallery.2">
                    <p:embed/>
                    <p:pic>
                      <p:nvPicPr>
                        <p:cNvPr id="57" name="Object 83">
                          <a:extLst>
                            <a:ext uri="{FF2B5EF4-FFF2-40B4-BE49-F238E27FC236}">
                              <a16:creationId xmlns:a16="http://schemas.microsoft.com/office/drawing/2014/main" id="{13499F4B-6CB3-DC47-9543-1A46164FE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84">
              <a:extLst>
                <a:ext uri="{FF2B5EF4-FFF2-40B4-BE49-F238E27FC236}">
                  <a16:creationId xmlns:a16="http://schemas.microsoft.com/office/drawing/2014/main" id="{7718A9FE-F5A0-304D-849C-07996C0E7F6F}"/>
                </a:ext>
              </a:extLst>
            </p:cNvPr>
            <p:cNvSpPr>
              <a:spLocks noChangeShapeType="1"/>
            </p:cNvSpPr>
            <p:nvPr/>
          </p:nvSpPr>
          <p:spPr bwMode="auto">
            <a:xfrm flipV="1">
              <a:off x="2214" y="2370"/>
              <a:ext cx="294" cy="252"/>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59" name="Line 85">
              <a:extLst>
                <a:ext uri="{FF2B5EF4-FFF2-40B4-BE49-F238E27FC236}">
                  <a16:creationId xmlns:a16="http://schemas.microsoft.com/office/drawing/2014/main" id="{14795756-9D04-AC4E-8FBC-B5C3B305C1E9}"/>
                </a:ext>
              </a:extLst>
            </p:cNvPr>
            <p:cNvSpPr>
              <a:spLocks noChangeShapeType="1"/>
            </p:cNvSpPr>
            <p:nvPr/>
          </p:nvSpPr>
          <p:spPr bwMode="auto">
            <a:xfrm flipH="1" flipV="1">
              <a:off x="2964" y="2406"/>
              <a:ext cx="210" cy="192"/>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0" name="Text Box 86">
              <a:extLst>
                <a:ext uri="{FF2B5EF4-FFF2-40B4-BE49-F238E27FC236}">
                  <a16:creationId xmlns:a16="http://schemas.microsoft.com/office/drawing/2014/main" id="{1B71FE7D-AA41-5943-8611-E0F38D6C0355}"/>
                </a:ext>
              </a:extLst>
            </p:cNvPr>
            <p:cNvSpPr txBox="1">
              <a:spLocks noChangeArrowheads="1"/>
            </p:cNvSpPr>
            <p:nvPr/>
          </p:nvSpPr>
          <p:spPr bwMode="auto">
            <a:xfrm>
              <a:off x="1708" y="2590"/>
              <a:ext cx="241" cy="267"/>
            </a:xfrm>
            <a:prstGeom prst="rect">
              <a:avLst/>
            </a:prstGeom>
            <a:noFill/>
            <a:ln w="9525">
              <a:noFill/>
              <a:miter lim="800000"/>
              <a:headEnd/>
              <a:tailEnd/>
            </a:ln>
          </p:spPr>
          <p:txBody>
            <a:bodyPr wrap="none">
              <a:spAutoFit/>
            </a:bodyPr>
            <a:lstStyle/>
            <a:p>
              <a:pPr>
                <a:defRPr/>
              </a:pPr>
              <a:r>
                <a:rPr kumimoji="0" lang="en-US" altLang="zh-CN" sz="2400" dirty="0">
                  <a:latin typeface="Microsoft YaHei" panose="020B0503020204020204" pitchFamily="34" charset="-122"/>
                  <a:ea typeface="Microsoft YaHei" panose="020B0503020204020204" pitchFamily="34" charset="-122"/>
                </a:rPr>
                <a:t>D</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61" name="Text Box 87">
              <a:extLst>
                <a:ext uri="{FF2B5EF4-FFF2-40B4-BE49-F238E27FC236}">
                  <a16:creationId xmlns:a16="http://schemas.microsoft.com/office/drawing/2014/main" id="{1968DEFF-B826-EE4B-A099-1710172305AE}"/>
                </a:ext>
              </a:extLst>
            </p:cNvPr>
            <p:cNvSpPr txBox="1">
              <a:spLocks noChangeArrowheads="1"/>
            </p:cNvSpPr>
            <p:nvPr/>
          </p:nvSpPr>
          <p:spPr bwMode="auto">
            <a:xfrm>
              <a:off x="3374" y="2591"/>
              <a:ext cx="204" cy="267"/>
            </a:xfrm>
            <a:prstGeom prst="rect">
              <a:avLst/>
            </a:prstGeom>
            <a:noFill/>
            <a:ln w="9525">
              <a:noFill/>
              <a:miter lim="800000"/>
              <a:headEnd/>
              <a:tailEnd/>
            </a:ln>
          </p:spPr>
          <p:txBody>
            <a:bodyPr wrap="none">
              <a:spAutoFit/>
            </a:bodyPr>
            <a:lstStyle/>
            <a:p>
              <a:pPr>
                <a:defRPr/>
              </a:pPr>
              <a:r>
                <a:rPr kumimoji="0" lang="en-US" altLang="zh-CN" sz="2400" dirty="0">
                  <a:latin typeface="Microsoft YaHei" panose="020B0503020204020204" pitchFamily="34" charset="-122"/>
                  <a:ea typeface="Microsoft YaHei" panose="020B0503020204020204" pitchFamily="34" charset="-122"/>
                </a:rPr>
                <a:t>E</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grpSp>
          <p:nvGrpSpPr>
            <p:cNvPr id="62" name="Group 88">
              <a:extLst>
                <a:ext uri="{FF2B5EF4-FFF2-40B4-BE49-F238E27FC236}">
                  <a16:creationId xmlns:a16="http://schemas.microsoft.com/office/drawing/2014/main" id="{F1611D06-30FB-A24C-A690-29650F8C830E}"/>
                </a:ext>
              </a:extLst>
            </p:cNvPr>
            <p:cNvGrpSpPr>
              <a:grpSpLocks/>
            </p:cNvGrpSpPr>
            <p:nvPr/>
          </p:nvGrpSpPr>
          <p:grpSpPr bwMode="auto">
            <a:xfrm rot="-2018696">
              <a:off x="2736" y="2139"/>
              <a:ext cx="399" cy="126"/>
              <a:chOff x="4176" y="2211"/>
              <a:chExt cx="399" cy="126"/>
            </a:xfrm>
          </p:grpSpPr>
          <p:sp>
            <p:nvSpPr>
              <p:cNvPr id="63" name="Rectangle 89">
                <a:extLst>
                  <a:ext uri="{FF2B5EF4-FFF2-40B4-BE49-F238E27FC236}">
                    <a16:creationId xmlns:a16="http://schemas.microsoft.com/office/drawing/2014/main" id="{71C1B8DE-B2AF-4348-BAE9-A9C47D112BA2}"/>
                  </a:ext>
                </a:extLst>
              </p:cNvPr>
              <p:cNvSpPr>
                <a:spLocks noChangeArrowheads="1"/>
              </p:cNvSpPr>
              <p:nvPr/>
            </p:nvSpPr>
            <p:spPr bwMode="auto">
              <a:xfrm>
                <a:off x="4176"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4" name="Rectangle 90">
                <a:extLst>
                  <a:ext uri="{FF2B5EF4-FFF2-40B4-BE49-F238E27FC236}">
                    <a16:creationId xmlns:a16="http://schemas.microsoft.com/office/drawing/2014/main" id="{6BF8FBBD-2300-0447-88C7-A7452839F217}"/>
                  </a:ext>
                </a:extLst>
              </p:cNvPr>
              <p:cNvSpPr>
                <a:spLocks noChangeArrowheads="1"/>
              </p:cNvSpPr>
              <p:nvPr/>
            </p:nvSpPr>
            <p:spPr bwMode="auto">
              <a:xfrm>
                <a:off x="4278"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5" name="Rectangle 91">
                <a:extLst>
                  <a:ext uri="{FF2B5EF4-FFF2-40B4-BE49-F238E27FC236}">
                    <a16:creationId xmlns:a16="http://schemas.microsoft.com/office/drawing/2014/main" id="{EC50C13D-B676-664A-AAE8-C603B558ECD8}"/>
                  </a:ext>
                </a:extLst>
              </p:cNvPr>
              <p:cNvSpPr>
                <a:spLocks noChangeArrowheads="1"/>
              </p:cNvSpPr>
              <p:nvPr/>
            </p:nvSpPr>
            <p:spPr bwMode="auto">
              <a:xfrm>
                <a:off x="4378"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6" name="Rectangle 92">
                <a:extLst>
                  <a:ext uri="{FF2B5EF4-FFF2-40B4-BE49-F238E27FC236}">
                    <a16:creationId xmlns:a16="http://schemas.microsoft.com/office/drawing/2014/main" id="{87E75A46-6A29-774C-9C31-556036455F90}"/>
                  </a:ext>
                </a:extLst>
              </p:cNvPr>
              <p:cNvSpPr>
                <a:spLocks noChangeArrowheads="1"/>
              </p:cNvSpPr>
              <p:nvPr/>
            </p:nvSpPr>
            <p:spPr bwMode="auto">
              <a:xfrm>
                <a:off x="4482"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sp>
        <p:nvSpPr>
          <p:cNvPr id="52" name="Text Box 93">
            <a:extLst>
              <a:ext uri="{FF2B5EF4-FFF2-40B4-BE49-F238E27FC236}">
                <a16:creationId xmlns:a16="http://schemas.microsoft.com/office/drawing/2014/main" id="{42F35627-6611-D34D-9E4F-5F9234F4E265}"/>
              </a:ext>
            </a:extLst>
          </p:cNvPr>
          <p:cNvSpPr txBox="1">
            <a:spLocks noChangeArrowheads="1"/>
          </p:cNvSpPr>
          <p:nvPr/>
        </p:nvSpPr>
        <p:spPr bwMode="auto">
          <a:xfrm>
            <a:off x="7540896" y="3126826"/>
            <a:ext cx="1723549" cy="400110"/>
          </a:xfrm>
          <a:prstGeom prst="rect">
            <a:avLst/>
          </a:prstGeom>
          <a:noFill/>
          <a:ln w="9525">
            <a:noFill/>
            <a:miter lim="800000"/>
            <a:headEnd/>
            <a:tailEnd/>
          </a:ln>
        </p:spPr>
        <p:txBody>
          <a:bodyPr wrap="none">
            <a:spAutoFit/>
          </a:bodyPr>
          <a:lstStyle/>
          <a:p>
            <a:pPr>
              <a:defRPr/>
            </a:pPr>
            <a:r>
              <a:rPr kumimoji="0" lang="zh-CN" altLang="en-US" sz="2000" dirty="0">
                <a:latin typeface="Microsoft YaHei" panose="020B0503020204020204" pitchFamily="34" charset="-122"/>
                <a:ea typeface="Microsoft YaHei" panose="020B0503020204020204" pitchFamily="34" charset="-122"/>
              </a:rPr>
              <a:t>统计多路复用</a:t>
            </a:r>
            <a:endParaRPr kumimoji="0" lang="en-US" altLang="zh-CN" sz="2400" dirty="0">
              <a:latin typeface="Microsoft YaHei" panose="020B0503020204020204" pitchFamily="34" charset="-122"/>
              <a:ea typeface="Microsoft YaHei" panose="020B0503020204020204" pitchFamily="34" charset="-122"/>
            </a:endParaRPr>
          </a:p>
        </p:txBody>
      </p:sp>
      <p:sp>
        <p:nvSpPr>
          <p:cNvPr id="53" name="Text Box 94">
            <a:extLst>
              <a:ext uri="{FF2B5EF4-FFF2-40B4-BE49-F238E27FC236}">
                <a16:creationId xmlns:a16="http://schemas.microsoft.com/office/drawing/2014/main" id="{835F628B-B9C1-E847-9E9B-9D80FF95B4E2}"/>
              </a:ext>
            </a:extLst>
          </p:cNvPr>
          <p:cNvSpPr txBox="1">
            <a:spLocks noChangeArrowheads="1"/>
          </p:cNvSpPr>
          <p:nvPr/>
        </p:nvSpPr>
        <p:spPr bwMode="auto">
          <a:xfrm>
            <a:off x="5903341" y="4540525"/>
            <a:ext cx="1569661" cy="369332"/>
          </a:xfrm>
          <a:prstGeom prst="rect">
            <a:avLst/>
          </a:prstGeom>
          <a:noFill/>
          <a:ln w="9525">
            <a:noFill/>
            <a:miter lim="800000"/>
            <a:headEnd/>
            <a:tailEnd/>
          </a:ln>
        </p:spPr>
        <p:txBody>
          <a:bodyPr wrap="none">
            <a:spAutoFit/>
          </a:bodyPr>
          <a:lstStyle/>
          <a:p>
            <a:pPr algn="ctr">
              <a:defRPr/>
            </a:pPr>
            <a:r>
              <a:rPr kumimoji="0" lang="zh-CN" altLang="en-US" dirty="0">
                <a:latin typeface="Microsoft YaHei" panose="020B0503020204020204" pitchFamily="34" charset="-122"/>
                <a:ea typeface="Microsoft YaHei" panose="020B0503020204020204" pitchFamily="34" charset="-122"/>
              </a:rPr>
              <a:t>报文分组排队</a:t>
            </a:r>
            <a:endParaRPr kumimoji="0" lang="en-US" altLang="zh-CN" dirty="0">
              <a:solidFill>
                <a:schemeClr val="accent1"/>
              </a:solidFill>
              <a:latin typeface="Microsoft YaHei" panose="020B0503020204020204" pitchFamily="34" charset="-122"/>
              <a:ea typeface="Microsoft YaHei" panose="020B0503020204020204" pitchFamily="34" charset="-122"/>
            </a:endParaRPr>
          </a:p>
        </p:txBody>
      </p:sp>
      <p:sp>
        <p:nvSpPr>
          <p:cNvPr id="54" name="Line 95">
            <a:extLst>
              <a:ext uri="{FF2B5EF4-FFF2-40B4-BE49-F238E27FC236}">
                <a16:creationId xmlns:a16="http://schemas.microsoft.com/office/drawing/2014/main" id="{0265E2E7-562A-8545-9CA2-300451A263CE}"/>
              </a:ext>
            </a:extLst>
          </p:cNvPr>
          <p:cNvSpPr>
            <a:spLocks noChangeShapeType="1"/>
          </p:cNvSpPr>
          <p:nvPr/>
        </p:nvSpPr>
        <p:spPr bwMode="auto">
          <a:xfrm flipV="1">
            <a:off x="6684996" y="4027763"/>
            <a:ext cx="182563" cy="571500"/>
          </a:xfrm>
          <a:prstGeom prst="line">
            <a:avLst/>
          </a:prstGeom>
          <a:noFill/>
          <a:ln w="9525">
            <a:solidFill>
              <a:schemeClr val="tx1"/>
            </a:solidFill>
            <a:round/>
            <a:headEnd/>
            <a:tailEnd type="triangle" w="med" len="me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C386C3AA-41B8-F644-897B-86C1A2733DD8}"/>
              </a:ext>
            </a:extLst>
          </p:cNvPr>
          <p:cNvSpPr/>
          <p:nvPr/>
        </p:nvSpPr>
        <p:spPr>
          <a:xfrm>
            <a:off x="5971429" y="1604646"/>
            <a:ext cx="5028973" cy="961289"/>
          </a:xfrm>
          <a:prstGeom prst="rect">
            <a:avLst/>
          </a:prstGeom>
          <a:ln>
            <a:solidFill>
              <a:srgbClr val="C00000"/>
            </a:solidFill>
          </a:ln>
        </p:spPr>
        <p:txBody>
          <a:bodyPr wrap="square">
            <a:spAutoFit/>
          </a:bodyPr>
          <a:lstStyle/>
          <a:p>
            <a:pPr lvl="0" algn="ctr">
              <a:lnSpc>
                <a:spcPts val="3600"/>
              </a:lnSpc>
              <a:spcBef>
                <a:spcPts val="1200"/>
              </a:spcBef>
              <a:defRPr/>
            </a:pPr>
            <a:r>
              <a:rPr lang="zh-CN" altLang="en-US" sz="2000" kern="0" dirty="0">
                <a:solidFill>
                  <a:prstClr val="black"/>
                </a:solidFill>
                <a:latin typeface="Microsoft YaHei" panose="020B0503020204020204" pitchFamily="34" charset="-122"/>
                <a:ea typeface="Microsoft YaHei" panose="020B0503020204020204" pitchFamily="34" charset="-122"/>
              </a:rPr>
              <a:t>主机</a:t>
            </a:r>
            <a:r>
              <a:rPr lang="en-US" altLang="zh-CN" sz="2000" kern="0" dirty="0">
                <a:solidFill>
                  <a:prstClr val="black"/>
                </a:solidFill>
                <a:latin typeface="Microsoft YaHei" panose="020B0503020204020204" pitchFamily="34" charset="-122"/>
                <a:ea typeface="Microsoft YaHei" panose="020B0503020204020204" pitchFamily="34" charset="-122"/>
              </a:rPr>
              <a:t>A</a:t>
            </a:r>
            <a:r>
              <a:rPr lang="zh-CN" altLang="en-US" sz="2000" kern="0" dirty="0">
                <a:solidFill>
                  <a:prstClr val="black"/>
                </a:solidFill>
                <a:latin typeface="Microsoft YaHei" panose="020B0503020204020204" pitchFamily="34" charset="-122"/>
                <a:ea typeface="Microsoft YaHei" panose="020B0503020204020204" pitchFamily="34" charset="-122"/>
              </a:rPr>
              <a:t>和</a:t>
            </a:r>
            <a:r>
              <a:rPr lang="en-US" altLang="zh-CN" sz="2000" kern="0" dirty="0">
                <a:solidFill>
                  <a:prstClr val="black"/>
                </a:solidFill>
                <a:latin typeface="Microsoft YaHei" panose="020B0503020204020204" pitchFamily="34" charset="-122"/>
                <a:ea typeface="Microsoft YaHei" panose="020B0503020204020204" pitchFamily="34" charset="-122"/>
              </a:rPr>
              <a:t>B</a:t>
            </a:r>
            <a:r>
              <a:rPr lang="zh-CN" altLang="en-US" sz="2000" kern="0" dirty="0">
                <a:solidFill>
                  <a:prstClr val="black"/>
                </a:solidFill>
                <a:latin typeface="Microsoft YaHei" panose="020B0503020204020204" pitchFamily="34" charset="-122"/>
                <a:ea typeface="Microsoft YaHei" panose="020B0503020204020204" pitchFamily="34" charset="-122"/>
              </a:rPr>
              <a:t>的报文分组按需共享带宽，称为</a:t>
            </a:r>
            <a:r>
              <a:rPr lang="zh-CN" altLang="en-US" sz="2000" kern="0" dirty="0">
                <a:solidFill>
                  <a:srgbClr val="C00000"/>
                </a:solidFill>
                <a:latin typeface="Microsoft YaHei" panose="020B0503020204020204" pitchFamily="34" charset="-122"/>
                <a:ea typeface="Microsoft YaHei" panose="020B0503020204020204" pitchFamily="34" charset="-122"/>
              </a:rPr>
              <a:t>统计多路复用</a:t>
            </a:r>
            <a:r>
              <a:rPr lang="zh-CN" altLang="en-US" sz="2000" kern="0" dirty="0">
                <a:latin typeface="Microsoft YaHei" panose="020B0503020204020204" pitchFamily="34" charset="-122"/>
                <a:ea typeface="Microsoft YaHei" panose="020B0503020204020204" pitchFamily="34" charset="-122"/>
              </a:rPr>
              <a:t>（</a:t>
            </a:r>
            <a:r>
              <a:rPr lang="en-US" altLang="zh-CN" sz="2000" kern="0" dirty="0">
                <a:latin typeface="Microsoft YaHei" panose="020B0503020204020204" pitchFamily="34" charset="-122"/>
                <a:ea typeface="Microsoft YaHei" panose="020B0503020204020204" pitchFamily="34" charset="-122"/>
                <a:sym typeface="Monotype Sorts" pitchFamily="2" charset="2"/>
              </a:rPr>
              <a:t>statistical multiplexing</a:t>
            </a:r>
            <a:r>
              <a:rPr lang="zh-CN" altLang="en-US" sz="2000" kern="0" dirty="0">
                <a:latin typeface="Microsoft YaHei" panose="020B0503020204020204" pitchFamily="34" charset="-122"/>
                <a:ea typeface="Microsoft YaHei" panose="020B0503020204020204" pitchFamily="34" charset="-122"/>
                <a:sym typeface="Monotype Sorts" pitchFamily="2" charset="2"/>
              </a:rPr>
              <a:t>）</a:t>
            </a:r>
            <a:endParaRPr lang="en-US" altLang="zh-CN" sz="2000" kern="0" dirty="0">
              <a:latin typeface="Microsoft YaHei" panose="020B0503020204020204" pitchFamily="34" charset="-122"/>
              <a:ea typeface="Microsoft YaHei" panose="020B0503020204020204" pitchFamily="34" charset="-122"/>
              <a:sym typeface="Monotype Sorts" pitchFamily="2" charset="2"/>
            </a:endParaRPr>
          </a:p>
        </p:txBody>
      </p:sp>
      <p:graphicFrame>
        <p:nvGraphicFramePr>
          <p:cNvPr id="19" name="Object 27">
            <a:extLst>
              <a:ext uri="{FF2B5EF4-FFF2-40B4-BE49-F238E27FC236}">
                <a16:creationId xmlns:a16="http://schemas.microsoft.com/office/drawing/2014/main" id="{C142C9C4-15DE-3349-83A4-6734A445AB85}"/>
              </a:ext>
            </a:extLst>
          </p:cNvPr>
          <p:cNvGraphicFramePr>
            <a:graphicFrameLocks noChangeAspect="1"/>
          </p:cNvGraphicFramePr>
          <p:nvPr/>
        </p:nvGraphicFramePr>
        <p:xfrm>
          <a:off x="10646389" y="2960675"/>
          <a:ext cx="708025" cy="582613"/>
        </p:xfrm>
        <a:graphic>
          <a:graphicData uri="http://schemas.openxmlformats.org/presentationml/2006/ole">
            <mc:AlternateContent xmlns:mc="http://schemas.openxmlformats.org/markup-compatibility/2006">
              <mc:Choice xmlns:v="urn:schemas-microsoft-com:vml" Requires="v">
                <p:oleObj spid="_x0000_s9424" name="Clip" r:id="rId10" imgW="1307263" imgH="1084139" progId="MS_ClipArt_Gallery.2">
                  <p:embed/>
                </p:oleObj>
              </mc:Choice>
              <mc:Fallback>
                <p:oleObj name="Clip" r:id="rId10" imgW="1307263" imgH="1084139" progId="MS_ClipArt_Gallery.2">
                  <p:embed/>
                  <p:pic>
                    <p:nvPicPr>
                      <p:cNvPr id="19" name="Object 27">
                        <a:extLst>
                          <a:ext uri="{FF2B5EF4-FFF2-40B4-BE49-F238E27FC236}">
                            <a16:creationId xmlns:a16="http://schemas.microsoft.com/office/drawing/2014/main" id="{C142C9C4-15DE-3349-83A4-6734A445AB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6389" y="2960675"/>
                        <a:ext cx="708025"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灯片编号占位符 3">
            <a:extLst>
              <a:ext uri="{FF2B5EF4-FFF2-40B4-BE49-F238E27FC236}">
                <a16:creationId xmlns:a16="http://schemas.microsoft.com/office/drawing/2014/main" id="{D5E523C6-9890-5D40-88A3-97F7B2C189E6}"/>
              </a:ext>
            </a:extLst>
          </p:cNvPr>
          <p:cNvSpPr>
            <a:spLocks noGrp="1"/>
          </p:cNvSpPr>
          <p:nvPr>
            <p:ph type="sldNum" sz="quarter" idx="12"/>
          </p:nvPr>
        </p:nvSpPr>
        <p:spPr/>
        <p:txBody>
          <a:bodyPr/>
          <a:lstStyle/>
          <a:p>
            <a:fld id="{8D4D1E41-7A09-AB4A-A4E1-09765ADA2698}" type="slidenum">
              <a:rPr kumimoji="1" lang="zh-CN" altLang="en-US" smtClean="0"/>
              <a:t>41</a:t>
            </a:fld>
            <a:endParaRPr kumimoji="1" lang="zh-CN" altLang="en-US" dirty="0"/>
          </a:p>
        </p:txBody>
      </p:sp>
      <p:sp>
        <p:nvSpPr>
          <p:cNvPr id="99" name="文本框 98">
            <a:extLst>
              <a:ext uri="{FF2B5EF4-FFF2-40B4-BE49-F238E27FC236}">
                <a16:creationId xmlns:a16="http://schemas.microsoft.com/office/drawing/2014/main" id="{452A4D46-FB0F-C740-9BB1-2FE99C8DD56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
        <p:nvSpPr>
          <p:cNvPr id="100" name="矩形 99">
            <a:extLst>
              <a:ext uri="{FF2B5EF4-FFF2-40B4-BE49-F238E27FC236}">
                <a16:creationId xmlns:a16="http://schemas.microsoft.com/office/drawing/2014/main" id="{9B571DCE-F425-6C4B-B02E-A1A941E530E4}"/>
              </a:ext>
            </a:extLst>
          </p:cNvPr>
          <p:cNvSpPr/>
          <p:nvPr/>
        </p:nvSpPr>
        <p:spPr>
          <a:xfrm>
            <a:off x="4053851" y="6497121"/>
            <a:ext cx="3262432"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，徐敬东等</a:t>
            </a:r>
            <a:endParaRPr lang="zh-CN" altLang="en-US" sz="1600" dirty="0">
              <a:solidFill>
                <a:schemeClr val="bg1">
                  <a:lumMod val="65000"/>
                </a:schemeClr>
              </a:solidFill>
            </a:endParaRPr>
          </a:p>
        </p:txBody>
      </p:sp>
    </p:spTree>
    <p:extLst>
      <p:ext uri="{BB962C8B-B14F-4D97-AF65-F5344CB8AC3E}">
        <p14:creationId xmlns:p14="http://schemas.microsoft.com/office/powerpoint/2010/main" val="3914819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8866608" y="1704250"/>
            <a:ext cx="2925801" cy="1077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kumimoji="1" lang="zh-CN" altLang="en-US" sz="2135" dirty="0">
                <a:latin typeface="微软雅黑" panose="020B0503020204020204" pitchFamily="34" charset="-122"/>
                <a:ea typeface="微软雅黑" panose="020B0503020204020204" pitchFamily="34" charset="-122"/>
              </a:rPr>
              <a:t>红色或蓝色等不同分组</a:t>
            </a:r>
            <a:endParaRPr kumimoji="1" lang="en-US" altLang="zh-CN" sz="2135" dirty="0">
              <a:latin typeface="微软雅黑" panose="020B0503020204020204" pitchFamily="34" charset="-122"/>
              <a:ea typeface="微软雅黑" panose="020B0503020204020204" pitchFamily="34" charset="-122"/>
            </a:endParaRPr>
          </a:p>
          <a:p>
            <a:r>
              <a:rPr kumimoji="1" lang="zh-CN" altLang="en-US" sz="2135" dirty="0">
                <a:latin typeface="微软雅黑" panose="020B0503020204020204" pitchFamily="34" charset="-122"/>
                <a:ea typeface="微软雅黑" panose="020B0503020204020204" pitchFamily="34" charset="-122"/>
              </a:rPr>
              <a:t>可以共享使用同一节点</a:t>
            </a:r>
            <a:br>
              <a:rPr kumimoji="1" lang="en-US" altLang="zh-CN" sz="2135" dirty="0">
                <a:latin typeface="微软雅黑" panose="020B0503020204020204" pitchFamily="34" charset="-122"/>
                <a:ea typeface="微软雅黑" panose="020B0503020204020204" pitchFamily="34" charset="-122"/>
              </a:rPr>
            </a:br>
            <a:r>
              <a:rPr kumimoji="1" lang="zh-CN" altLang="en-US" sz="2135" dirty="0">
                <a:latin typeface="微软雅黑" panose="020B0503020204020204" pitchFamily="34" charset="-122"/>
                <a:ea typeface="微软雅黑" panose="020B0503020204020204" pitchFamily="34" charset="-122"/>
              </a:rPr>
              <a:t>或链路</a:t>
            </a:r>
          </a:p>
        </p:txBody>
      </p:sp>
      <p:sp>
        <p:nvSpPr>
          <p:cNvPr id="6" name="Text Box 98"/>
          <p:cNvSpPr txBox="1">
            <a:spLocks noChangeArrowheads="1"/>
          </p:cNvSpPr>
          <p:nvPr/>
        </p:nvSpPr>
        <p:spPr bwMode="auto">
          <a:xfrm>
            <a:off x="1333819" y="4391601"/>
            <a:ext cx="2473754" cy="42088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135" b="1" dirty="0">
                <a:solidFill>
                  <a:srgbClr val="FF0000"/>
                </a:solidFill>
                <a:latin typeface="微软雅黑" panose="020B0503020204020204" pitchFamily="34" charset="-122"/>
                <a:ea typeface="微软雅黑" panose="020B0503020204020204" pitchFamily="34" charset="-122"/>
              </a:rPr>
              <a:t>H</a:t>
            </a:r>
            <a:r>
              <a:rPr kumimoji="1" lang="en-US" altLang="zh-CN" sz="2135" b="1" baseline="-25000" dirty="0">
                <a:solidFill>
                  <a:srgbClr val="FF0000"/>
                </a:solidFill>
                <a:latin typeface="微软雅黑" panose="020B0503020204020204" pitchFamily="34" charset="-122"/>
                <a:ea typeface="微软雅黑" panose="020B0503020204020204" pitchFamily="34" charset="-122"/>
              </a:rPr>
              <a:t>1</a:t>
            </a:r>
            <a:r>
              <a:rPr kumimoji="1" lang="en-US" altLang="zh-CN" sz="2135" b="1" dirty="0">
                <a:solidFill>
                  <a:srgbClr val="FF0000"/>
                </a:solidFill>
                <a:latin typeface="微软雅黑" panose="020B0503020204020204" pitchFamily="34" charset="-122"/>
                <a:ea typeface="微软雅黑" panose="020B0503020204020204" pitchFamily="34" charset="-122"/>
              </a:rPr>
              <a:t> </a:t>
            </a:r>
            <a:r>
              <a:rPr kumimoji="1" lang="zh-CN" altLang="en-US" sz="2135" b="1" dirty="0">
                <a:solidFill>
                  <a:srgbClr val="FF0000"/>
                </a:solidFill>
                <a:latin typeface="微软雅黑" panose="020B0503020204020204" pitchFamily="34" charset="-122"/>
                <a:ea typeface="微软雅黑" panose="020B0503020204020204" pitchFamily="34" charset="-122"/>
              </a:rPr>
              <a:t>向 </a:t>
            </a:r>
            <a:r>
              <a:rPr kumimoji="1" lang="en-US" altLang="zh-CN" sz="2135" b="1" dirty="0">
                <a:solidFill>
                  <a:srgbClr val="FF0000"/>
                </a:solidFill>
                <a:latin typeface="微软雅黑" panose="020B0503020204020204" pitchFamily="34" charset="-122"/>
                <a:ea typeface="微软雅黑" panose="020B0503020204020204" pitchFamily="34" charset="-122"/>
              </a:rPr>
              <a:t>H</a:t>
            </a:r>
            <a:r>
              <a:rPr kumimoji="1" lang="en-US" altLang="zh-CN" sz="2135" b="1" baseline="-25000" dirty="0">
                <a:solidFill>
                  <a:srgbClr val="FF0000"/>
                </a:solidFill>
                <a:latin typeface="微软雅黑" panose="020B0503020204020204" pitchFamily="34" charset="-122"/>
                <a:ea typeface="微软雅黑" panose="020B0503020204020204" pitchFamily="34" charset="-122"/>
              </a:rPr>
              <a:t>5</a:t>
            </a:r>
            <a:r>
              <a:rPr kumimoji="1" lang="en-US" altLang="zh-CN" sz="2135" b="1" dirty="0">
                <a:solidFill>
                  <a:srgbClr val="FF0000"/>
                </a:solidFill>
                <a:latin typeface="微软雅黑" panose="020B0503020204020204" pitchFamily="34" charset="-122"/>
                <a:ea typeface="微软雅黑" panose="020B0503020204020204" pitchFamily="34" charset="-122"/>
              </a:rPr>
              <a:t> </a:t>
            </a:r>
            <a:r>
              <a:rPr kumimoji="1" lang="zh-CN" altLang="en-US" sz="2135" b="1" dirty="0">
                <a:solidFill>
                  <a:srgbClr val="FF0000"/>
                </a:solidFill>
                <a:latin typeface="微软雅黑" panose="020B0503020204020204" pitchFamily="34" charset="-122"/>
                <a:ea typeface="微软雅黑" panose="020B0503020204020204" pitchFamily="34" charset="-122"/>
              </a:rPr>
              <a:t>发送分组</a:t>
            </a:r>
            <a:endParaRPr kumimoji="1" lang="en-US" altLang="zh-CN" sz="2135" b="1" dirty="0">
              <a:solidFill>
                <a:srgbClr val="FF0000"/>
              </a:solidFill>
              <a:latin typeface="微软雅黑" panose="020B0503020204020204" pitchFamily="34" charset="-122"/>
              <a:ea typeface="微软雅黑" panose="020B0503020204020204" pitchFamily="34" charset="-122"/>
            </a:endParaRPr>
          </a:p>
        </p:txBody>
      </p:sp>
      <p:sp>
        <p:nvSpPr>
          <p:cNvPr id="7" name="Text Box 99"/>
          <p:cNvSpPr txBox="1">
            <a:spLocks noChangeArrowheads="1"/>
          </p:cNvSpPr>
          <p:nvPr/>
        </p:nvSpPr>
        <p:spPr bwMode="auto">
          <a:xfrm>
            <a:off x="9139776" y="4275667"/>
            <a:ext cx="2473754" cy="42088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135" b="1" dirty="0">
                <a:solidFill>
                  <a:srgbClr val="000DFF"/>
                </a:solidFill>
                <a:latin typeface="微软雅黑" panose="020B0503020204020204" pitchFamily="34" charset="-122"/>
                <a:ea typeface="微软雅黑" panose="020B0503020204020204" pitchFamily="34" charset="-122"/>
              </a:rPr>
              <a:t>H</a:t>
            </a:r>
            <a:r>
              <a:rPr kumimoji="1" lang="en-US" altLang="zh-CN" sz="2135" b="1" baseline="-25000" dirty="0">
                <a:solidFill>
                  <a:srgbClr val="000DFF"/>
                </a:solidFill>
                <a:latin typeface="微软雅黑" panose="020B0503020204020204" pitchFamily="34" charset="-122"/>
                <a:ea typeface="微软雅黑" panose="020B0503020204020204" pitchFamily="34" charset="-122"/>
              </a:rPr>
              <a:t>2</a:t>
            </a:r>
            <a:r>
              <a:rPr kumimoji="1" lang="en-US" altLang="zh-CN" sz="2135" b="1" dirty="0">
                <a:solidFill>
                  <a:srgbClr val="000DFF"/>
                </a:solidFill>
                <a:latin typeface="微软雅黑" panose="020B0503020204020204" pitchFamily="34" charset="-122"/>
                <a:ea typeface="微软雅黑" panose="020B0503020204020204" pitchFamily="34" charset="-122"/>
              </a:rPr>
              <a:t> </a:t>
            </a:r>
            <a:r>
              <a:rPr kumimoji="1" lang="zh-CN" altLang="en-US" sz="2135" b="1" dirty="0">
                <a:solidFill>
                  <a:srgbClr val="000DFF"/>
                </a:solidFill>
                <a:latin typeface="微软雅黑" panose="020B0503020204020204" pitchFamily="34" charset="-122"/>
                <a:ea typeface="微软雅黑" panose="020B0503020204020204" pitchFamily="34" charset="-122"/>
              </a:rPr>
              <a:t>向 </a:t>
            </a:r>
            <a:r>
              <a:rPr kumimoji="1" lang="en-US" altLang="zh-CN" sz="2135" b="1" dirty="0">
                <a:solidFill>
                  <a:srgbClr val="000DFF"/>
                </a:solidFill>
                <a:latin typeface="微软雅黑" panose="020B0503020204020204" pitchFamily="34" charset="-122"/>
                <a:ea typeface="微软雅黑" panose="020B0503020204020204" pitchFamily="34" charset="-122"/>
              </a:rPr>
              <a:t>H</a:t>
            </a:r>
            <a:r>
              <a:rPr kumimoji="1" lang="en-US" altLang="zh-CN" sz="2135" b="1" baseline="-25000" dirty="0">
                <a:solidFill>
                  <a:srgbClr val="000DFF"/>
                </a:solidFill>
                <a:latin typeface="微软雅黑" panose="020B0503020204020204" pitchFamily="34" charset="-122"/>
                <a:ea typeface="微软雅黑" panose="020B0503020204020204" pitchFamily="34" charset="-122"/>
              </a:rPr>
              <a:t>6</a:t>
            </a:r>
            <a:r>
              <a:rPr kumimoji="1" lang="en-US" altLang="zh-CN" sz="2135" b="1" dirty="0">
                <a:solidFill>
                  <a:srgbClr val="000DFF"/>
                </a:solidFill>
                <a:latin typeface="微软雅黑" panose="020B0503020204020204" pitchFamily="34" charset="-122"/>
                <a:ea typeface="微软雅黑" panose="020B0503020204020204" pitchFamily="34" charset="-122"/>
              </a:rPr>
              <a:t> </a:t>
            </a:r>
            <a:r>
              <a:rPr kumimoji="1" lang="zh-CN" altLang="en-US" sz="2135" b="1" dirty="0">
                <a:solidFill>
                  <a:srgbClr val="000D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17951" y="1813984"/>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4024872" y="2130576"/>
            <a:ext cx="3533447" cy="2923708"/>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grpSp>
      <p:sp>
        <p:nvSpPr>
          <p:cNvPr id="76812" name="Line 14"/>
          <p:cNvSpPr>
            <a:spLocks noChangeShapeType="1"/>
          </p:cNvSpPr>
          <p:nvPr/>
        </p:nvSpPr>
        <p:spPr bwMode="auto">
          <a:xfrm flipV="1">
            <a:off x="5060951" y="2360084"/>
            <a:ext cx="1104900" cy="44238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3" name="Line 15"/>
          <p:cNvSpPr>
            <a:spLocks noChangeShapeType="1"/>
          </p:cNvSpPr>
          <p:nvPr/>
        </p:nvSpPr>
        <p:spPr bwMode="auto">
          <a:xfrm>
            <a:off x="6303433" y="2419351"/>
            <a:ext cx="654051" cy="111548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4" name="Line 16"/>
          <p:cNvSpPr>
            <a:spLocks noChangeShapeType="1"/>
          </p:cNvSpPr>
          <p:nvPr/>
        </p:nvSpPr>
        <p:spPr bwMode="auto">
          <a:xfrm flipH="1">
            <a:off x="4406900" y="2876551"/>
            <a:ext cx="575733" cy="100118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5" name="Line 17"/>
          <p:cNvSpPr>
            <a:spLocks noChangeShapeType="1"/>
          </p:cNvSpPr>
          <p:nvPr/>
        </p:nvSpPr>
        <p:spPr bwMode="auto">
          <a:xfrm>
            <a:off x="4442884" y="4019551"/>
            <a:ext cx="1314449" cy="704849"/>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6" name="Line 18"/>
          <p:cNvSpPr>
            <a:spLocks noChangeShapeType="1"/>
          </p:cNvSpPr>
          <p:nvPr/>
        </p:nvSpPr>
        <p:spPr bwMode="auto">
          <a:xfrm flipV="1">
            <a:off x="5812367" y="3754967"/>
            <a:ext cx="1145117" cy="104140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7" name="Line 19"/>
          <p:cNvSpPr>
            <a:spLocks noChangeShapeType="1"/>
          </p:cNvSpPr>
          <p:nvPr/>
        </p:nvSpPr>
        <p:spPr bwMode="auto">
          <a:xfrm>
            <a:off x="5105400" y="2882900"/>
            <a:ext cx="1835151" cy="75353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8" name="Line 20"/>
          <p:cNvSpPr>
            <a:spLocks noChangeShapeType="1"/>
          </p:cNvSpPr>
          <p:nvPr/>
        </p:nvSpPr>
        <p:spPr bwMode="auto">
          <a:xfrm>
            <a:off x="5018617" y="2751667"/>
            <a:ext cx="863600" cy="197061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9" name="Line 21"/>
          <p:cNvSpPr>
            <a:spLocks noChangeShapeType="1"/>
          </p:cNvSpPr>
          <p:nvPr/>
        </p:nvSpPr>
        <p:spPr bwMode="auto">
          <a:xfrm flipH="1" flipV="1">
            <a:off x="5850467" y="4779433"/>
            <a:ext cx="588433" cy="541867"/>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0" name="Line 22"/>
          <p:cNvSpPr>
            <a:spLocks noChangeShapeType="1"/>
          </p:cNvSpPr>
          <p:nvPr/>
        </p:nvSpPr>
        <p:spPr bwMode="auto">
          <a:xfrm rot="-5400000">
            <a:off x="6538384" y="1638300"/>
            <a:ext cx="465667" cy="93133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1" name="Line 23"/>
          <p:cNvSpPr>
            <a:spLocks noChangeShapeType="1"/>
          </p:cNvSpPr>
          <p:nvPr/>
        </p:nvSpPr>
        <p:spPr bwMode="auto">
          <a:xfrm>
            <a:off x="7035800" y="3754967"/>
            <a:ext cx="973667" cy="100753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2" name="Line 24"/>
          <p:cNvSpPr>
            <a:spLocks noChangeShapeType="1"/>
          </p:cNvSpPr>
          <p:nvPr/>
        </p:nvSpPr>
        <p:spPr bwMode="auto">
          <a:xfrm>
            <a:off x="3429000" y="3302000"/>
            <a:ext cx="869951" cy="599017"/>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3" name="Line 25"/>
          <p:cNvSpPr>
            <a:spLocks noChangeShapeType="1"/>
          </p:cNvSpPr>
          <p:nvPr/>
        </p:nvSpPr>
        <p:spPr bwMode="auto">
          <a:xfrm rot="5400000" flipH="1">
            <a:off x="4329641" y="2109259"/>
            <a:ext cx="704851" cy="60113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4" name="Oval 31"/>
          <p:cNvSpPr>
            <a:spLocks noChangeArrowheads="1"/>
          </p:cNvSpPr>
          <p:nvPr/>
        </p:nvSpPr>
        <p:spPr bwMode="auto">
          <a:xfrm>
            <a:off x="4193117" y="3754967"/>
            <a:ext cx="393700" cy="366184"/>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A</a:t>
            </a:r>
          </a:p>
        </p:txBody>
      </p:sp>
      <p:sp>
        <p:nvSpPr>
          <p:cNvPr id="76825" name="Line 39"/>
          <p:cNvSpPr>
            <a:spLocks noChangeShapeType="1"/>
          </p:cNvSpPr>
          <p:nvPr/>
        </p:nvSpPr>
        <p:spPr bwMode="auto">
          <a:xfrm flipV="1">
            <a:off x="7035800" y="3230033"/>
            <a:ext cx="1521884" cy="378884"/>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6" name="Oval 80"/>
          <p:cNvSpPr>
            <a:spLocks noChangeArrowheads="1"/>
          </p:cNvSpPr>
          <p:nvPr/>
        </p:nvSpPr>
        <p:spPr bwMode="auto">
          <a:xfrm>
            <a:off x="4817533" y="2664884"/>
            <a:ext cx="395817" cy="366183"/>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B</a:t>
            </a:r>
          </a:p>
        </p:txBody>
      </p:sp>
      <p:sp>
        <p:nvSpPr>
          <p:cNvPr id="76827" name="Oval 81"/>
          <p:cNvSpPr>
            <a:spLocks noChangeArrowheads="1"/>
          </p:cNvSpPr>
          <p:nvPr/>
        </p:nvSpPr>
        <p:spPr bwMode="auto">
          <a:xfrm>
            <a:off x="6045200" y="2178051"/>
            <a:ext cx="393700" cy="366183"/>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D</a:t>
            </a:r>
          </a:p>
        </p:txBody>
      </p:sp>
      <p:sp>
        <p:nvSpPr>
          <p:cNvPr id="76828" name="Oval 82"/>
          <p:cNvSpPr>
            <a:spLocks noChangeArrowheads="1"/>
          </p:cNvSpPr>
          <p:nvPr/>
        </p:nvSpPr>
        <p:spPr bwMode="auto">
          <a:xfrm>
            <a:off x="6781800" y="3477684"/>
            <a:ext cx="395817" cy="36406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E</a:t>
            </a:r>
          </a:p>
        </p:txBody>
      </p:sp>
      <p:sp>
        <p:nvSpPr>
          <p:cNvPr id="76829" name="Oval 83"/>
          <p:cNvSpPr>
            <a:spLocks noChangeArrowheads="1"/>
          </p:cNvSpPr>
          <p:nvPr/>
        </p:nvSpPr>
        <p:spPr bwMode="auto">
          <a:xfrm>
            <a:off x="5653617" y="4527551"/>
            <a:ext cx="393700" cy="366183"/>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5065184" y="2129367"/>
            <a:ext cx="177800" cy="510117"/>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6831" name="Line 107"/>
          <p:cNvSpPr>
            <a:spLocks noChangeShapeType="1"/>
          </p:cNvSpPr>
          <p:nvPr/>
        </p:nvSpPr>
        <p:spPr bwMode="auto">
          <a:xfrm>
            <a:off x="2353733" y="3302000"/>
            <a:ext cx="603251" cy="19051"/>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6832" name="Text Box 45"/>
          <p:cNvSpPr txBox="1">
            <a:spLocks noChangeArrowheads="1"/>
          </p:cNvSpPr>
          <p:nvPr/>
        </p:nvSpPr>
        <p:spPr bwMode="auto">
          <a:xfrm>
            <a:off x="4795309" y="1731433"/>
            <a:ext cx="895350"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5" b="1" dirty="0">
                <a:solidFill>
                  <a:srgbClr val="C00000"/>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90833" y="1731433"/>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16251" y="3071284"/>
            <a:ext cx="535516"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61300" y="459316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39933" y="5143500"/>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3516313" y="1864784"/>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7542213" y="1722967"/>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8763529" y="3111500"/>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8350780" y="4669367"/>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6729413" y="5173133"/>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3045354" y="2732617"/>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5507567" y="3526367"/>
            <a:ext cx="895350"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865" b="1">
                <a:solidFill>
                  <a:srgbClr val="C00000"/>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710479" y="3086100"/>
            <a:ext cx="657860"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5" b="1">
                <a:solidFill>
                  <a:srgbClr val="C00000"/>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288867" y="3048000"/>
            <a:ext cx="537633" cy="53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4061884" y="1909233"/>
            <a:ext cx="245533" cy="226484"/>
          </a:xfrm>
          <a:prstGeom prst="rect">
            <a:avLst/>
          </a:prstGeom>
          <a:solidFill>
            <a:srgbClr val="000DFF"/>
          </a:solidFill>
          <a:ln>
            <a:solidFill>
              <a:srgbClr val="000DFF"/>
            </a:solidFill>
          </a:ln>
        </p:spPr>
        <p:txBody>
          <a:bodyPr wrap="none" anchor="ctr"/>
          <a:lstStyle/>
          <a:p>
            <a:pPr eaLnBrk="0" hangingPunct="0"/>
            <a:endParaRPr lang="zh-CN" altLang="en-US" sz="2400" b="1">
              <a:solidFill>
                <a:srgbClr val="00CC00"/>
              </a:solidFill>
              <a:latin typeface="Arial" panose="020B0604020202020204" pitchFamily="34" charset="0"/>
            </a:endParaRPr>
          </a:p>
        </p:txBody>
      </p:sp>
      <p:sp>
        <p:nvSpPr>
          <p:cNvPr id="54" name="Rectangle 96"/>
          <p:cNvSpPr>
            <a:spLocks noChangeArrowheads="1"/>
          </p:cNvSpPr>
          <p:nvPr/>
        </p:nvSpPr>
        <p:spPr bwMode="auto">
          <a:xfrm>
            <a:off x="3158067" y="3164417"/>
            <a:ext cx="245533" cy="2286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sz="2400" b="1">
              <a:solidFill>
                <a:srgbClr val="00CC00"/>
              </a:solidFill>
              <a:latin typeface="Arial" panose="020B0604020202020204" pitchFamily="34" charset="0"/>
            </a:endParaRPr>
          </a:p>
        </p:txBody>
      </p:sp>
      <p:sp>
        <p:nvSpPr>
          <p:cNvPr id="2" name="文本框 1"/>
          <p:cNvSpPr txBox="1"/>
          <p:nvPr/>
        </p:nvSpPr>
        <p:spPr>
          <a:xfrm>
            <a:off x="5506392" y="2766925"/>
            <a:ext cx="1097280" cy="368300"/>
          </a:xfrm>
          <a:prstGeom prst="rect">
            <a:avLst/>
          </a:prstGeom>
          <a:noFill/>
        </p:spPr>
        <p:txBody>
          <a:bodyPr wrap="none" rtlCol="0" anchor="t">
            <a:spAutoFit/>
          </a:bodyPr>
          <a:lstStyle/>
          <a:p>
            <a:r>
              <a:rPr lang="zh-CN" altLang="en-US" dirty="0">
                <a:latin typeface="Microsoft YaHei" panose="020B0503020204020204" pitchFamily="34" charset="-122"/>
                <a:ea typeface="Microsoft YaHei" panose="020B0503020204020204" pitchFamily="34" charset="-122"/>
                <a:sym typeface="+mn-ea"/>
              </a:rPr>
              <a:t>分组交换</a:t>
            </a:r>
            <a:endParaRPr lang="zh-CN" altLang="en-US"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lstStyle/>
          <a:p>
            <a:r>
              <a:rPr lang="zh-CN" altLang="en-US" dirty="0">
                <a:sym typeface="+mn-ea"/>
              </a:rPr>
              <a:t>分组交换</a:t>
            </a:r>
            <a:endParaRPr lang="zh-CN" altLang="en-US" dirty="0"/>
          </a:p>
        </p:txBody>
      </p:sp>
      <p:sp>
        <p:nvSpPr>
          <p:cNvPr id="5" name="文本框 4"/>
          <p:cNvSpPr txBox="1"/>
          <p:nvPr/>
        </p:nvSpPr>
        <p:spPr>
          <a:xfrm>
            <a:off x="4436152" y="5850890"/>
            <a:ext cx="3518912" cy="400110"/>
          </a:xfrm>
          <a:prstGeom prst="rect">
            <a:avLst/>
          </a:prstGeom>
          <a:noFill/>
        </p:spPr>
        <p:txBody>
          <a:bodyPr wrap="none" rtlCol="0" anchor="t">
            <a:spAutoFit/>
            <a:scene3d>
              <a:camera prst="orthographicFront"/>
              <a:lightRig rig="threePt" dir="t"/>
            </a:scene3d>
          </a:bodyPr>
          <a:lstStyle/>
          <a:p>
            <a:r>
              <a:rPr lang="zh-CN" altLang="en-US" sz="20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分组交换网的路由转发示意图</a:t>
            </a:r>
          </a:p>
        </p:txBody>
      </p:sp>
      <p:sp>
        <p:nvSpPr>
          <p:cNvPr id="9" name="矩形 8">
            <a:extLst>
              <a:ext uri="{FF2B5EF4-FFF2-40B4-BE49-F238E27FC236}">
                <a16:creationId xmlns:a16="http://schemas.microsoft.com/office/drawing/2014/main" id="{04D1CCF1-ABB4-0E41-B70D-D05999731AD6}"/>
              </a:ext>
            </a:extLst>
          </p:cNvPr>
          <p:cNvSpPr/>
          <p:nvPr/>
        </p:nvSpPr>
        <p:spPr>
          <a:xfrm>
            <a:off x="1360896" y="4893734"/>
            <a:ext cx="2419600" cy="1406539"/>
          </a:xfrm>
          <a:prstGeom prst="rect">
            <a:avLst/>
          </a:prstGeom>
        </p:spPr>
        <p:txBody>
          <a:bodyPr wrap="square">
            <a:spAutoFit/>
          </a:bodyPr>
          <a:lstStyle/>
          <a:p>
            <a:pPr lvl="0" algn="ctr" eaLnBrk="0" hangingPunct="0"/>
            <a:r>
              <a:rPr kumimoji="1" lang="zh-CN" altLang="en-US" sz="2135" dirty="0">
                <a:solidFill>
                  <a:prstClr val="black"/>
                </a:solidFill>
                <a:latin typeface="微软雅黑" panose="020B0503020204020204" pitchFamily="34" charset="-122"/>
                <a:ea typeface="微软雅黑" panose="020B0503020204020204" pitchFamily="34" charset="-122"/>
              </a:rPr>
              <a:t>可能使用不同路径</a:t>
            </a:r>
            <a:endParaRPr kumimoji="1" lang="en-US" altLang="zh-CN" sz="2135" dirty="0">
              <a:solidFill>
                <a:prstClr val="black"/>
              </a:solidFill>
              <a:latin typeface="微软雅黑" panose="020B0503020204020204" pitchFamily="34" charset="-122"/>
              <a:ea typeface="微软雅黑" panose="020B0503020204020204" pitchFamily="34" charset="-122"/>
            </a:endParaRP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H</a:t>
            </a:r>
            <a:r>
              <a:rPr kumimoji="1" lang="en-US" altLang="zh-CN" sz="2135" baseline="-25000" dirty="0">
                <a:solidFill>
                  <a:prstClr val="black"/>
                </a:solidFill>
                <a:latin typeface="微软雅黑" panose="020B0503020204020204" pitchFamily="34" charset="-122"/>
                <a:ea typeface="微软雅黑" panose="020B0503020204020204" pitchFamily="34" charset="-122"/>
              </a:rPr>
              <a:t>1</a:t>
            </a:r>
            <a:r>
              <a:rPr kumimoji="1" lang="en-US" altLang="zh-CN" sz="2135" dirty="0">
                <a:solidFill>
                  <a:prstClr val="black"/>
                </a:solidFill>
                <a:latin typeface="微软雅黑" panose="020B0503020204020204" pitchFamily="34" charset="-122"/>
                <a:ea typeface="微软雅黑" panose="020B0503020204020204" pitchFamily="34" charset="-122"/>
              </a:rPr>
              <a:t>-A-</a:t>
            </a:r>
            <a:r>
              <a:rPr kumimoji="1" lang="en-US" altLang="zh-CN" sz="2135" dirty="0">
                <a:solidFill>
                  <a:srgbClr val="C00000"/>
                </a:solidFill>
                <a:latin typeface="微软雅黑" panose="020B0503020204020204" pitchFamily="34" charset="-122"/>
                <a:ea typeface="微软雅黑" panose="020B0503020204020204" pitchFamily="34" charset="-122"/>
              </a:rPr>
              <a:t>C</a:t>
            </a:r>
            <a:r>
              <a:rPr kumimoji="1" lang="en-US" altLang="zh-CN" sz="2135" dirty="0">
                <a:solidFill>
                  <a:prstClr val="black"/>
                </a:solidFill>
                <a:latin typeface="微软雅黑" panose="020B0503020204020204" pitchFamily="34" charset="-122"/>
                <a:ea typeface="微软雅黑" panose="020B0503020204020204" pitchFamily="34" charset="-122"/>
              </a:rPr>
              <a:t>-E-H</a:t>
            </a:r>
            <a:r>
              <a:rPr kumimoji="1" lang="en-US" altLang="zh-CN" sz="2135" baseline="-25000" dirty="0">
                <a:solidFill>
                  <a:prstClr val="black"/>
                </a:solidFill>
                <a:latin typeface="微软雅黑" panose="020B0503020204020204" pitchFamily="34" charset="-122"/>
                <a:ea typeface="微软雅黑" panose="020B0503020204020204" pitchFamily="34" charset="-122"/>
              </a:rPr>
              <a:t>5</a:t>
            </a: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H</a:t>
            </a:r>
            <a:r>
              <a:rPr kumimoji="1" lang="en-US" altLang="zh-CN" sz="2135" baseline="-25000" dirty="0">
                <a:solidFill>
                  <a:prstClr val="black"/>
                </a:solidFill>
                <a:latin typeface="微软雅黑" panose="020B0503020204020204" pitchFamily="34" charset="-122"/>
                <a:ea typeface="微软雅黑" panose="020B0503020204020204" pitchFamily="34" charset="-122"/>
              </a:rPr>
              <a:t>1</a:t>
            </a:r>
            <a:r>
              <a:rPr kumimoji="1" lang="en-US" altLang="zh-CN" sz="2135" dirty="0">
                <a:solidFill>
                  <a:prstClr val="black"/>
                </a:solidFill>
                <a:latin typeface="微软雅黑" panose="020B0503020204020204" pitchFamily="34" charset="-122"/>
                <a:ea typeface="微软雅黑" panose="020B0503020204020204" pitchFamily="34" charset="-122"/>
              </a:rPr>
              <a:t>-A-</a:t>
            </a:r>
            <a:r>
              <a:rPr kumimoji="1" lang="en-US" altLang="zh-CN" sz="2135" dirty="0">
                <a:solidFill>
                  <a:srgbClr val="C00000"/>
                </a:solidFill>
                <a:latin typeface="微软雅黑" panose="020B0503020204020204" pitchFamily="34" charset="-122"/>
                <a:ea typeface="微软雅黑" panose="020B0503020204020204" pitchFamily="34" charset="-122"/>
              </a:rPr>
              <a:t>B</a:t>
            </a:r>
            <a:r>
              <a:rPr kumimoji="1" lang="en-US" altLang="zh-CN" sz="2135" dirty="0">
                <a:solidFill>
                  <a:prstClr val="black"/>
                </a:solidFill>
                <a:latin typeface="微软雅黑" panose="020B0503020204020204" pitchFamily="34" charset="-122"/>
                <a:ea typeface="微软雅黑" panose="020B0503020204020204" pitchFamily="34" charset="-122"/>
              </a:rPr>
              <a:t>-E-H</a:t>
            </a:r>
            <a:r>
              <a:rPr kumimoji="1" lang="en-US" altLang="zh-CN" sz="2135" baseline="-25000" dirty="0">
                <a:solidFill>
                  <a:prstClr val="black"/>
                </a:solidFill>
                <a:latin typeface="微软雅黑" panose="020B0503020204020204" pitchFamily="34" charset="-122"/>
                <a:ea typeface="微软雅黑" panose="020B0503020204020204" pitchFamily="34" charset="-122"/>
              </a:rPr>
              <a:t>5</a:t>
            </a: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a:t>
            </a:r>
            <a:endParaRPr kumimoji="1" lang="zh-CN" altLang="en-US" sz="2135" dirty="0">
              <a:solidFill>
                <a:prstClr val="black"/>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28D54FF5-3F31-D145-B016-A510F76D2B40}"/>
              </a:ext>
            </a:extLst>
          </p:cNvPr>
          <p:cNvSpPr/>
          <p:nvPr/>
        </p:nvSpPr>
        <p:spPr>
          <a:xfrm>
            <a:off x="9153938" y="4762500"/>
            <a:ext cx="2419600" cy="1077987"/>
          </a:xfrm>
          <a:prstGeom prst="rect">
            <a:avLst/>
          </a:prstGeom>
        </p:spPr>
        <p:txBody>
          <a:bodyPr wrap="square">
            <a:spAutoFit/>
          </a:bodyPr>
          <a:lstStyle/>
          <a:p>
            <a:pPr lvl="0" algn="ctr" eaLnBrk="0" hangingPunct="0"/>
            <a:r>
              <a:rPr kumimoji="1" lang="zh-CN" altLang="en-US" sz="2135" dirty="0">
                <a:solidFill>
                  <a:prstClr val="black"/>
                </a:solidFill>
                <a:latin typeface="微软雅黑" panose="020B0503020204020204" pitchFamily="34" charset="-122"/>
                <a:ea typeface="微软雅黑" panose="020B0503020204020204" pitchFamily="34" charset="-122"/>
              </a:rPr>
              <a:t>可能使用不同路径</a:t>
            </a:r>
            <a:endParaRPr kumimoji="1" lang="en-US" altLang="zh-CN" sz="2135" dirty="0">
              <a:solidFill>
                <a:prstClr val="black"/>
              </a:solidFill>
              <a:latin typeface="微软雅黑" panose="020B0503020204020204" pitchFamily="34" charset="-122"/>
              <a:ea typeface="微软雅黑" panose="020B0503020204020204" pitchFamily="34" charset="-122"/>
            </a:endParaRP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H</a:t>
            </a:r>
            <a:r>
              <a:rPr kumimoji="1" lang="en-US" altLang="zh-CN" sz="2135" baseline="-25000" dirty="0">
                <a:solidFill>
                  <a:prstClr val="black"/>
                </a:solidFill>
                <a:latin typeface="微软雅黑" panose="020B0503020204020204" pitchFamily="34" charset="-122"/>
                <a:ea typeface="微软雅黑" panose="020B0503020204020204" pitchFamily="34" charset="-122"/>
              </a:rPr>
              <a:t>2</a:t>
            </a:r>
            <a:r>
              <a:rPr kumimoji="1" lang="en-US" altLang="zh-CN" sz="2135" dirty="0">
                <a:solidFill>
                  <a:prstClr val="black"/>
                </a:solidFill>
                <a:latin typeface="微软雅黑" panose="020B0503020204020204" pitchFamily="34" charset="-122"/>
                <a:ea typeface="微软雅黑" panose="020B0503020204020204" pitchFamily="34" charset="-122"/>
              </a:rPr>
              <a:t>-</a:t>
            </a:r>
            <a:r>
              <a:rPr kumimoji="1" lang="en-US" altLang="zh-CN" sz="2135" dirty="0">
                <a:solidFill>
                  <a:srgbClr val="C00000"/>
                </a:solidFill>
                <a:latin typeface="微软雅黑" panose="020B0503020204020204" pitchFamily="34" charset="-122"/>
                <a:ea typeface="微软雅黑" panose="020B0503020204020204" pitchFamily="34" charset="-122"/>
              </a:rPr>
              <a:t>B-E</a:t>
            </a:r>
            <a:r>
              <a:rPr kumimoji="1" lang="en-US" altLang="zh-CN" sz="2135" dirty="0">
                <a:solidFill>
                  <a:prstClr val="black"/>
                </a:solidFill>
                <a:latin typeface="微软雅黑" panose="020B0503020204020204" pitchFamily="34" charset="-122"/>
                <a:ea typeface="微软雅黑" panose="020B0503020204020204" pitchFamily="34" charset="-122"/>
              </a:rPr>
              <a:t>-H</a:t>
            </a:r>
            <a:r>
              <a:rPr kumimoji="1" lang="en-US" altLang="zh-CN" sz="2135" baseline="-25000" dirty="0">
                <a:solidFill>
                  <a:prstClr val="black"/>
                </a:solidFill>
                <a:latin typeface="微软雅黑" panose="020B0503020204020204" pitchFamily="34" charset="-122"/>
                <a:ea typeface="微软雅黑" panose="020B0503020204020204" pitchFamily="34" charset="-122"/>
              </a:rPr>
              <a:t>5</a:t>
            </a: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a:t>
            </a:r>
            <a:endParaRPr kumimoji="1" lang="zh-CN" altLang="en-US" sz="2135" dirty="0">
              <a:solidFill>
                <a:prstClr val="black"/>
              </a:solidFill>
              <a:latin typeface="微软雅黑" panose="020B0503020204020204" pitchFamily="34" charset="-122"/>
              <a:ea typeface="微软雅黑" panose="020B0503020204020204" pitchFamily="34" charset="-122"/>
            </a:endParaRPr>
          </a:p>
        </p:txBody>
      </p:sp>
      <p:sp>
        <p:nvSpPr>
          <p:cNvPr id="20" name="灯片编号占位符 19">
            <a:extLst>
              <a:ext uri="{FF2B5EF4-FFF2-40B4-BE49-F238E27FC236}">
                <a16:creationId xmlns:a16="http://schemas.microsoft.com/office/drawing/2014/main" id="{735E69A0-8C3C-7A49-9EEB-A2FC2D69178E}"/>
              </a:ext>
            </a:extLst>
          </p:cNvPr>
          <p:cNvSpPr>
            <a:spLocks noGrp="1"/>
          </p:cNvSpPr>
          <p:nvPr>
            <p:ph type="sldNum" sz="quarter" idx="12"/>
          </p:nvPr>
        </p:nvSpPr>
        <p:spPr/>
        <p:txBody>
          <a:bodyPr/>
          <a:lstStyle/>
          <a:p>
            <a:fld id="{8D4D1E41-7A09-AB4A-A4E1-09765ADA2698}" type="slidenum">
              <a:rPr kumimoji="1" lang="zh-CN" altLang="en-US" smtClean="0"/>
              <a:t>42</a:t>
            </a:fld>
            <a:endParaRPr kumimoji="1" lang="zh-CN" altLang="en-US" dirty="0"/>
          </a:p>
        </p:txBody>
      </p:sp>
      <p:sp>
        <p:nvSpPr>
          <p:cNvPr id="60" name="文本框 59">
            <a:extLst>
              <a:ext uri="{FF2B5EF4-FFF2-40B4-BE49-F238E27FC236}">
                <a16:creationId xmlns:a16="http://schemas.microsoft.com/office/drawing/2014/main" id="{EA8ABC46-D2BD-224C-A2C3-27B4C36F251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
        <p:nvSpPr>
          <p:cNvPr id="61" name="矩形 60">
            <a:extLst>
              <a:ext uri="{FF2B5EF4-FFF2-40B4-BE49-F238E27FC236}">
                <a16:creationId xmlns:a16="http://schemas.microsoft.com/office/drawing/2014/main" id="{C886FA4C-404E-EA42-9161-D24F834E7521}"/>
              </a:ext>
            </a:extLst>
          </p:cNvPr>
          <p:cNvSpPr/>
          <p:nvPr/>
        </p:nvSpPr>
        <p:spPr>
          <a:xfrm>
            <a:off x="4053851" y="6497121"/>
            <a:ext cx="3998210"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计算机网络（第</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7</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版）</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，谢希仁</a:t>
            </a:r>
          </a:p>
        </p:txBody>
      </p:sp>
      <p:sp>
        <p:nvSpPr>
          <p:cNvPr id="62" name="矩形 61">
            <a:extLst>
              <a:ext uri="{FF2B5EF4-FFF2-40B4-BE49-F238E27FC236}">
                <a16:creationId xmlns:a16="http://schemas.microsoft.com/office/drawing/2014/main" id="{F788DFC1-9633-664C-B749-25746C93AE31}"/>
              </a:ext>
            </a:extLst>
          </p:cNvPr>
          <p:cNvSpPr>
            <a:spLocks noChangeArrowheads="1"/>
          </p:cNvSpPr>
          <p:nvPr/>
        </p:nvSpPr>
        <p:spPr bwMode="auto">
          <a:xfrm>
            <a:off x="667506" y="1581675"/>
            <a:ext cx="2691115" cy="1077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kumimoji="1" lang="zh-CN" altLang="en-US" sz="2135" dirty="0">
                <a:latin typeface="微软雅黑" panose="020B0503020204020204" pitchFamily="34" charset="-122"/>
                <a:ea typeface="微软雅黑" panose="020B0503020204020204" pitchFamily="34" charset="-122"/>
              </a:rPr>
              <a:t>主机之间端到端通信可由多个点到点通信构成</a:t>
            </a:r>
          </a:p>
        </p:txBody>
      </p:sp>
    </p:spTree>
    <p:extLst>
      <p:ext uri="{BB962C8B-B14F-4D97-AF65-F5344CB8AC3E}">
        <p14:creationId xmlns:p14="http://schemas.microsoft.com/office/powerpoint/2010/main" val="4163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par>
                    <p:cTn id="45" fill="hold">
                      <p:stCondLst>
                        <p:cond delay="indefinite"/>
                      </p:stCondLst>
                      <p:childTnLst>
                        <p:par>
                          <p:cTn id="46" fill="hold">
                            <p:stCondLst>
                              <p:cond delay="0"/>
                            </p:stCondLst>
                            <p:childTnLst>
                              <p:par>
                                <p:cTn id="47" presetID="27" presetClass="emph" presetSubtype="0" repeatCount="5000" fill="remove" grpId="0" nodeType="clickEffect">
                                  <p:stCondLst>
                                    <p:cond delay="0"/>
                                  </p:stCondLst>
                                  <p:childTnLst>
                                    <p:animClr clrSpc="rgb" dir="cw">
                                      <p:cBhvr override="childStyle">
                                        <p:cTn id="48" dur="500" autoRev="1" fill="remove"/>
                                        <p:tgtEl>
                                          <p:spTgt spid="62"/>
                                        </p:tgtEl>
                                        <p:attrNameLst>
                                          <p:attrName>style.color</p:attrName>
                                        </p:attrNameLst>
                                      </p:cBhvr>
                                      <p:to>
                                        <a:schemeClr val="bg1"/>
                                      </p:to>
                                    </p:animClr>
                                    <p:animClr clrSpc="rgb" dir="cw">
                                      <p:cBhvr>
                                        <p:cTn id="49" dur="500" autoRev="1" fill="remove"/>
                                        <p:tgtEl>
                                          <p:spTgt spid="62"/>
                                        </p:tgtEl>
                                        <p:attrNameLst>
                                          <p:attrName>fillcolor</p:attrName>
                                        </p:attrNameLst>
                                      </p:cBhvr>
                                      <p:to>
                                        <a:schemeClr val="bg1"/>
                                      </p:to>
                                    </p:animClr>
                                    <p:set>
                                      <p:cBhvr>
                                        <p:cTn id="50" dur="500" autoRev="1" fill="remove"/>
                                        <p:tgtEl>
                                          <p:spTgt spid="62"/>
                                        </p:tgtEl>
                                        <p:attrNameLst>
                                          <p:attrName>fill.type</p:attrName>
                                        </p:attrNameLst>
                                      </p:cBhvr>
                                      <p:to>
                                        <p:strVal val="solid"/>
                                      </p:to>
                                    </p:set>
                                    <p:set>
                                      <p:cBhvr>
                                        <p:cTn id="51" dur="500" autoRev="1" fill="remove"/>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bldLvl="0" animBg="1"/>
      <p:bldP spid="6" grpId="1" bldLvl="0" animBg="1"/>
      <p:bldP spid="7" grpId="0" bldLvl="0" animBg="1"/>
      <p:bldP spid="7" grpId="1" bldLvl="0" animBg="1"/>
      <p:bldP spid="40" grpId="0" bldLvl="0" animBg="1"/>
      <p:bldP spid="40" grpId="1" bldLvl="0" animBg="1"/>
      <p:bldP spid="54" grpId="0" bldLvl="0" animBg="1"/>
      <p:bldP spid="54" grpId="1" bldLvl="0" animBg="1"/>
      <p:bldP spid="54" grpId="2" bldLvl="0" animBg="1"/>
      <p:bldP spid="54" grpId="3" bldLvl="0" animBg="1"/>
      <p:bldP spid="6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典型交换方式的比较</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l="10212" r="9046"/>
          <a:stretch>
            <a:fillRect/>
          </a:stretch>
        </p:blipFill>
        <p:spPr>
          <a:xfrm>
            <a:off x="4444974" y="1506934"/>
            <a:ext cx="7475809" cy="4586694"/>
          </a:xfrm>
          <a:prstGeom prst="rect">
            <a:avLst/>
          </a:prstGeom>
        </p:spPr>
      </p:pic>
      <p:sp>
        <p:nvSpPr>
          <p:cNvPr id="3" name="内容占位符 2"/>
          <p:cNvSpPr>
            <a:spLocks noGrp="1"/>
          </p:cNvSpPr>
          <p:nvPr>
            <p:ph idx="1"/>
          </p:nvPr>
        </p:nvSpPr>
        <p:spPr>
          <a:xfrm>
            <a:off x="382672" y="1328075"/>
            <a:ext cx="4062302" cy="5028275"/>
          </a:xfrm>
        </p:spPr>
        <p:txBody>
          <a:bodyPr>
            <a:normAutofit fontScale="97500"/>
          </a:bodyPr>
          <a:lstStyle/>
          <a:p>
            <a:pPr>
              <a:lnSpc>
                <a:spcPct val="110000"/>
              </a:lnSpc>
              <a:buClr>
                <a:srgbClr val="000000"/>
              </a:buClr>
              <a:buFont typeface="Wingdings" panose="05000000000000000000" charset="0"/>
              <a:buChar char="Ø"/>
            </a:pPr>
            <a:r>
              <a:rPr lang="zh-CN" altLang="en-US" sz="2900" dirty="0">
                <a:solidFill>
                  <a:srgbClr val="C00000"/>
                </a:solidFill>
                <a:sym typeface="+mn-ea"/>
              </a:rPr>
              <a:t>三种交换的比较</a:t>
            </a:r>
            <a:endParaRPr lang="zh-CN" altLang="en-US" sz="2900" dirty="0"/>
          </a:p>
          <a:p>
            <a:pPr lvl="1">
              <a:lnSpc>
                <a:spcPct val="110000"/>
              </a:lnSpc>
              <a:buClr>
                <a:srgbClr val="000000"/>
              </a:buClr>
            </a:pPr>
            <a:r>
              <a:rPr lang="zh-CN" altLang="zh-CN" dirty="0">
                <a:latin typeface="微软雅黑" panose="020B0503020204020204" pitchFamily="34" charset="-122"/>
                <a:ea typeface="微软雅黑" panose="020B0503020204020204" pitchFamily="34" charset="-122"/>
              </a:rPr>
              <a:t>电路交换</a:t>
            </a:r>
            <a:r>
              <a:rPr lang="zh-CN" altLang="en-US" dirty="0">
                <a:latin typeface="微软雅黑" panose="020B0503020204020204" pitchFamily="34" charset="-122"/>
                <a:ea typeface="微软雅黑" panose="020B0503020204020204" pitchFamily="34" charset="-122"/>
              </a:rPr>
              <a:t>需要建立连接</a:t>
            </a:r>
            <a:r>
              <a:rPr lang="zh-CN" altLang="en-US" dirty="0"/>
              <a:t>并预留资源，难以实现灵活复用</a:t>
            </a:r>
            <a:endParaRPr lang="en-US" altLang="zh-CN" dirty="0">
              <a:latin typeface="微软雅黑" panose="020B0503020204020204" pitchFamily="34" charset="-122"/>
              <a:ea typeface="微软雅黑" panose="020B0503020204020204" pitchFamily="34" charset="-122"/>
            </a:endParaRPr>
          </a:p>
          <a:p>
            <a:pPr lvl="1">
              <a:lnSpc>
                <a:spcPct val="110000"/>
              </a:lnSpc>
              <a:buClr>
                <a:srgbClr val="000000"/>
              </a:buClr>
            </a:pPr>
            <a:r>
              <a:rPr lang="zh-CN" altLang="zh-CN" dirty="0">
                <a:latin typeface="微软雅黑" panose="020B0503020204020204" pitchFamily="34" charset="-122"/>
                <a:ea typeface="微软雅黑" panose="020B0503020204020204" pitchFamily="34" charset="-122"/>
              </a:rPr>
              <a:t>报文交换和分组交换</a:t>
            </a:r>
            <a:r>
              <a:rPr lang="zh-CN" altLang="en-US" dirty="0">
                <a:latin typeface="微软雅黑" panose="020B0503020204020204" pitchFamily="34" charset="-122"/>
                <a:ea typeface="微软雅黑" panose="020B0503020204020204" pitchFamily="34" charset="-122"/>
              </a:rPr>
              <a:t>较灵活</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抗毁性高，</a:t>
            </a:r>
            <a:r>
              <a:rPr lang="zh-CN" altLang="zh-CN" dirty="0">
                <a:latin typeface="微软雅黑" panose="020B0503020204020204" pitchFamily="34" charset="-122"/>
                <a:ea typeface="微软雅黑" panose="020B0503020204020204" pitchFamily="34" charset="-122"/>
              </a:rPr>
              <a:t>在传送</a:t>
            </a:r>
            <a:r>
              <a:rPr lang="zh-CN" altLang="zh-CN" dirty="0">
                <a:solidFill>
                  <a:srgbClr val="C00000"/>
                </a:solidFill>
                <a:latin typeface="微软雅黑" panose="020B0503020204020204" pitchFamily="34" charset="-122"/>
                <a:ea typeface="微软雅黑" panose="020B0503020204020204" pitchFamily="34" charset="-122"/>
              </a:rPr>
              <a:t>突发数据</a:t>
            </a:r>
            <a:r>
              <a:rPr lang="zh-CN" altLang="zh-CN" dirty="0">
                <a:latin typeface="微软雅黑" panose="020B0503020204020204" pitchFamily="34" charset="-122"/>
                <a:ea typeface="微软雅黑" panose="020B0503020204020204" pitchFamily="34" charset="-122"/>
              </a:rPr>
              <a:t>时可提高</a:t>
            </a:r>
            <a:r>
              <a:rPr lang="zh-CN" altLang="en-US" dirty="0">
                <a:latin typeface="微软雅黑" panose="020B0503020204020204" pitchFamily="34" charset="-122"/>
                <a:ea typeface="微软雅黑" panose="020B0503020204020204" pitchFamily="34" charset="-122"/>
              </a:rPr>
              <a:t>网络</a:t>
            </a:r>
            <a:r>
              <a:rPr lang="zh-CN" altLang="zh-CN" dirty="0">
                <a:latin typeface="微软雅黑" panose="020B0503020204020204" pitchFamily="34" charset="-122"/>
                <a:ea typeface="微软雅黑" panose="020B0503020204020204" pitchFamily="34" charset="-122"/>
              </a:rPr>
              <a:t>利用率</a:t>
            </a:r>
            <a:endParaRPr lang="en-US" altLang="zh-CN" dirty="0">
              <a:latin typeface="微软雅黑" panose="020B0503020204020204" pitchFamily="34" charset="-122"/>
              <a:ea typeface="微软雅黑" panose="020B0503020204020204" pitchFamily="34" charset="-122"/>
            </a:endParaRPr>
          </a:p>
          <a:p>
            <a:pPr lvl="1">
              <a:lnSpc>
                <a:spcPct val="110000"/>
              </a:lnSpc>
              <a:buClr>
                <a:srgbClr val="000000"/>
              </a:buClr>
            </a:pPr>
            <a:r>
              <a:rPr lang="zh-CN" altLang="zh-CN" dirty="0">
                <a:latin typeface="微软雅黑" panose="020B0503020204020204" pitchFamily="34" charset="-122"/>
                <a:ea typeface="微软雅黑" panose="020B0503020204020204" pitchFamily="34" charset="-122"/>
              </a:rPr>
              <a:t>由于分组长度小于报文长度，分组交换比报文交换的</a:t>
            </a:r>
            <a:r>
              <a:rPr lang="zh-CN" altLang="zh-CN" dirty="0">
                <a:solidFill>
                  <a:srgbClr val="C00000"/>
                </a:solidFill>
                <a:latin typeface="微软雅黑" panose="020B0503020204020204" pitchFamily="34" charset="-122"/>
                <a:ea typeface="微软雅黑" panose="020B0503020204020204" pitchFamily="34" charset="-122"/>
              </a:rPr>
              <a:t>时延小</a:t>
            </a:r>
            <a:r>
              <a:rPr lang="zh-CN" altLang="zh-CN" dirty="0">
                <a:latin typeface="微软雅黑" panose="020B0503020204020204" pitchFamily="34" charset="-122"/>
                <a:ea typeface="微软雅黑" panose="020B0503020204020204" pitchFamily="34" charset="-122"/>
              </a:rPr>
              <a:t>，也具有更好的</a:t>
            </a:r>
            <a:r>
              <a:rPr lang="zh-CN" altLang="zh-CN" dirty="0">
                <a:solidFill>
                  <a:srgbClr val="C00000"/>
                </a:solidFill>
                <a:latin typeface="微软雅黑" panose="020B0503020204020204" pitchFamily="34" charset="-122"/>
                <a:ea typeface="微软雅黑" panose="020B0503020204020204" pitchFamily="34" charset="-122"/>
              </a:rPr>
              <a:t>灵活性</a:t>
            </a:r>
            <a:endParaRPr lang="zh-CN" altLang="en-US" dirty="0">
              <a:solidFill>
                <a:srgbClr val="C00000"/>
              </a:solidFill>
            </a:endParaRPr>
          </a:p>
        </p:txBody>
      </p:sp>
      <p:sp>
        <p:nvSpPr>
          <p:cNvPr id="5" name="矩形 4">
            <a:extLst>
              <a:ext uri="{FF2B5EF4-FFF2-40B4-BE49-F238E27FC236}">
                <a16:creationId xmlns:a16="http://schemas.microsoft.com/office/drawing/2014/main" id="{2537333F-3E01-BE4C-9B5F-5A14FD15D5F0}"/>
              </a:ext>
            </a:extLst>
          </p:cNvPr>
          <p:cNvSpPr/>
          <p:nvPr/>
        </p:nvSpPr>
        <p:spPr>
          <a:xfrm>
            <a:off x="5417914" y="6023121"/>
            <a:ext cx="5570756" cy="400110"/>
          </a:xfrm>
          <a:prstGeom prst="rect">
            <a:avLst/>
          </a:prstGeom>
          <a:ln>
            <a:solidFill>
              <a:srgbClr val="C00000"/>
            </a:solidFill>
          </a:ln>
        </p:spPr>
        <p:txBody>
          <a:bodyPr wrap="none">
            <a:spAutoFit/>
          </a:bodyPr>
          <a:lstStyle/>
          <a:p>
            <a:r>
              <a:rPr lang="zh-CN" altLang="zh-CN" sz="2000" dirty="0">
                <a:solidFill>
                  <a:srgbClr val="C00000"/>
                </a:solidFill>
                <a:latin typeface="微软雅黑" panose="020B0503020204020204" pitchFamily="34" charset="-122"/>
                <a:ea typeface="微软雅黑" panose="020B0503020204020204" pitchFamily="34" charset="-122"/>
              </a:rPr>
              <a:t>分组交换</a:t>
            </a:r>
            <a:r>
              <a:rPr lang="zh-CN" altLang="en-US" sz="2000" dirty="0">
                <a:solidFill>
                  <a:srgbClr val="C00000"/>
                </a:solidFill>
                <a:latin typeface="微软雅黑" panose="020B0503020204020204" pitchFamily="34" charset="-122"/>
                <a:ea typeface="微软雅黑" panose="020B0503020204020204" pitchFamily="34" charset="-122"/>
              </a:rPr>
              <a:t>适合有大量</a:t>
            </a:r>
            <a:r>
              <a:rPr lang="zh-CN" altLang="zh-CN" sz="2000" dirty="0">
                <a:solidFill>
                  <a:srgbClr val="C00000"/>
                </a:solidFill>
                <a:latin typeface="微软雅黑" panose="020B0503020204020204" pitchFamily="34" charset="-122"/>
                <a:ea typeface="微软雅黑" panose="020B0503020204020204" pitchFamily="34" charset="-122"/>
              </a:rPr>
              <a:t>突发数据</a:t>
            </a:r>
            <a:r>
              <a:rPr lang="zh-CN" altLang="en-US" sz="2000" dirty="0">
                <a:solidFill>
                  <a:srgbClr val="C00000"/>
                </a:solidFill>
                <a:latin typeface="微软雅黑" panose="020B0503020204020204" pitchFamily="34" charset="-122"/>
                <a:ea typeface="微软雅黑" panose="020B0503020204020204" pitchFamily="34" charset="-122"/>
              </a:rPr>
              <a:t>传输需求的互联网</a:t>
            </a:r>
            <a:endParaRPr lang="zh-CN" altLang="en-US" sz="2000" dirty="0">
              <a:solidFill>
                <a:srgbClr val="C00000"/>
              </a:solidFill>
            </a:endParaRPr>
          </a:p>
        </p:txBody>
      </p:sp>
      <p:sp>
        <p:nvSpPr>
          <p:cNvPr id="8" name="灯片编号占位符 7">
            <a:extLst>
              <a:ext uri="{FF2B5EF4-FFF2-40B4-BE49-F238E27FC236}">
                <a16:creationId xmlns:a16="http://schemas.microsoft.com/office/drawing/2014/main" id="{65EF53D4-B3EA-A74C-97E4-1250F833690C}"/>
              </a:ext>
            </a:extLst>
          </p:cNvPr>
          <p:cNvSpPr>
            <a:spLocks noGrp="1"/>
          </p:cNvSpPr>
          <p:nvPr>
            <p:ph type="sldNum" sz="quarter" idx="12"/>
          </p:nvPr>
        </p:nvSpPr>
        <p:spPr/>
        <p:txBody>
          <a:bodyPr/>
          <a:lstStyle/>
          <a:p>
            <a:fld id="{8D4D1E41-7A09-AB4A-A4E1-09765ADA2698}" type="slidenum">
              <a:rPr kumimoji="1" lang="zh-CN" altLang="en-US" smtClean="0"/>
              <a:t>43</a:t>
            </a:fld>
            <a:endParaRPr kumimoji="1" lang="zh-CN" altLang="en-US" dirty="0"/>
          </a:p>
        </p:txBody>
      </p:sp>
      <p:sp>
        <p:nvSpPr>
          <p:cNvPr id="9" name="文本框 8">
            <a:extLst>
              <a:ext uri="{FF2B5EF4-FFF2-40B4-BE49-F238E27FC236}">
                <a16:creationId xmlns:a16="http://schemas.microsoft.com/office/drawing/2014/main" id="{CA7D1DC0-3D96-D647-9AC4-E96FD1A3629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41388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845592"/>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solidFill>
                  <a:srgbClr val="C00000"/>
                </a:solidFill>
              </a:rPr>
              <a:t>1.3 </a:t>
            </a:r>
            <a:r>
              <a:rPr kumimoji="1" lang="zh-CN" altLang="en-US" dirty="0">
                <a:solidFill>
                  <a:srgbClr val="C00000"/>
                </a:solidFill>
              </a:rPr>
              <a:t>协议与分层结构</a:t>
            </a:r>
            <a:endParaRPr kumimoji="1" lang="en-US" altLang="zh-CN" dirty="0">
              <a:solidFill>
                <a:srgbClr val="C00000"/>
              </a:solidFill>
            </a:endParaRPr>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6017525" y="1631379"/>
            <a:ext cx="4216518" cy="2368163"/>
          </a:xfrm>
          <a:prstGeom prst="wedgeRectCallout">
            <a:avLst>
              <a:gd name="adj1" fmla="val -65776"/>
              <a:gd name="adj2" fmla="val 1249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协议设计目的</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协议分层结构</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服务原语</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服务与协议的关系</a:t>
            </a:r>
          </a:p>
        </p:txBody>
      </p:sp>
      <p:sp>
        <p:nvSpPr>
          <p:cNvPr id="3" name="灯片编号占位符 2">
            <a:extLst>
              <a:ext uri="{FF2B5EF4-FFF2-40B4-BE49-F238E27FC236}">
                <a16:creationId xmlns:a16="http://schemas.microsoft.com/office/drawing/2014/main" id="{78AA5F06-4729-6848-9A30-B4543FB2115F}"/>
              </a:ext>
            </a:extLst>
          </p:cNvPr>
          <p:cNvSpPr>
            <a:spLocks noGrp="1"/>
          </p:cNvSpPr>
          <p:nvPr>
            <p:ph type="sldNum" sz="quarter" idx="12"/>
          </p:nvPr>
        </p:nvSpPr>
        <p:spPr/>
        <p:txBody>
          <a:bodyPr/>
          <a:lstStyle/>
          <a:p>
            <a:fld id="{8D4D1E41-7A09-AB4A-A4E1-09765ADA2698}" type="slidenum">
              <a:rPr kumimoji="1" lang="zh-CN" altLang="en-US" smtClean="0"/>
              <a:t>44</a:t>
            </a:fld>
            <a:endParaRPr kumimoji="1" lang="zh-CN" altLang="en-US" dirty="0"/>
          </a:p>
        </p:txBody>
      </p:sp>
    </p:spTree>
    <p:extLst>
      <p:ext uri="{BB962C8B-B14F-4D97-AF65-F5344CB8AC3E}">
        <p14:creationId xmlns:p14="http://schemas.microsoft.com/office/powerpoint/2010/main" val="2668094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协议设计目的</a:t>
            </a:r>
            <a:endParaRPr lang="zh-CN" altLang="en-US" dirty="0"/>
          </a:p>
        </p:txBody>
      </p:sp>
      <p:sp>
        <p:nvSpPr>
          <p:cNvPr id="3" name="内容占位符 2"/>
          <p:cNvSpPr>
            <a:spLocks noGrp="1"/>
          </p:cNvSpPr>
          <p:nvPr>
            <p:ph idx="1"/>
          </p:nvPr>
        </p:nvSpPr>
        <p:spPr>
          <a:xfrm>
            <a:off x="7086292" y="1512784"/>
            <a:ext cx="3935305" cy="523220"/>
          </a:xfrm>
        </p:spPr>
        <p:txBody>
          <a:bodyPr/>
          <a:lstStyle/>
          <a:p>
            <a:pPr marL="0" indent="0" algn="ctr">
              <a:buNone/>
            </a:pPr>
            <a:r>
              <a:rPr lang="zh-CN" altLang="en-US" dirty="0"/>
              <a:t>计算机之间的信息交互</a:t>
            </a:r>
          </a:p>
        </p:txBody>
      </p:sp>
      <p:sp>
        <p:nvSpPr>
          <p:cNvPr id="98" name="Line 101"/>
          <p:cNvSpPr>
            <a:spLocks noChangeShapeType="1"/>
          </p:cNvSpPr>
          <p:nvPr/>
        </p:nvSpPr>
        <p:spPr bwMode="auto">
          <a:xfrm>
            <a:off x="6175779" y="2520063"/>
            <a:ext cx="25492" cy="3127063"/>
          </a:xfrm>
          <a:prstGeom prst="line">
            <a:avLst/>
          </a:prstGeom>
          <a:noFill/>
          <a:ln w="19050">
            <a:solidFill>
              <a:schemeClr val="bg1">
                <a:lumMod val="75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p>
        </p:txBody>
      </p:sp>
      <p:sp>
        <p:nvSpPr>
          <p:cNvPr id="101" name="Text Box 102"/>
          <p:cNvSpPr txBox="1">
            <a:spLocks noChangeArrowheads="1"/>
          </p:cNvSpPr>
          <p:nvPr/>
        </p:nvSpPr>
        <p:spPr bwMode="auto">
          <a:xfrm>
            <a:off x="5848252" y="4074387"/>
            <a:ext cx="663575" cy="396875"/>
          </a:xfrm>
          <a:prstGeom prst="rect">
            <a:avLst/>
          </a:prstGeom>
          <a:solidFill>
            <a:schemeClr val="bg1"/>
          </a:solidFill>
          <a:ln>
            <a:noFill/>
          </a:ln>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2000" dirty="0">
                <a:latin typeface="Calibri" panose="020F0502020204030204" pitchFamily="34" charset="0"/>
                <a:cs typeface="Calibri" panose="020F0502020204030204" pitchFamily="34" charset="0"/>
              </a:rPr>
              <a:t>time</a:t>
            </a:r>
          </a:p>
        </p:txBody>
      </p:sp>
      <p:grpSp>
        <p:nvGrpSpPr>
          <p:cNvPr id="5" name="组合 4">
            <a:extLst>
              <a:ext uri="{FF2B5EF4-FFF2-40B4-BE49-F238E27FC236}">
                <a16:creationId xmlns:a16="http://schemas.microsoft.com/office/drawing/2014/main" id="{DF4D9036-45B0-114F-895D-3C603BFB94BA}"/>
              </a:ext>
            </a:extLst>
          </p:cNvPr>
          <p:cNvGrpSpPr/>
          <p:nvPr/>
        </p:nvGrpSpPr>
        <p:grpSpPr>
          <a:xfrm>
            <a:off x="6397771" y="2425343"/>
            <a:ext cx="4497415" cy="3069590"/>
            <a:chOff x="6430645" y="2605405"/>
            <a:chExt cx="4497415" cy="3069590"/>
          </a:xfrm>
        </p:grpSpPr>
        <p:grpSp>
          <p:nvGrpSpPr>
            <p:cNvPr id="102" name="Group 82"/>
            <p:cNvGrpSpPr/>
            <p:nvPr/>
          </p:nvGrpSpPr>
          <p:grpSpPr>
            <a:xfrm>
              <a:off x="7501255" y="3753485"/>
              <a:ext cx="2814955" cy="488315"/>
              <a:chOff x="6786129" y="3255963"/>
              <a:chExt cx="2216150" cy="415925"/>
            </a:xfrm>
          </p:grpSpPr>
          <p:sp>
            <p:nvSpPr>
              <p:cNvPr id="103" name="Line 90"/>
              <p:cNvSpPr>
                <a:spLocks noChangeShapeType="1"/>
              </p:cNvSpPr>
              <p:nvPr/>
            </p:nvSpPr>
            <p:spPr bwMode="auto">
              <a:xfrm flipV="1">
                <a:off x="6786129" y="3255963"/>
                <a:ext cx="2216150" cy="398463"/>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04" name="Rectangle 92"/>
              <p:cNvSpPr>
                <a:spLocks noChangeArrowheads="1"/>
              </p:cNvSpPr>
              <p:nvPr/>
            </p:nvSpPr>
            <p:spPr bwMode="auto">
              <a:xfrm>
                <a:off x="7221104" y="3278188"/>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05" name="Text Box 91"/>
              <p:cNvSpPr txBox="1">
                <a:spLocks noChangeArrowheads="1"/>
              </p:cNvSpPr>
              <p:nvPr/>
            </p:nvSpPr>
            <p:spPr bwMode="auto">
              <a:xfrm>
                <a:off x="7125853" y="3279776"/>
                <a:ext cx="1635127" cy="30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latin typeface="微软雅黑" panose="020B0503020204020204" pitchFamily="34" charset="-122"/>
                    <a:ea typeface="微软雅黑" panose="020B0503020204020204" pitchFamily="34" charset="-122"/>
                    <a:cs typeface="Calibri" panose="020F0502020204030204" pitchFamily="34" charset="0"/>
                    <a:sym typeface="+mn-ea"/>
                  </a:rPr>
                  <a:t>连接响应</a:t>
                </a:r>
              </a:p>
            </p:txBody>
          </p:sp>
        </p:grpSp>
        <p:grpSp>
          <p:nvGrpSpPr>
            <p:cNvPr id="106" name="Group 84"/>
            <p:cNvGrpSpPr/>
            <p:nvPr/>
          </p:nvGrpSpPr>
          <p:grpSpPr>
            <a:xfrm>
              <a:off x="7561580" y="5171667"/>
              <a:ext cx="2976245" cy="503328"/>
              <a:chOff x="6833754" y="4464051"/>
              <a:chExt cx="2343150" cy="428625"/>
            </a:xfrm>
          </p:grpSpPr>
          <p:sp>
            <p:nvSpPr>
              <p:cNvPr id="107" name="Line 85"/>
              <p:cNvSpPr>
                <a:spLocks noChangeShapeType="1"/>
              </p:cNvSpPr>
              <p:nvPr/>
            </p:nvSpPr>
            <p:spPr bwMode="auto">
              <a:xfrm flipV="1">
                <a:off x="6833754" y="4464051"/>
                <a:ext cx="2343150" cy="428625"/>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08" name="Rectangle 99"/>
              <p:cNvSpPr>
                <a:spLocks noChangeArrowheads="1"/>
              </p:cNvSpPr>
              <p:nvPr/>
            </p:nvSpPr>
            <p:spPr bwMode="auto">
              <a:xfrm>
                <a:off x="7602104" y="4562476"/>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09" name="Text Box 100"/>
              <p:cNvSpPr txBox="1">
                <a:spLocks noChangeArrowheads="1"/>
              </p:cNvSpPr>
              <p:nvPr/>
            </p:nvSpPr>
            <p:spPr bwMode="auto">
              <a:xfrm>
                <a:off x="7509182" y="4508200"/>
                <a:ext cx="960395" cy="33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发送文件</a:t>
                </a:r>
              </a:p>
            </p:txBody>
          </p:sp>
        </p:grpSp>
        <p:grpSp>
          <p:nvGrpSpPr>
            <p:cNvPr id="110" name="Group 81"/>
            <p:cNvGrpSpPr/>
            <p:nvPr/>
          </p:nvGrpSpPr>
          <p:grpSpPr>
            <a:xfrm>
              <a:off x="7579995" y="3009265"/>
              <a:ext cx="2764155" cy="594995"/>
              <a:chOff x="6848042" y="2622045"/>
              <a:chExt cx="2176462" cy="506918"/>
            </a:xfrm>
          </p:grpSpPr>
          <p:sp>
            <p:nvSpPr>
              <p:cNvPr id="111" name="Line 89"/>
              <p:cNvSpPr>
                <a:spLocks noChangeShapeType="1"/>
              </p:cNvSpPr>
              <p:nvPr/>
            </p:nvSpPr>
            <p:spPr bwMode="auto">
              <a:xfrm>
                <a:off x="6848042" y="2749551"/>
                <a:ext cx="2176462" cy="347662"/>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12" name="Rectangle 52"/>
              <p:cNvSpPr>
                <a:spLocks noChangeArrowheads="1"/>
              </p:cNvSpPr>
              <p:nvPr/>
            </p:nvSpPr>
            <p:spPr bwMode="auto">
              <a:xfrm>
                <a:off x="7133792" y="2689226"/>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13" name="Text Box 91"/>
              <p:cNvSpPr txBox="1">
                <a:spLocks noChangeArrowheads="1"/>
              </p:cNvSpPr>
              <p:nvPr/>
            </p:nvSpPr>
            <p:spPr bwMode="auto">
              <a:xfrm>
                <a:off x="7118309" y="2622045"/>
                <a:ext cx="1635127" cy="30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latin typeface="微软雅黑" panose="020B0503020204020204" pitchFamily="34" charset="-122"/>
                    <a:ea typeface="微软雅黑" panose="020B0503020204020204" pitchFamily="34" charset="-122"/>
                    <a:cs typeface="Calibri" panose="020F0502020204030204" pitchFamily="34" charset="0"/>
                  </a:rPr>
                  <a:t>连接请求</a:t>
                </a:r>
              </a:p>
            </p:txBody>
          </p:sp>
        </p:grpSp>
        <p:grpSp>
          <p:nvGrpSpPr>
            <p:cNvPr id="114" name="Group 57"/>
            <p:cNvGrpSpPr/>
            <p:nvPr/>
          </p:nvGrpSpPr>
          <p:grpSpPr bwMode="auto">
            <a:xfrm>
              <a:off x="10474670" y="2700649"/>
              <a:ext cx="453390" cy="887095"/>
              <a:chOff x="4140" y="429"/>
              <a:chExt cx="1425" cy="2396"/>
            </a:xfrm>
          </p:grpSpPr>
          <p:sp>
            <p:nvSpPr>
              <p:cNvPr id="115" name="Freeform 58"/>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16"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17" name="Freeform 60"/>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18" name="Freeform 61"/>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19"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20" name="Group 63"/>
              <p:cNvGrpSpPr/>
              <p:nvPr/>
            </p:nvGrpSpPr>
            <p:grpSpPr bwMode="auto">
              <a:xfrm>
                <a:off x="4749" y="668"/>
                <a:ext cx="581" cy="145"/>
                <a:chOff x="614" y="2568"/>
                <a:chExt cx="725" cy="139"/>
              </a:xfrm>
            </p:grpSpPr>
            <p:sp>
              <p:nvSpPr>
                <p:cNvPr id="121"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22"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23"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24" name="Group 67"/>
              <p:cNvGrpSpPr/>
              <p:nvPr/>
            </p:nvGrpSpPr>
            <p:grpSpPr bwMode="auto">
              <a:xfrm>
                <a:off x="4747" y="994"/>
                <a:ext cx="581" cy="134"/>
                <a:chOff x="614" y="2568"/>
                <a:chExt cx="725" cy="139"/>
              </a:xfrm>
            </p:grpSpPr>
            <p:sp>
              <p:nvSpPr>
                <p:cNvPr id="125"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26"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27"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28"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29" name="Group 72"/>
              <p:cNvGrpSpPr/>
              <p:nvPr/>
            </p:nvGrpSpPr>
            <p:grpSpPr bwMode="auto">
              <a:xfrm>
                <a:off x="4735" y="1627"/>
                <a:ext cx="582" cy="151"/>
                <a:chOff x="614" y="2568"/>
                <a:chExt cx="725" cy="139"/>
              </a:xfrm>
            </p:grpSpPr>
            <p:sp>
              <p:nvSpPr>
                <p:cNvPr id="130"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31"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32" name="Freeform 75"/>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grpSp>
            <p:nvGrpSpPr>
              <p:cNvPr id="133" name="Group 76"/>
              <p:cNvGrpSpPr/>
              <p:nvPr/>
            </p:nvGrpSpPr>
            <p:grpSpPr bwMode="auto">
              <a:xfrm>
                <a:off x="4739" y="1327"/>
                <a:ext cx="582" cy="139"/>
                <a:chOff x="614" y="2568"/>
                <a:chExt cx="725" cy="139"/>
              </a:xfrm>
            </p:grpSpPr>
            <p:sp>
              <p:nvSpPr>
                <p:cNvPr id="134"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35"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36"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37" name="Freeform 80"/>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38" name="Freeform 81"/>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39"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0" name="Freeform 83"/>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41"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2"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3"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4"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1800" dirty="0">
                  <a:latin typeface="Calibri" panose="020F0502020204030204" pitchFamily="34" charset="0"/>
                  <a:cs typeface="Calibri" panose="020F0502020204030204" pitchFamily="34" charset="0"/>
                </a:endParaRPr>
              </a:p>
            </p:txBody>
          </p:sp>
          <p:sp>
            <p:nvSpPr>
              <p:cNvPr id="145"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6"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grpSp>
          <p:nvGrpSpPr>
            <p:cNvPr id="147" name="Group 90"/>
            <p:cNvGrpSpPr/>
            <p:nvPr/>
          </p:nvGrpSpPr>
          <p:grpSpPr bwMode="auto">
            <a:xfrm>
              <a:off x="6430645" y="2605405"/>
              <a:ext cx="1135380" cy="972820"/>
              <a:chOff x="-44" y="1473"/>
              <a:chExt cx="981" cy="1105"/>
            </a:xfrm>
          </p:grpSpPr>
          <p:pic>
            <p:nvPicPr>
              <p:cNvPr id="148" name="Picture 9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92"/>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latin typeface="Calibri" panose="020F0502020204030204" pitchFamily="34" charset="0"/>
                  <a:cs typeface="Calibri" panose="020F0502020204030204" pitchFamily="34" charset="0"/>
                </a:endParaRPr>
              </a:p>
            </p:txBody>
          </p:sp>
        </p:grpSp>
        <p:grpSp>
          <p:nvGrpSpPr>
            <p:cNvPr id="150" name="Group 83"/>
            <p:cNvGrpSpPr/>
            <p:nvPr/>
          </p:nvGrpSpPr>
          <p:grpSpPr>
            <a:xfrm>
              <a:off x="7561580" y="4511675"/>
              <a:ext cx="3048635" cy="492125"/>
              <a:chOff x="6833754" y="3902076"/>
              <a:chExt cx="2400300" cy="419100"/>
            </a:xfrm>
          </p:grpSpPr>
          <p:sp>
            <p:nvSpPr>
              <p:cNvPr id="151" name="Line 94"/>
              <p:cNvSpPr>
                <a:spLocks noChangeShapeType="1"/>
              </p:cNvSpPr>
              <p:nvPr/>
            </p:nvSpPr>
            <p:spPr bwMode="auto">
              <a:xfrm>
                <a:off x="6833754" y="3902076"/>
                <a:ext cx="2400300" cy="419100"/>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52" name="Rectangle 2"/>
              <p:cNvSpPr/>
              <p:nvPr/>
            </p:nvSpPr>
            <p:spPr>
              <a:xfrm>
                <a:off x="7315214" y="4021046"/>
                <a:ext cx="1130406" cy="282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 Box 95"/>
              <p:cNvSpPr txBox="1">
                <a:spLocks noChangeArrowheads="1"/>
              </p:cNvSpPr>
              <p:nvPr/>
            </p:nvSpPr>
            <p:spPr bwMode="auto">
              <a:xfrm>
                <a:off x="7509216" y="3987523"/>
                <a:ext cx="990391" cy="24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sym typeface="+mn-ea"/>
                  </a:rPr>
                  <a:t>获取文件</a:t>
                </a:r>
              </a:p>
            </p:txBody>
          </p:sp>
        </p:grpSp>
      </p:grpSp>
      <p:sp>
        <p:nvSpPr>
          <p:cNvPr id="6" name="灯片编号占位符 5">
            <a:extLst>
              <a:ext uri="{FF2B5EF4-FFF2-40B4-BE49-F238E27FC236}">
                <a16:creationId xmlns:a16="http://schemas.microsoft.com/office/drawing/2014/main" id="{16427AFB-0A3D-B941-9BE1-AC2CCCC115FA}"/>
              </a:ext>
            </a:extLst>
          </p:cNvPr>
          <p:cNvSpPr>
            <a:spLocks noGrp="1"/>
          </p:cNvSpPr>
          <p:nvPr>
            <p:ph type="sldNum" sz="quarter" idx="12"/>
          </p:nvPr>
        </p:nvSpPr>
        <p:spPr/>
        <p:txBody>
          <a:bodyPr/>
          <a:lstStyle/>
          <a:p>
            <a:fld id="{8D4D1E41-7A09-AB4A-A4E1-09765ADA2698}" type="slidenum">
              <a:rPr kumimoji="1" lang="zh-CN" altLang="en-US" smtClean="0"/>
              <a:t>45</a:t>
            </a:fld>
            <a:endParaRPr kumimoji="1" lang="zh-CN" altLang="en-US" dirty="0"/>
          </a:p>
        </p:txBody>
      </p:sp>
      <p:sp>
        <p:nvSpPr>
          <p:cNvPr id="80" name="文本框 79">
            <a:extLst>
              <a:ext uri="{FF2B5EF4-FFF2-40B4-BE49-F238E27FC236}">
                <a16:creationId xmlns:a16="http://schemas.microsoft.com/office/drawing/2014/main" id="{FC08B931-476F-A945-9C35-EAB933CD2CE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协议与分层结构</a:t>
            </a:r>
          </a:p>
        </p:txBody>
      </p:sp>
      <p:sp>
        <p:nvSpPr>
          <p:cNvPr id="81" name="文本框 80">
            <a:extLst>
              <a:ext uri="{FF2B5EF4-FFF2-40B4-BE49-F238E27FC236}">
                <a16:creationId xmlns:a16="http://schemas.microsoft.com/office/drawing/2014/main" id="{6B4E474D-B6C3-8549-B313-9EDCE47A1910}"/>
              </a:ext>
            </a:extLst>
          </p:cNvPr>
          <p:cNvSpPr txBox="1"/>
          <p:nvPr/>
        </p:nvSpPr>
        <p:spPr>
          <a:xfrm>
            <a:off x="1186738" y="5213530"/>
            <a:ext cx="4770244" cy="1200329"/>
          </a:xfrm>
          <a:prstGeom prst="rect">
            <a:avLst/>
          </a:prstGeom>
          <a:noFill/>
        </p:spPr>
        <p:txBody>
          <a:bodyPr wrap="square" rtlCol="0">
            <a:spAutoFit/>
          </a:bodyPr>
          <a:lstStyle/>
          <a:p>
            <a:pPr marL="0" lvl="1" algn="ctr"/>
            <a:r>
              <a:rPr kumimoji="1" lang="zh-CN" altLang="en-US" sz="2400" dirty="0">
                <a:solidFill>
                  <a:srgbClr val="C00000"/>
                </a:solidFill>
                <a:latin typeface="微软雅黑" panose="020B0503020204020204" pitchFamily="34" charset="-122"/>
                <a:ea typeface="微软雅黑" panose="020B0503020204020204" pitchFamily="34" charset="-122"/>
                <a:sym typeface="+mn-ea"/>
              </a:rPr>
              <a:t>交流的基础：</a:t>
            </a:r>
            <a:br>
              <a:rPr kumimoji="1" lang="en-US" altLang="zh-CN" sz="2400" dirty="0">
                <a:solidFill>
                  <a:srgbClr val="C00000"/>
                </a:solidFill>
                <a:latin typeface="微软雅黑" panose="020B0503020204020204" pitchFamily="34" charset="-122"/>
                <a:ea typeface="微软雅黑" panose="020B0503020204020204" pitchFamily="34" charset="-122"/>
                <a:sym typeface="+mn-ea"/>
              </a:rPr>
            </a:br>
            <a:r>
              <a:rPr kumimoji="1" lang="zh-CN" altLang="en-US" sz="2400" dirty="0">
                <a:solidFill>
                  <a:srgbClr val="C00000"/>
                </a:solidFill>
                <a:latin typeface="微软雅黑" panose="020B0503020204020204" pitchFamily="34" charset="-122"/>
                <a:ea typeface="微软雅黑" panose="020B0503020204020204" pitchFamily="34" charset="-122"/>
                <a:sym typeface="+mn-ea"/>
              </a:rPr>
              <a:t>共同的语言、互相理解，</a:t>
            </a:r>
            <a:br>
              <a:rPr kumimoji="1" lang="en-US" altLang="zh-CN" sz="2400" dirty="0">
                <a:solidFill>
                  <a:srgbClr val="C00000"/>
                </a:solidFill>
                <a:latin typeface="微软雅黑" panose="020B0503020204020204" pitchFamily="34" charset="-122"/>
                <a:ea typeface="微软雅黑" panose="020B0503020204020204" pitchFamily="34" charset="-122"/>
                <a:sym typeface="+mn-ea"/>
              </a:rPr>
            </a:br>
            <a:r>
              <a:rPr kumimoji="1" lang="zh-CN" altLang="en-US" sz="2400" dirty="0">
                <a:solidFill>
                  <a:srgbClr val="C00000"/>
                </a:solidFill>
                <a:latin typeface="微软雅黑" panose="020B0503020204020204" pitchFamily="34" charset="-122"/>
                <a:ea typeface="微软雅黑" panose="020B0503020204020204" pitchFamily="34" charset="-122"/>
                <a:sym typeface="+mn-ea"/>
              </a:rPr>
              <a:t>共同语义</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a:t>
            </a:r>
            <a:endParaRPr kumimoji="1" lang="zh-CN" altLang="en-US" sz="2400" dirty="0">
              <a:solidFill>
                <a:srgbClr val="C00000"/>
              </a:solidFill>
              <a:latin typeface="微软雅黑" panose="020B0503020204020204" pitchFamily="34" charset="-122"/>
              <a:ea typeface="微软雅黑" panose="020B0503020204020204" pitchFamily="34" charset="-122"/>
              <a:sym typeface="+mn-ea"/>
            </a:endParaRPr>
          </a:p>
        </p:txBody>
      </p:sp>
      <p:grpSp>
        <p:nvGrpSpPr>
          <p:cNvPr id="82" name="组合 81">
            <a:extLst>
              <a:ext uri="{FF2B5EF4-FFF2-40B4-BE49-F238E27FC236}">
                <a16:creationId xmlns:a16="http://schemas.microsoft.com/office/drawing/2014/main" id="{0D9204A7-3B7C-974F-A3ED-58F122A59CB2}"/>
              </a:ext>
            </a:extLst>
          </p:cNvPr>
          <p:cNvGrpSpPr/>
          <p:nvPr/>
        </p:nvGrpSpPr>
        <p:grpSpPr>
          <a:xfrm>
            <a:off x="833720" y="2327805"/>
            <a:ext cx="4911075" cy="2779379"/>
            <a:chOff x="920996" y="2646746"/>
            <a:chExt cx="4911075" cy="2779379"/>
          </a:xfrm>
        </p:grpSpPr>
        <p:grpSp>
          <p:nvGrpSpPr>
            <p:cNvPr id="83" name="Group 8">
              <a:extLst>
                <a:ext uri="{FF2B5EF4-FFF2-40B4-BE49-F238E27FC236}">
                  <a16:creationId xmlns:a16="http://schemas.microsoft.com/office/drawing/2014/main" id="{A37CEF99-EEDB-FC49-853B-242C21D7E2AB}"/>
                </a:ext>
              </a:extLst>
            </p:cNvPr>
            <p:cNvGrpSpPr/>
            <p:nvPr/>
          </p:nvGrpSpPr>
          <p:grpSpPr>
            <a:xfrm>
              <a:off x="2315845" y="2841625"/>
              <a:ext cx="2248523" cy="563245"/>
              <a:chOff x="2925329" y="2422526"/>
              <a:chExt cx="1793003" cy="563562"/>
            </a:xfrm>
          </p:grpSpPr>
          <p:sp>
            <p:nvSpPr>
              <p:cNvPr id="161" name="Line 10">
                <a:extLst>
                  <a:ext uri="{FF2B5EF4-FFF2-40B4-BE49-F238E27FC236}">
                    <a16:creationId xmlns:a16="http://schemas.microsoft.com/office/drawing/2014/main" id="{8DE279DE-130A-C744-B9E2-0562B8ADBE41}"/>
                  </a:ext>
                </a:extLst>
              </p:cNvPr>
              <p:cNvSpPr>
                <a:spLocks noChangeShapeType="1"/>
              </p:cNvSpPr>
              <p:nvPr/>
            </p:nvSpPr>
            <p:spPr bwMode="auto">
              <a:xfrm>
                <a:off x="2925329" y="2709863"/>
                <a:ext cx="1762125" cy="276225"/>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62" name="Text Box 64">
                <a:extLst>
                  <a:ext uri="{FF2B5EF4-FFF2-40B4-BE49-F238E27FC236}">
                    <a16:creationId xmlns:a16="http://schemas.microsoft.com/office/drawing/2014/main" id="{4B741305-78A3-9D40-93D4-43B7A02F0C1E}"/>
                  </a:ext>
                </a:extLst>
              </p:cNvPr>
              <p:cNvSpPr txBox="1">
                <a:spLocks noChangeArrowheads="1"/>
              </p:cNvSpPr>
              <p:nvPr/>
            </p:nvSpPr>
            <p:spPr bwMode="auto">
              <a:xfrm>
                <a:off x="3122799" y="2422526"/>
                <a:ext cx="1595533" cy="39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有同学提问吗？</a:t>
                </a:r>
              </a:p>
            </p:txBody>
          </p:sp>
        </p:grpSp>
        <p:grpSp>
          <p:nvGrpSpPr>
            <p:cNvPr id="84" name="Group 78">
              <a:extLst>
                <a:ext uri="{FF2B5EF4-FFF2-40B4-BE49-F238E27FC236}">
                  <a16:creationId xmlns:a16="http://schemas.microsoft.com/office/drawing/2014/main" id="{C0B6D1B7-91B8-654F-948A-40ADA3BD9B89}"/>
                </a:ext>
              </a:extLst>
            </p:cNvPr>
            <p:cNvGrpSpPr/>
            <p:nvPr/>
          </p:nvGrpSpPr>
          <p:grpSpPr>
            <a:xfrm>
              <a:off x="2146935" y="3437255"/>
              <a:ext cx="2394585" cy="631825"/>
              <a:chOff x="2617354" y="2998788"/>
              <a:chExt cx="2085975" cy="631825"/>
            </a:xfrm>
          </p:grpSpPr>
          <p:sp>
            <p:nvSpPr>
              <p:cNvPr id="159" name="Line 66">
                <a:extLst>
                  <a:ext uri="{FF2B5EF4-FFF2-40B4-BE49-F238E27FC236}">
                    <a16:creationId xmlns:a16="http://schemas.microsoft.com/office/drawing/2014/main" id="{DB7D997E-AFE5-0C49-999D-21647484224F}"/>
                  </a:ext>
                </a:extLst>
              </p:cNvPr>
              <p:cNvSpPr>
                <a:spLocks noChangeShapeType="1"/>
              </p:cNvSpPr>
              <p:nvPr/>
            </p:nvSpPr>
            <p:spPr bwMode="auto">
              <a:xfrm flipV="1">
                <a:off x="2617354" y="3268663"/>
                <a:ext cx="2085975" cy="361950"/>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60" name="Text Box 67">
                <a:extLst>
                  <a:ext uri="{FF2B5EF4-FFF2-40B4-BE49-F238E27FC236}">
                    <a16:creationId xmlns:a16="http://schemas.microsoft.com/office/drawing/2014/main" id="{4AB30AE3-DB22-174B-885C-BAB9BEDB6E01}"/>
                  </a:ext>
                </a:extLst>
              </p:cNvPr>
              <p:cNvSpPr txBox="1">
                <a:spLocks noChangeArrowheads="1"/>
              </p:cNvSpPr>
              <p:nvPr/>
            </p:nvSpPr>
            <p:spPr bwMode="auto">
              <a:xfrm>
                <a:off x="3212416" y="2998788"/>
                <a:ext cx="1278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我有问题</a:t>
                </a:r>
              </a:p>
            </p:txBody>
          </p:sp>
        </p:grpSp>
        <p:grpSp>
          <p:nvGrpSpPr>
            <p:cNvPr id="85" name="Group 79">
              <a:extLst>
                <a:ext uri="{FF2B5EF4-FFF2-40B4-BE49-F238E27FC236}">
                  <a16:creationId xmlns:a16="http://schemas.microsoft.com/office/drawing/2014/main" id="{24358ED1-7CD7-3746-A6AE-D4BDA3BAF968}"/>
                </a:ext>
              </a:extLst>
            </p:cNvPr>
            <p:cNvGrpSpPr/>
            <p:nvPr/>
          </p:nvGrpSpPr>
          <p:grpSpPr>
            <a:xfrm>
              <a:off x="2146935" y="4108337"/>
              <a:ext cx="2359660" cy="824332"/>
              <a:chOff x="2601479" y="3429004"/>
              <a:chExt cx="2207319" cy="823913"/>
            </a:xfrm>
          </p:grpSpPr>
          <p:sp>
            <p:nvSpPr>
              <p:cNvPr id="155" name="Line 70">
                <a:extLst>
                  <a:ext uri="{FF2B5EF4-FFF2-40B4-BE49-F238E27FC236}">
                    <a16:creationId xmlns:a16="http://schemas.microsoft.com/office/drawing/2014/main" id="{4C70F432-7072-5945-BBC5-D70BAC8FAEB3}"/>
                  </a:ext>
                </a:extLst>
              </p:cNvPr>
              <p:cNvSpPr>
                <a:spLocks noChangeShapeType="1"/>
              </p:cNvSpPr>
              <p:nvPr/>
            </p:nvSpPr>
            <p:spPr bwMode="auto">
              <a:xfrm>
                <a:off x="2601479" y="3700308"/>
                <a:ext cx="2207319" cy="239907"/>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grpSp>
            <p:nvGrpSpPr>
              <p:cNvPr id="156" name="Group 72">
                <a:extLst>
                  <a:ext uri="{FF2B5EF4-FFF2-40B4-BE49-F238E27FC236}">
                    <a16:creationId xmlns:a16="http://schemas.microsoft.com/office/drawing/2014/main" id="{AFFC7AC8-3EAB-9D4C-9632-03F7C7DD2E8B}"/>
                  </a:ext>
                </a:extLst>
              </p:cNvPr>
              <p:cNvGrpSpPr/>
              <p:nvPr/>
            </p:nvGrpSpPr>
            <p:grpSpPr bwMode="auto">
              <a:xfrm>
                <a:off x="3179331" y="3429004"/>
                <a:ext cx="1100138" cy="823913"/>
                <a:chOff x="786" y="2619"/>
                <a:chExt cx="693" cy="519"/>
              </a:xfrm>
            </p:grpSpPr>
            <p:sp>
              <p:nvSpPr>
                <p:cNvPr id="157" name="Rectangle 71">
                  <a:extLst>
                    <a:ext uri="{FF2B5EF4-FFF2-40B4-BE49-F238E27FC236}">
                      <a16:creationId xmlns:a16="http://schemas.microsoft.com/office/drawing/2014/main" id="{5F30F7AE-FD1E-D646-9131-0928415A8395}"/>
                    </a:ext>
                  </a:extLst>
                </p:cNvPr>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58" name="Text Box 69">
                  <a:extLst>
                    <a:ext uri="{FF2B5EF4-FFF2-40B4-BE49-F238E27FC236}">
                      <a16:creationId xmlns:a16="http://schemas.microsoft.com/office/drawing/2014/main" id="{E2B5C473-FC89-D44E-94F9-6EFB031C8CB0}"/>
                    </a:ext>
                  </a:extLst>
                </p:cNvPr>
                <p:cNvSpPr txBox="1">
                  <a:spLocks noChangeArrowheads="1"/>
                </p:cNvSpPr>
                <p:nvPr/>
              </p:nvSpPr>
              <p:spPr bwMode="auto">
                <a:xfrm>
                  <a:off x="865" y="2619"/>
                  <a:ext cx="614" cy="2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latin typeface="微软雅黑" panose="020B0503020204020204" pitchFamily="34" charset="-122"/>
                      <a:ea typeface="微软雅黑" panose="020B0503020204020204" pitchFamily="34" charset="-122"/>
                      <a:cs typeface="Calibri" panose="020F0502020204030204" pitchFamily="34" charset="0"/>
                    </a:rPr>
                    <a:t>请说</a:t>
                  </a:r>
                </a:p>
              </p:txBody>
            </p:sp>
          </p:grpSp>
        </p:grpSp>
        <p:grpSp>
          <p:nvGrpSpPr>
            <p:cNvPr id="95" name="Group 80">
              <a:extLst>
                <a:ext uri="{FF2B5EF4-FFF2-40B4-BE49-F238E27FC236}">
                  <a16:creationId xmlns:a16="http://schemas.microsoft.com/office/drawing/2014/main" id="{814FFF0B-D878-BB4F-B46E-1530D21314ED}"/>
                </a:ext>
              </a:extLst>
            </p:cNvPr>
            <p:cNvGrpSpPr/>
            <p:nvPr/>
          </p:nvGrpSpPr>
          <p:grpSpPr>
            <a:xfrm>
              <a:off x="2037278" y="4775867"/>
              <a:ext cx="2765440" cy="650258"/>
              <a:chOff x="2644330" y="4088193"/>
              <a:chExt cx="2287588" cy="650551"/>
            </a:xfrm>
          </p:grpSpPr>
          <p:sp>
            <p:nvSpPr>
              <p:cNvPr id="100" name="Line 73">
                <a:extLst>
                  <a:ext uri="{FF2B5EF4-FFF2-40B4-BE49-F238E27FC236}">
                    <a16:creationId xmlns:a16="http://schemas.microsoft.com/office/drawing/2014/main" id="{99C4F087-5292-6340-8F4D-2E88AE431467}"/>
                  </a:ext>
                </a:extLst>
              </p:cNvPr>
              <p:cNvSpPr>
                <a:spLocks noChangeShapeType="1"/>
              </p:cNvSpPr>
              <p:nvPr/>
            </p:nvSpPr>
            <p:spPr bwMode="auto">
              <a:xfrm flipV="1">
                <a:off x="2763404" y="4405369"/>
                <a:ext cx="1952625" cy="333375"/>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54" name="Text Box 74">
                <a:extLst>
                  <a:ext uri="{FF2B5EF4-FFF2-40B4-BE49-F238E27FC236}">
                    <a16:creationId xmlns:a16="http://schemas.microsoft.com/office/drawing/2014/main" id="{0DD2B6B5-5DB0-3742-82AC-251FE2C6ED0B}"/>
                  </a:ext>
                </a:extLst>
              </p:cNvPr>
              <p:cNvSpPr txBox="1">
                <a:spLocks noChangeArrowheads="1"/>
              </p:cNvSpPr>
              <p:nvPr/>
            </p:nvSpPr>
            <p:spPr bwMode="auto">
              <a:xfrm>
                <a:off x="2644330" y="4088193"/>
                <a:ext cx="22875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协议设计目的是什么呢？</a:t>
                </a:r>
              </a:p>
            </p:txBody>
          </p:sp>
        </p:grpSp>
        <p:pic>
          <p:nvPicPr>
            <p:cNvPr id="96" name="Picture 4">
              <a:extLst>
                <a:ext uri="{FF2B5EF4-FFF2-40B4-BE49-F238E27FC236}">
                  <a16:creationId xmlns:a16="http://schemas.microsoft.com/office/drawing/2014/main" id="{76E63633-DFAE-1645-A2CE-68A9A07618A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25399" y="2646746"/>
              <a:ext cx="1206672" cy="120908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a:extLst>
                <a:ext uri="{FF2B5EF4-FFF2-40B4-BE49-F238E27FC236}">
                  <a16:creationId xmlns:a16="http://schemas.microsoft.com/office/drawing/2014/main" id="{B96058B7-8166-1945-9077-DD8619738F8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96" y="2699834"/>
              <a:ext cx="1075474" cy="1615455"/>
            </a:xfrm>
            <a:prstGeom prst="rect">
              <a:avLst/>
            </a:prstGeom>
            <a:noFill/>
            <a:extLst>
              <a:ext uri="{909E8E84-426E-40DD-AFC4-6F175D3DCCD1}">
                <a14:hiddenFill xmlns:a14="http://schemas.microsoft.com/office/drawing/2010/main">
                  <a:solidFill>
                    <a:srgbClr val="FFFFFF"/>
                  </a:solidFill>
                </a14:hiddenFill>
              </a:ext>
            </a:extLst>
          </p:spPr>
        </p:pic>
      </p:grpSp>
      <p:sp>
        <p:nvSpPr>
          <p:cNvPr id="163" name="矩形 162">
            <a:extLst>
              <a:ext uri="{FF2B5EF4-FFF2-40B4-BE49-F238E27FC236}">
                <a16:creationId xmlns:a16="http://schemas.microsoft.com/office/drawing/2014/main" id="{F428588A-3089-6143-8909-B012B62CF788}"/>
              </a:ext>
            </a:extLst>
          </p:cNvPr>
          <p:cNvSpPr/>
          <p:nvPr/>
        </p:nvSpPr>
        <p:spPr>
          <a:xfrm>
            <a:off x="1386505" y="1518908"/>
            <a:ext cx="3416320" cy="523220"/>
          </a:xfrm>
          <a:prstGeom prst="rect">
            <a:avLst/>
          </a:prstGeom>
        </p:spPr>
        <p:txBody>
          <a:bodyPr wrap="none">
            <a:spAutoFit/>
          </a:bodyPr>
          <a:lstStyle/>
          <a:p>
            <a:r>
              <a:rPr lang="zh-CN" altLang="en-US" sz="2800" dirty="0">
                <a:solidFill>
                  <a:prstClr val="black"/>
                </a:solidFill>
                <a:latin typeface="Microsoft YaHei" panose="020B0503020204020204" pitchFamily="34" charset="-122"/>
                <a:ea typeface="Microsoft YaHei" panose="020B0503020204020204" pitchFamily="34" charset="-122"/>
              </a:rPr>
              <a:t>人们之间的信息交互</a:t>
            </a:r>
            <a:endParaRPr lang="zh-CN" altLang="en-US" dirty="0"/>
          </a:p>
        </p:txBody>
      </p:sp>
      <p:sp>
        <p:nvSpPr>
          <p:cNvPr id="7" name="矩形 6">
            <a:extLst>
              <a:ext uri="{FF2B5EF4-FFF2-40B4-BE49-F238E27FC236}">
                <a16:creationId xmlns:a16="http://schemas.microsoft.com/office/drawing/2014/main" id="{E849B1F8-FA18-C14D-BFDD-CDB5CC479478}"/>
              </a:ext>
            </a:extLst>
          </p:cNvPr>
          <p:cNvSpPr/>
          <p:nvPr/>
        </p:nvSpPr>
        <p:spPr>
          <a:xfrm>
            <a:off x="7586519" y="5737703"/>
            <a:ext cx="2986715" cy="461665"/>
          </a:xfrm>
          <a:prstGeom prst="rect">
            <a:avLst/>
          </a:prstGeom>
        </p:spPr>
        <p:txBody>
          <a:bodyPr wrap="none">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sym typeface="+mn-ea"/>
              </a:rPr>
              <a:t>如何能实现互相理解？</a:t>
            </a:r>
            <a:endParaRPr lang="zh-CN" altLang="en-US" dirty="0"/>
          </a:p>
        </p:txBody>
      </p:sp>
    </p:spTree>
    <p:extLst>
      <p:ext uri="{BB962C8B-B14F-4D97-AF65-F5344CB8AC3E}">
        <p14:creationId xmlns:p14="http://schemas.microsoft.com/office/powerpoint/2010/main" val="135135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1"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协议设计目的</a:t>
            </a:r>
            <a:endParaRPr lang="zh-CN" altLang="en-US" dirty="0"/>
          </a:p>
        </p:txBody>
      </p:sp>
      <p:sp>
        <p:nvSpPr>
          <p:cNvPr id="3" name="内容占位符 2"/>
          <p:cNvSpPr>
            <a:spLocks noGrp="1"/>
          </p:cNvSpPr>
          <p:nvPr>
            <p:ph idx="1"/>
          </p:nvPr>
        </p:nvSpPr>
        <p:spPr>
          <a:xfrm>
            <a:off x="611505" y="1512059"/>
            <a:ext cx="7171690" cy="3676978"/>
          </a:xfrm>
        </p:spPr>
        <p:txBody>
          <a:bodyPr anchor="t">
            <a:normAutofit/>
          </a:bodyPr>
          <a:lstStyle/>
          <a:p>
            <a:r>
              <a:rPr lang="zh-CN" altLang="en-US" dirty="0">
                <a:cs typeface="微软雅黑" panose="020B0503020204020204" pitchFamily="34" charset="-122"/>
              </a:rPr>
              <a:t>网络协议</a:t>
            </a:r>
          </a:p>
          <a:p>
            <a:pPr lvl="1" algn="l">
              <a:buClrTx/>
              <a:buSzTx/>
            </a:pPr>
            <a:r>
              <a:rPr kumimoji="1" lang="zh-CN" altLang="en-US" kern="0" noProof="0" dirty="0">
                <a:ln>
                  <a:noFill/>
                </a:ln>
                <a:solidFill>
                  <a:srgbClr val="080808"/>
                </a:solidFill>
                <a:effectLst/>
                <a:uLnTx/>
                <a:uFillTx/>
                <a:cs typeface="微软雅黑" panose="020B0503020204020204" pitchFamily="34" charset="-122"/>
                <a:sym typeface="+mn-ea"/>
              </a:rPr>
              <a:t>为进行网络中的数据交换而建立的规则、标准 或约定，即网络协议(network protocol)</a:t>
            </a:r>
            <a:endParaRPr kumimoji="1" lang="en-US" altLang="zh-CN" kern="0" noProof="0" dirty="0">
              <a:ln>
                <a:noFill/>
              </a:ln>
              <a:solidFill>
                <a:srgbClr val="080808"/>
              </a:solidFill>
              <a:effectLst/>
              <a:uLnTx/>
              <a:uFillTx/>
              <a:cs typeface="微软雅黑" panose="020B0503020204020204" pitchFamily="34" charset="-122"/>
              <a:sym typeface="+mn-ea"/>
            </a:endParaRPr>
          </a:p>
          <a:p>
            <a:pPr lvl="1" algn="l">
              <a:buClrTx/>
              <a:buSzTx/>
            </a:pPr>
            <a:r>
              <a:rPr kumimoji="1" lang="zh-CN" altLang="en-US" kern="0" dirty="0">
                <a:solidFill>
                  <a:srgbClr val="080808"/>
                </a:solidFill>
                <a:cs typeface="微软雅黑" panose="020B0503020204020204" pitchFamily="34" charset="-122"/>
                <a:sym typeface="+mn-ea"/>
              </a:rPr>
              <a:t>通信双方需要共同遵守，互相理解</a:t>
            </a:r>
            <a:endParaRPr kumimoji="1" lang="zh-CN" altLang="en-US" kern="0" noProof="0" dirty="0">
              <a:ln>
                <a:noFill/>
              </a:ln>
              <a:solidFill>
                <a:srgbClr val="080808"/>
              </a:solidFill>
              <a:effectLst/>
              <a:uLnTx/>
              <a:uFillTx/>
              <a:cs typeface="微软雅黑" panose="020B0503020204020204" pitchFamily="34" charset="-122"/>
              <a:sym typeface="+mn-ea"/>
            </a:endParaRPr>
          </a:p>
          <a:p>
            <a:pPr marL="228600" lvl="0" indent="-228600">
              <a:buFont typeface="Wingdings" panose="05000000000000000000" charset="0"/>
              <a:buChar char="Ø"/>
            </a:pPr>
            <a:r>
              <a:rPr kumimoji="1" lang="zh-CN" altLang="en-US" kern="0" noProof="0" dirty="0">
                <a:ln>
                  <a:noFill/>
                </a:ln>
                <a:solidFill>
                  <a:srgbClr val="080808"/>
                </a:solidFill>
                <a:effectLst/>
                <a:uLnTx/>
                <a:uFillTx/>
                <a:cs typeface="微软雅黑" panose="020B0503020204020204" pitchFamily="34" charset="-122"/>
                <a:sym typeface="+mn-ea"/>
              </a:rPr>
              <a:t>三要素</a:t>
            </a:r>
          </a:p>
          <a:p>
            <a:pPr marL="685800" lvl="1" indent="-228600" algn="l">
              <a:buClrTx/>
              <a:buSzTx/>
              <a:buChar char="•"/>
            </a:pPr>
            <a:r>
              <a:rPr kumimoji="1" lang="zh-CN" altLang="en-US" kern="0" noProof="0" dirty="0">
                <a:ln>
                  <a:noFill/>
                </a:ln>
                <a:solidFill>
                  <a:srgbClr val="080808"/>
                </a:solidFill>
                <a:effectLst/>
                <a:uLnTx/>
                <a:uFillTx/>
                <a:cs typeface="微软雅黑" panose="020B0503020204020204" pitchFamily="34" charset="-122"/>
                <a:sym typeface="+mn-ea"/>
              </a:rPr>
              <a:t>语法：规定传输数据的格式（如何讲）</a:t>
            </a:r>
          </a:p>
          <a:p>
            <a:pPr lvl="1" algn="l">
              <a:buClrTx/>
              <a:buSzTx/>
              <a:buFont typeface="Arial" panose="020B0604020202020204" pitchFamily="34" charset="0"/>
              <a:buChar char="•"/>
            </a:pPr>
            <a:r>
              <a:rPr kumimoji="1" lang="zh-CN" altLang="en-US" kern="0" noProof="0" dirty="0">
                <a:ln>
                  <a:noFill/>
                </a:ln>
                <a:solidFill>
                  <a:srgbClr val="080808"/>
                </a:solidFill>
                <a:effectLst/>
                <a:uLnTx/>
                <a:uFillTx/>
                <a:cs typeface="微软雅黑" panose="020B0503020204020204" pitchFamily="34" charset="-122"/>
                <a:sym typeface="+mn-ea"/>
              </a:rPr>
              <a:t>语义：规定所要完成的功能（讲什么）</a:t>
            </a:r>
          </a:p>
          <a:p>
            <a:pPr lvl="1" algn="l">
              <a:buClrTx/>
              <a:buSzTx/>
              <a:buFont typeface="Arial" panose="020B0604020202020204" pitchFamily="34" charset="0"/>
              <a:buChar char="•"/>
            </a:pPr>
            <a:r>
              <a:rPr kumimoji="1" lang="zh-CN" altLang="en-US" kern="0" noProof="0" dirty="0">
                <a:ln>
                  <a:noFill/>
                </a:ln>
                <a:solidFill>
                  <a:srgbClr val="080808"/>
                </a:solidFill>
                <a:effectLst/>
                <a:uLnTx/>
                <a:uFillTx/>
                <a:cs typeface="微软雅黑" panose="020B0503020204020204" pitchFamily="34" charset="-122"/>
                <a:sym typeface="+mn-ea"/>
              </a:rPr>
              <a:t>时序：规定各种操作的顺序（双方讲话的顺序）</a:t>
            </a:r>
            <a:endParaRPr kumimoji="1" lang="en-US" altLang="zh-CN" kern="0" noProof="0" dirty="0">
              <a:ln>
                <a:noFill/>
              </a:ln>
              <a:solidFill>
                <a:srgbClr val="080808"/>
              </a:solidFill>
              <a:effectLst/>
              <a:uLnTx/>
              <a:uFillTx/>
              <a:cs typeface="微软雅黑" panose="020B0503020204020204" pitchFamily="34" charset="-122"/>
              <a:sym typeface="+mn-ea"/>
            </a:endParaRPr>
          </a:p>
        </p:txBody>
      </p:sp>
      <p:grpSp>
        <p:nvGrpSpPr>
          <p:cNvPr id="33" name="组合 32"/>
          <p:cNvGrpSpPr/>
          <p:nvPr/>
        </p:nvGrpSpPr>
        <p:grpSpPr>
          <a:xfrm>
            <a:off x="7347417" y="1838776"/>
            <a:ext cx="3909695" cy="3826510"/>
            <a:chOff x="12080" y="3124"/>
            <a:chExt cx="6157" cy="6026"/>
          </a:xfrm>
        </p:grpSpPr>
        <p:sp>
          <p:nvSpPr>
            <p:cNvPr id="5" name="圆角矩形 4"/>
            <p:cNvSpPr/>
            <p:nvPr/>
          </p:nvSpPr>
          <p:spPr>
            <a:xfrm>
              <a:off x="12080" y="5393"/>
              <a:ext cx="2373" cy="1488"/>
            </a:xfrm>
            <a:prstGeom prst="roundRect">
              <a:avLst/>
            </a:prstGeom>
            <a:solidFill>
              <a:schemeClr val="bg1"/>
            </a:solidFill>
            <a:ln w="47625" cmpd="sng">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网络协议</a:t>
              </a:r>
            </a:p>
            <a:p>
              <a:pPr algn="ctr"/>
              <a:r>
                <a:rPr lang="zh-CN" altLang="en-US" sz="2400" dirty="0">
                  <a:solidFill>
                    <a:schemeClr val="tx1"/>
                  </a:solidFill>
                  <a:latin typeface="微软雅黑" panose="020B0503020204020204" pitchFamily="34" charset="-122"/>
                  <a:ea typeface="微软雅黑" panose="020B0503020204020204" pitchFamily="34" charset="-122"/>
                </a:rPr>
                <a:t>设计目的</a:t>
              </a:r>
            </a:p>
          </p:txBody>
        </p:sp>
        <p:sp>
          <p:nvSpPr>
            <p:cNvPr id="7" name="圆角矩形 6"/>
            <p:cNvSpPr/>
            <p:nvPr/>
          </p:nvSpPr>
          <p:spPr>
            <a:xfrm>
              <a:off x="15688" y="3124"/>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可靠性</a:t>
              </a:r>
            </a:p>
          </p:txBody>
        </p:sp>
        <p:sp>
          <p:nvSpPr>
            <p:cNvPr id="8" name="圆角矩形 7"/>
            <p:cNvSpPr/>
            <p:nvPr/>
          </p:nvSpPr>
          <p:spPr>
            <a:xfrm>
              <a:off x="15688" y="4443"/>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资源分配</a:t>
              </a:r>
            </a:p>
          </p:txBody>
        </p:sp>
        <p:sp>
          <p:nvSpPr>
            <p:cNvPr id="9" name="圆角矩形 8"/>
            <p:cNvSpPr/>
            <p:nvPr/>
          </p:nvSpPr>
          <p:spPr>
            <a:xfrm>
              <a:off x="15688" y="5762"/>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拥塞问题</a:t>
              </a:r>
            </a:p>
          </p:txBody>
        </p:sp>
        <p:sp>
          <p:nvSpPr>
            <p:cNvPr id="11" name="圆角矩形 10"/>
            <p:cNvSpPr/>
            <p:nvPr/>
          </p:nvSpPr>
          <p:spPr>
            <a:xfrm>
              <a:off x="15688" y="7081"/>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自适应性</a:t>
              </a:r>
            </a:p>
          </p:txBody>
        </p:sp>
        <p:sp>
          <p:nvSpPr>
            <p:cNvPr id="17" name="圆角矩形 16"/>
            <p:cNvSpPr/>
            <p:nvPr/>
          </p:nvSpPr>
          <p:spPr>
            <a:xfrm>
              <a:off x="15688" y="8400"/>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安全问题</a:t>
              </a:r>
            </a:p>
          </p:txBody>
        </p:sp>
        <p:sp>
          <p:nvSpPr>
            <p:cNvPr id="31" name="左大括号 30"/>
            <p:cNvSpPr/>
            <p:nvPr/>
          </p:nvSpPr>
          <p:spPr>
            <a:xfrm>
              <a:off x="14592" y="3506"/>
              <a:ext cx="697" cy="5266"/>
            </a:xfrm>
            <a:prstGeom prst="leftBrace">
              <a:avLst>
                <a:gd name="adj1" fmla="val 60488"/>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6" name="灯片编号占位符 5">
            <a:extLst>
              <a:ext uri="{FF2B5EF4-FFF2-40B4-BE49-F238E27FC236}">
                <a16:creationId xmlns:a16="http://schemas.microsoft.com/office/drawing/2014/main" id="{27E1C0DF-3D3D-5943-8B86-F0CE444D5B85}"/>
              </a:ext>
            </a:extLst>
          </p:cNvPr>
          <p:cNvSpPr>
            <a:spLocks noGrp="1"/>
          </p:cNvSpPr>
          <p:nvPr>
            <p:ph type="sldNum" sz="quarter" idx="12"/>
          </p:nvPr>
        </p:nvSpPr>
        <p:spPr/>
        <p:txBody>
          <a:bodyPr/>
          <a:lstStyle/>
          <a:p>
            <a:fld id="{8D4D1E41-7A09-AB4A-A4E1-09765ADA2698}" type="slidenum">
              <a:rPr kumimoji="1" lang="zh-CN" altLang="en-US" smtClean="0"/>
              <a:t>46</a:t>
            </a:fld>
            <a:endParaRPr kumimoji="1" lang="zh-CN" altLang="en-US" dirty="0"/>
          </a:p>
        </p:txBody>
      </p:sp>
      <p:sp>
        <p:nvSpPr>
          <p:cNvPr id="14" name="文本框 13">
            <a:extLst>
              <a:ext uri="{FF2B5EF4-FFF2-40B4-BE49-F238E27FC236}">
                <a16:creationId xmlns:a16="http://schemas.microsoft.com/office/drawing/2014/main" id="{FA707E07-9B3D-724A-9DC7-59CAB121BA4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
        <p:nvSpPr>
          <p:cNvPr id="15" name="矩形 14">
            <a:extLst>
              <a:ext uri="{FF2B5EF4-FFF2-40B4-BE49-F238E27FC236}">
                <a16:creationId xmlns:a16="http://schemas.microsoft.com/office/drawing/2014/main" id="{C5B47B54-122A-334F-96A7-9DCB56680294}"/>
              </a:ext>
            </a:extLst>
          </p:cNvPr>
          <p:cNvSpPr/>
          <p:nvPr/>
        </p:nvSpPr>
        <p:spPr>
          <a:xfrm>
            <a:off x="1139543" y="5530339"/>
            <a:ext cx="7571303" cy="461665"/>
          </a:xfrm>
          <a:prstGeom prst="rect">
            <a:avLst/>
          </a:prstGeom>
          <a:ln>
            <a:solidFill>
              <a:srgbClr val="C00000"/>
            </a:solidFill>
          </a:ln>
        </p:spPr>
        <p:txBody>
          <a:bodyPr wrap="none">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sym typeface="+mn-ea"/>
              </a:rPr>
              <a:t>通信双方要说的事情多种多样，导致网络协议异常复杂</a:t>
            </a:r>
            <a:endParaRPr lang="zh-CN" altLang="en-US" dirty="0"/>
          </a:p>
        </p:txBody>
      </p:sp>
    </p:spTree>
    <p:extLst>
      <p:ext uri="{BB962C8B-B14F-4D97-AF65-F5344CB8AC3E}">
        <p14:creationId xmlns:p14="http://schemas.microsoft.com/office/powerpoint/2010/main" val="318686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微软雅黑" panose="020B0503020204020204" pitchFamily="34" charset="-122"/>
                <a:sym typeface="+mn-ea"/>
              </a:rPr>
              <a:t>协议分层结构</a:t>
            </a:r>
            <a:r>
              <a:rPr kumimoji="1" lang="zh-CN" altLang="en-US" dirty="0">
                <a:sym typeface="+mn-ea"/>
              </a:rPr>
              <a:t>的必要性</a:t>
            </a:r>
            <a:endParaRPr kumimoji="1" lang="zh-CN" altLang="en-US" dirty="0"/>
          </a:p>
        </p:txBody>
      </p:sp>
      <p:sp>
        <p:nvSpPr>
          <p:cNvPr id="3" name="内容占位符 2"/>
          <p:cNvSpPr>
            <a:spLocks noGrp="1"/>
          </p:cNvSpPr>
          <p:nvPr>
            <p:ph idx="1"/>
          </p:nvPr>
        </p:nvSpPr>
        <p:spPr>
          <a:xfrm>
            <a:off x="838200" y="1496811"/>
            <a:ext cx="4598096" cy="4859539"/>
          </a:xfrm>
          <a:ln w="6350" cmpd="sng">
            <a:solidFill>
              <a:srgbClr val="5B307E"/>
            </a:solidFill>
            <a:prstDash val="solid"/>
          </a:ln>
        </p:spPr>
        <p:txBody>
          <a:bodyPr>
            <a:normAutofit fontScale="92500" lnSpcReduction="10000"/>
          </a:bodyPr>
          <a:lstStyle/>
          <a:p>
            <a:pPr marL="311150" indent="-311150">
              <a:lnSpc>
                <a:spcPct val="110000"/>
              </a:lnSpc>
            </a:pPr>
            <a:r>
              <a:rPr kumimoji="1" lang="zh-CN" altLang="en-US" dirty="0"/>
              <a:t>计算机网络的复杂与异构</a:t>
            </a:r>
          </a:p>
          <a:p>
            <a:pPr lvl="1">
              <a:lnSpc>
                <a:spcPct val="110000"/>
              </a:lnSpc>
            </a:pPr>
            <a:r>
              <a:rPr kumimoji="1" lang="zh-CN" altLang="en-US" dirty="0"/>
              <a:t>介质：光纤、铜缆、空气</a:t>
            </a:r>
            <a:r>
              <a:rPr kumimoji="1" lang="en-US" altLang="zh-CN" dirty="0"/>
              <a:t>...</a:t>
            </a:r>
            <a:endParaRPr kumimoji="1" lang="zh-CN" altLang="en-US" dirty="0"/>
          </a:p>
          <a:p>
            <a:pPr lvl="1">
              <a:lnSpc>
                <a:spcPct val="110000"/>
              </a:lnSpc>
            </a:pPr>
            <a:r>
              <a:rPr kumimoji="1" lang="zh-CN" altLang="en-US" dirty="0"/>
              <a:t>接入：有线、</a:t>
            </a:r>
            <a:r>
              <a:rPr kumimoji="1" lang="en-US" altLang="zh-CN" dirty="0"/>
              <a:t>WLAN</a:t>
            </a:r>
            <a:r>
              <a:rPr kumimoji="1" lang="zh-CN" altLang="en-US" dirty="0"/>
              <a:t>、移动数据网络、蓝牙</a:t>
            </a:r>
            <a:r>
              <a:rPr kumimoji="1" lang="en-US" altLang="zh-CN" dirty="0"/>
              <a:t>...</a:t>
            </a:r>
            <a:endParaRPr kumimoji="1" lang="zh-CN" altLang="en-US" dirty="0"/>
          </a:p>
          <a:p>
            <a:pPr lvl="1">
              <a:lnSpc>
                <a:spcPct val="110000"/>
              </a:lnSpc>
            </a:pPr>
            <a:r>
              <a:rPr kumimoji="1" lang="zh-CN" altLang="en-US" dirty="0"/>
              <a:t>应用：无人驾驶、万物互联、短视频、邮件</a:t>
            </a:r>
            <a:r>
              <a:rPr kumimoji="1" lang="en-US" altLang="zh-CN" dirty="0"/>
              <a:t>...</a:t>
            </a:r>
            <a:endParaRPr kumimoji="1" lang="zh-CN" altLang="en-US" dirty="0"/>
          </a:p>
          <a:p>
            <a:pPr marL="311150" indent="-311150">
              <a:lnSpc>
                <a:spcPct val="110000"/>
              </a:lnSpc>
            </a:pPr>
            <a:r>
              <a:rPr kumimoji="1" lang="zh-CN" altLang="en-US" dirty="0"/>
              <a:t>高速更新迭代</a:t>
            </a:r>
            <a:endParaRPr kumimoji="1" lang="en-US" altLang="zh-CN" sz="2400" dirty="0"/>
          </a:p>
          <a:p>
            <a:pPr lvl="1">
              <a:lnSpc>
                <a:spcPct val="110000"/>
              </a:lnSpc>
            </a:pPr>
            <a:r>
              <a:rPr kumimoji="1" lang="zh-CN" altLang="en-US" dirty="0"/>
              <a:t>大哥大</a:t>
            </a:r>
            <a:r>
              <a:rPr kumimoji="1" lang="en-US" altLang="zh-CN" dirty="0"/>
              <a:t>1G</a:t>
            </a:r>
            <a:r>
              <a:rPr kumimoji="1" lang="zh-CN" altLang="en-US" dirty="0"/>
              <a:t>（模拟）、</a:t>
            </a:r>
            <a:r>
              <a:rPr kumimoji="1" lang="en-US" altLang="zh-CN" dirty="0"/>
              <a:t>2G(</a:t>
            </a:r>
            <a:r>
              <a:rPr kumimoji="1" lang="zh-CN" altLang="en-US" dirty="0"/>
              <a:t>数字</a:t>
            </a:r>
            <a:r>
              <a:rPr kumimoji="1" lang="en-US" altLang="zh-CN" dirty="0"/>
              <a:t>)</a:t>
            </a:r>
            <a:r>
              <a:rPr kumimoji="1" lang="zh-CN" altLang="en-US" dirty="0"/>
              <a:t>、</a:t>
            </a:r>
            <a:r>
              <a:rPr kumimoji="1" lang="en-US" altLang="zh-CN" dirty="0"/>
              <a:t>3G</a:t>
            </a:r>
            <a:r>
              <a:rPr kumimoji="1" lang="zh-CN" altLang="en-US" dirty="0"/>
              <a:t>、</a:t>
            </a:r>
            <a:r>
              <a:rPr kumimoji="1" lang="en-US" altLang="zh-CN" dirty="0"/>
              <a:t>4G</a:t>
            </a:r>
            <a:r>
              <a:rPr kumimoji="1" lang="zh-CN" altLang="en-US" dirty="0"/>
              <a:t>、</a:t>
            </a:r>
            <a:r>
              <a:rPr kumimoji="1" lang="en-US" altLang="zh-CN" dirty="0"/>
              <a:t>5G</a:t>
            </a:r>
          </a:p>
          <a:p>
            <a:pPr lvl="1">
              <a:lnSpc>
                <a:spcPct val="110000"/>
              </a:lnSpc>
            </a:pPr>
            <a:r>
              <a:rPr kumimoji="1" lang="en-US" altLang="zh-CN" dirty="0"/>
              <a:t>IEEE802.3</a:t>
            </a:r>
            <a:r>
              <a:rPr kumimoji="1" lang="zh-CN" altLang="en-US" dirty="0"/>
              <a:t>：</a:t>
            </a:r>
            <a:r>
              <a:rPr kumimoji="1" lang="en-US" altLang="zh-CN" dirty="0"/>
              <a:t>2020</a:t>
            </a:r>
            <a:r>
              <a:rPr kumimoji="1" lang="zh-CN" altLang="en-US" dirty="0"/>
              <a:t>年推出</a:t>
            </a:r>
            <a:r>
              <a:rPr kumimoji="1" lang="en-US" altLang="zh-CN" dirty="0"/>
              <a:t>4</a:t>
            </a:r>
            <a:r>
              <a:rPr kumimoji="1" lang="zh-CN" altLang="en-US" dirty="0"/>
              <a:t>个版本</a:t>
            </a:r>
            <a:endParaRPr kumimoji="1" lang="en-US" altLang="zh-CN" dirty="0"/>
          </a:p>
          <a:p>
            <a:pPr lvl="1">
              <a:lnSpc>
                <a:spcPct val="110000"/>
              </a:lnSpc>
            </a:pPr>
            <a:r>
              <a:rPr kumimoji="1" lang="en-US" altLang="zh-CN" dirty="0"/>
              <a:t>...</a:t>
            </a:r>
            <a:endParaRPr kumimoji="1" lang="zh-CN" altLang="en-US" dirty="0"/>
          </a:p>
        </p:txBody>
      </p:sp>
      <p:sp>
        <p:nvSpPr>
          <p:cNvPr id="6" name="灯片编号占位符 5">
            <a:extLst>
              <a:ext uri="{FF2B5EF4-FFF2-40B4-BE49-F238E27FC236}">
                <a16:creationId xmlns:a16="http://schemas.microsoft.com/office/drawing/2014/main" id="{9F6D6222-7DA6-FB43-9EB0-98C23C69FDF4}"/>
              </a:ext>
            </a:extLst>
          </p:cNvPr>
          <p:cNvSpPr>
            <a:spLocks noGrp="1"/>
          </p:cNvSpPr>
          <p:nvPr>
            <p:ph type="sldNum" sz="quarter" idx="12"/>
          </p:nvPr>
        </p:nvSpPr>
        <p:spPr/>
        <p:txBody>
          <a:bodyPr/>
          <a:lstStyle/>
          <a:p>
            <a:fld id="{8D4D1E41-7A09-AB4A-A4E1-09765ADA2698}" type="slidenum">
              <a:rPr kumimoji="1" lang="zh-CN" altLang="en-US" smtClean="0"/>
              <a:t>47</a:t>
            </a:fld>
            <a:endParaRPr kumimoji="1" lang="zh-CN" altLang="en-US" dirty="0"/>
          </a:p>
        </p:txBody>
      </p:sp>
      <p:sp>
        <p:nvSpPr>
          <p:cNvPr id="5" name="燕尾形箭头 4"/>
          <p:cNvSpPr/>
          <p:nvPr/>
        </p:nvSpPr>
        <p:spPr>
          <a:xfrm>
            <a:off x="5162352" y="3424295"/>
            <a:ext cx="973455" cy="1004570"/>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内容占位符 2"/>
          <p:cNvSpPr>
            <a:spLocks noGrp="1"/>
          </p:cNvSpPr>
          <p:nvPr/>
        </p:nvSpPr>
        <p:spPr>
          <a:xfrm>
            <a:off x="6270100" y="3214256"/>
            <a:ext cx="1805940" cy="1353412"/>
          </a:xfrm>
          <a:prstGeom prst="rect">
            <a:avLst/>
          </a:prstGeom>
          <a:ln w="6350" cmpd="sng">
            <a:solidFill>
              <a:srgbClr val="5B307E"/>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分层结构</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统一标准</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模块独立</a:t>
            </a:r>
          </a:p>
        </p:txBody>
      </p:sp>
      <p:sp>
        <p:nvSpPr>
          <p:cNvPr id="8" name="左大括号 7"/>
          <p:cNvSpPr/>
          <p:nvPr/>
        </p:nvSpPr>
        <p:spPr>
          <a:xfrm>
            <a:off x="8076040" y="3004184"/>
            <a:ext cx="441960" cy="1772920"/>
          </a:xfrm>
          <a:prstGeom prst="leftBrace">
            <a:avLst>
              <a:gd name="adj1" fmla="val 60488"/>
              <a:gd name="adj2" fmla="val 50000"/>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内容占位符 2"/>
          <p:cNvSpPr>
            <a:spLocks noGrp="1"/>
          </p:cNvSpPr>
          <p:nvPr/>
        </p:nvSpPr>
        <p:spPr>
          <a:xfrm>
            <a:off x="8344626" y="2987040"/>
            <a:ext cx="3507287" cy="1929130"/>
          </a:xfrm>
          <a:prstGeom prst="rect">
            <a:avLst/>
          </a:prstGeom>
          <a:ln w="6350" cmpd="sng">
            <a:noFill/>
            <a:prstDash val="solid"/>
          </a:ln>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明晰</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简化，便于分析学习</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各层独立，加速技术演进</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统一接口，确保技术互通（interoperable）</a:t>
            </a:r>
          </a:p>
        </p:txBody>
      </p:sp>
      <p:sp>
        <p:nvSpPr>
          <p:cNvPr id="11" name="内容占位符 2">
            <a:extLst>
              <a:ext uri="{FF2B5EF4-FFF2-40B4-BE49-F238E27FC236}">
                <a16:creationId xmlns:a16="http://schemas.microsoft.com/office/drawing/2014/main" id="{DA3FA1E6-7C01-DD4F-BC7B-67617D06E067}"/>
              </a:ext>
            </a:extLst>
          </p:cNvPr>
          <p:cNvSpPr>
            <a:spLocks noGrp="1"/>
          </p:cNvSpPr>
          <p:nvPr/>
        </p:nvSpPr>
        <p:spPr>
          <a:xfrm>
            <a:off x="6246031" y="1496811"/>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开发个游戏直播软件，是否需要针对</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4G/5G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还是</a:t>
            </a:r>
            <a:r>
              <a:rPr kumimoji="1" lang="en-US" altLang="zh-CN" sz="2400" dirty="0" err="1">
                <a:solidFill>
                  <a:prstClr val="black"/>
                </a:solidFill>
              </a:rPr>
              <a:t>WiFi</a:t>
            </a:r>
            <a:r>
              <a:rPr kumimoji="1" lang="zh-CN" altLang="en-US" sz="2400" dirty="0">
                <a:solidFill>
                  <a:prstClr val="black"/>
                </a:solidFill>
              </a:rPr>
              <a:t>单独开发</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p>
        </p:txBody>
      </p:sp>
      <p:sp>
        <p:nvSpPr>
          <p:cNvPr id="12" name="内容占位符 2">
            <a:extLst>
              <a:ext uri="{FF2B5EF4-FFF2-40B4-BE49-F238E27FC236}">
                <a16:creationId xmlns:a16="http://schemas.microsoft.com/office/drawing/2014/main" id="{304C428F-A6B0-5C4B-B062-1CCE4E892A46}"/>
              </a:ext>
            </a:extLst>
          </p:cNvPr>
          <p:cNvSpPr>
            <a:spLocks noGrp="1"/>
          </p:cNvSpPr>
          <p:nvPr/>
        </p:nvSpPr>
        <p:spPr>
          <a:xfrm>
            <a:off x="6222089" y="5184892"/>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en-US" altLang="zh-CN" sz="24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WiFi</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发展为新版本</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，那么</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是否</a:t>
            </a:r>
            <a:r>
              <a:rPr kumimoji="1" lang="zh-CN" altLang="en-US" sz="2400" dirty="0">
                <a:solidFill>
                  <a:prstClr val="black"/>
                </a:solidFill>
              </a:rPr>
              <a:t>要对</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已有直播、微信或支付宝做适配？</a:t>
            </a:r>
          </a:p>
        </p:txBody>
      </p:sp>
      <p:sp>
        <p:nvSpPr>
          <p:cNvPr id="13" name="燕尾形箭头 12">
            <a:extLst>
              <a:ext uri="{FF2B5EF4-FFF2-40B4-BE49-F238E27FC236}">
                <a16:creationId xmlns:a16="http://schemas.microsoft.com/office/drawing/2014/main" id="{B5006751-0EB2-454F-A60B-DF4075BA5C5D}"/>
              </a:ext>
            </a:extLst>
          </p:cNvPr>
          <p:cNvSpPr/>
          <p:nvPr/>
        </p:nvSpPr>
        <p:spPr>
          <a:xfrm rot="5400000">
            <a:off x="6901150" y="2549548"/>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燕尾形箭头 13">
            <a:extLst>
              <a:ext uri="{FF2B5EF4-FFF2-40B4-BE49-F238E27FC236}">
                <a16:creationId xmlns:a16="http://schemas.microsoft.com/office/drawing/2014/main" id="{00AA3C61-EB09-8744-AEE5-A40A2DDAF41D}"/>
              </a:ext>
            </a:extLst>
          </p:cNvPr>
          <p:cNvSpPr/>
          <p:nvPr/>
        </p:nvSpPr>
        <p:spPr>
          <a:xfrm rot="16200000">
            <a:off x="6901150" y="4457046"/>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文本框 14">
            <a:extLst>
              <a:ext uri="{FF2B5EF4-FFF2-40B4-BE49-F238E27FC236}">
                <a16:creationId xmlns:a16="http://schemas.microsoft.com/office/drawing/2014/main" id="{C488A221-6C31-8A41-B4EC-459644B98DA7}"/>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253999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1" grpId="0" animBg="1"/>
      <p:bldP spid="12" grpId="0" animBg="1"/>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微软雅黑" panose="020B0503020204020204" pitchFamily="34" charset="-122"/>
                <a:sym typeface="+mn-ea"/>
              </a:rPr>
              <a:t>分层结构示例</a:t>
            </a:r>
            <a:endParaRPr kumimoji="1" lang="zh-CN" altLang="en-US" dirty="0"/>
          </a:p>
        </p:txBody>
      </p:sp>
      <p:sp>
        <p:nvSpPr>
          <p:cNvPr id="3" name="内容占位符 2"/>
          <p:cNvSpPr>
            <a:spLocks noGrp="1"/>
          </p:cNvSpPr>
          <p:nvPr>
            <p:ph idx="1"/>
          </p:nvPr>
        </p:nvSpPr>
        <p:spPr>
          <a:xfrm>
            <a:off x="838200" y="1351915"/>
            <a:ext cx="5459095" cy="785495"/>
          </a:xfrm>
        </p:spPr>
        <p:txBody>
          <a:bodyPr>
            <a:normAutofit/>
          </a:bodyPr>
          <a:lstStyle/>
          <a:p>
            <a:pPr marL="0" indent="0">
              <a:lnSpc>
                <a:spcPct val="130000"/>
              </a:lnSpc>
              <a:buNone/>
            </a:pPr>
            <a:r>
              <a:rPr kumimoji="1" lang="zh-CN" altLang="en-US" dirty="0"/>
              <a:t>互联网大厂</a:t>
            </a:r>
            <a:r>
              <a:rPr kumimoji="1" lang="en-US" altLang="zh-CN" dirty="0"/>
              <a:t>X</a:t>
            </a:r>
            <a:r>
              <a:rPr kumimoji="1" lang="zh-CN" altLang="en-US" dirty="0"/>
              <a:t>讯与</a:t>
            </a:r>
            <a:r>
              <a:rPr kumimoji="1" lang="en-US" altLang="zh-CN" dirty="0"/>
              <a:t>X</a:t>
            </a:r>
            <a:r>
              <a:rPr kumimoji="1" lang="zh-CN" altLang="en-US" dirty="0"/>
              <a:t>东的合作</a:t>
            </a:r>
          </a:p>
        </p:txBody>
      </p:sp>
      <p:sp>
        <p:nvSpPr>
          <p:cNvPr id="5" name="灯片编号占位符 4">
            <a:extLst>
              <a:ext uri="{FF2B5EF4-FFF2-40B4-BE49-F238E27FC236}">
                <a16:creationId xmlns:a16="http://schemas.microsoft.com/office/drawing/2014/main" id="{85EBAF40-D37E-5C48-86A2-0D71C8004B12}"/>
              </a:ext>
            </a:extLst>
          </p:cNvPr>
          <p:cNvSpPr>
            <a:spLocks noGrp="1"/>
          </p:cNvSpPr>
          <p:nvPr>
            <p:ph type="sldNum" sz="quarter" idx="12"/>
          </p:nvPr>
        </p:nvSpPr>
        <p:spPr/>
        <p:txBody>
          <a:bodyPr/>
          <a:lstStyle/>
          <a:p>
            <a:fld id="{8D4D1E41-7A09-AB4A-A4E1-09765ADA2698}" type="slidenum">
              <a:rPr kumimoji="1" lang="zh-CN" altLang="en-US" smtClean="0"/>
              <a:t>48</a:t>
            </a:fld>
            <a:endParaRPr kumimoji="1" lang="zh-CN" altLang="en-US" dirty="0"/>
          </a:p>
        </p:txBody>
      </p:sp>
      <p:sp>
        <p:nvSpPr>
          <p:cNvPr id="7" name="内容占位符 2"/>
          <p:cNvSpPr>
            <a:spLocks noGrp="1"/>
          </p:cNvSpPr>
          <p:nvPr/>
        </p:nvSpPr>
        <p:spPr>
          <a:xfrm>
            <a:off x="961708" y="2032569"/>
            <a:ext cx="5351145" cy="4459353"/>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60363" marR="0" lvl="0" indent="-360363"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层级组织</a:t>
            </a:r>
            <a:r>
              <a:rPr kumimoji="1" lang="zh-CN" altLang="en-US"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（分层）</a:t>
            </a:r>
            <a:endPar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总裁</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总监</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经理</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码农</a:t>
            </a:r>
          </a:p>
          <a:p>
            <a:pPr marL="360363" marR="0" lvl="0" indent="-360363"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dirty="0">
                <a:solidFill>
                  <a:prstClr val="black"/>
                </a:solidFill>
              </a:rPr>
              <a:t>内部</a:t>
            </a: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独立</a:t>
            </a:r>
            <a:r>
              <a:rPr kumimoji="1" lang="zh-CN" altLang="en-US"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（模块）</a:t>
            </a:r>
            <a:endPar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我用</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Python; </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我用</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GO</a:t>
            </a: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铁打的项目，流水的码农</a:t>
            </a:r>
          </a:p>
          <a:p>
            <a:pPr marL="360363" marR="0" lvl="0" indent="-360363"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dirty="0">
                <a:solidFill>
                  <a:prstClr val="black"/>
                </a:solidFill>
              </a:rPr>
              <a:t>沟通</a:t>
            </a: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协作</a:t>
            </a:r>
            <a:r>
              <a:rPr kumimoji="1" lang="zh-CN" altLang="en-US"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（标准）</a:t>
            </a:r>
            <a:endPar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合作协议、项目文档、接口定义</a:t>
            </a: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日报、周报、月报</a:t>
            </a:r>
          </a:p>
        </p:txBody>
      </p:sp>
      <p:pic>
        <p:nvPicPr>
          <p:cNvPr id="6" name="图片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90380" y="1604962"/>
            <a:ext cx="842645" cy="914400"/>
          </a:xfrm>
          <a:prstGeom prst="rect">
            <a:avLst/>
          </a:prstGeom>
        </p:spPr>
      </p:pic>
      <p:sp>
        <p:nvSpPr>
          <p:cNvPr id="8" name="文本框 7"/>
          <p:cNvSpPr txBox="1"/>
          <p:nvPr/>
        </p:nvSpPr>
        <p:spPr>
          <a:xfrm>
            <a:off x="10467975" y="1888172"/>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总裁</a:t>
            </a:r>
          </a:p>
        </p:txBody>
      </p:sp>
      <p:pic>
        <p:nvPicPr>
          <p:cNvPr id="9" name="图片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38950" y="1679257"/>
            <a:ext cx="680720" cy="78549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77685" y="2916872"/>
            <a:ext cx="603250" cy="882015"/>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27540" y="2911157"/>
            <a:ext cx="568325" cy="855980"/>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77685" y="5376227"/>
            <a:ext cx="768350" cy="72898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84995" y="5343842"/>
            <a:ext cx="653415" cy="823595"/>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4825" y="4323397"/>
            <a:ext cx="814070" cy="544195"/>
          </a:xfrm>
          <a:prstGeom prst="rect">
            <a:avLst/>
          </a:prstGeom>
        </p:spPr>
      </p:pic>
      <p:pic>
        <p:nvPicPr>
          <p:cNvPr id="15" name="图片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35160" y="4191952"/>
            <a:ext cx="553085" cy="770890"/>
          </a:xfrm>
          <a:prstGeom prst="rect">
            <a:avLst/>
          </a:prstGeom>
        </p:spPr>
      </p:pic>
      <p:sp>
        <p:nvSpPr>
          <p:cNvPr id="16" name="文本框 15"/>
          <p:cNvSpPr txBox="1"/>
          <p:nvPr/>
        </p:nvSpPr>
        <p:spPr>
          <a:xfrm>
            <a:off x="10467975" y="3173412"/>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总监</a:t>
            </a:r>
          </a:p>
        </p:txBody>
      </p:sp>
      <p:sp>
        <p:nvSpPr>
          <p:cNvPr id="17" name="文本框 16"/>
          <p:cNvSpPr txBox="1"/>
          <p:nvPr/>
        </p:nvSpPr>
        <p:spPr>
          <a:xfrm>
            <a:off x="10467975" y="4409122"/>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经理</a:t>
            </a:r>
          </a:p>
        </p:txBody>
      </p:sp>
      <p:sp>
        <p:nvSpPr>
          <p:cNvPr id="18" name="文本框 17"/>
          <p:cNvSpPr txBox="1"/>
          <p:nvPr/>
        </p:nvSpPr>
        <p:spPr>
          <a:xfrm>
            <a:off x="10467975" y="5519102"/>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码农</a:t>
            </a:r>
          </a:p>
        </p:txBody>
      </p:sp>
      <p:cxnSp>
        <p:nvCxnSpPr>
          <p:cNvPr id="19" name="直接箭头连接符 18"/>
          <p:cNvCxnSpPr>
            <a:cxnSpLocks/>
          </p:cNvCxnSpPr>
          <p:nvPr/>
        </p:nvCxnSpPr>
        <p:spPr>
          <a:xfrm flipV="1">
            <a:off x="7581582" y="2062162"/>
            <a:ext cx="1868170" cy="1016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869872" y="2256472"/>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战略合作</a:t>
            </a:r>
          </a:p>
        </p:txBody>
      </p:sp>
      <p:cxnSp>
        <p:nvCxnSpPr>
          <p:cNvPr id="21" name="直接箭头连接符 20"/>
          <p:cNvCxnSpPr>
            <a:cxnSpLocks/>
          </p:cNvCxnSpPr>
          <p:nvPr/>
        </p:nvCxnSpPr>
        <p:spPr>
          <a:xfrm flipV="1">
            <a:off x="7465377" y="3339147"/>
            <a:ext cx="2100580" cy="1905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869872" y="3383597"/>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确定项目</a:t>
            </a:r>
          </a:p>
        </p:txBody>
      </p:sp>
      <p:cxnSp>
        <p:nvCxnSpPr>
          <p:cNvPr id="23" name="直接箭头连接符 22"/>
          <p:cNvCxnSpPr>
            <a:cxnSpLocks/>
          </p:cNvCxnSpPr>
          <p:nvPr/>
        </p:nvCxnSpPr>
        <p:spPr>
          <a:xfrm>
            <a:off x="7559357" y="4595812"/>
            <a:ext cx="1912620" cy="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869872" y="4634547"/>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细化</a:t>
            </a: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功能</a:t>
            </a:r>
          </a:p>
        </p:txBody>
      </p:sp>
      <p:cxnSp>
        <p:nvCxnSpPr>
          <p:cNvPr id="25" name="直接箭头连接符 24"/>
          <p:cNvCxnSpPr>
            <a:cxnSpLocks/>
          </p:cNvCxnSpPr>
          <p:nvPr/>
        </p:nvCxnSpPr>
        <p:spPr>
          <a:xfrm>
            <a:off x="7547610" y="5740717"/>
            <a:ext cx="1936115" cy="1524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869872" y="5745797"/>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代码接口</a:t>
            </a:r>
          </a:p>
        </p:txBody>
      </p:sp>
      <p:sp>
        <p:nvSpPr>
          <p:cNvPr id="27" name="上下箭头 26"/>
          <p:cNvSpPr/>
          <p:nvPr/>
        </p:nvSpPr>
        <p:spPr>
          <a:xfrm>
            <a:off x="7037705" y="2519362"/>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8" name="上下箭头 27"/>
          <p:cNvSpPr/>
          <p:nvPr/>
        </p:nvSpPr>
        <p:spPr>
          <a:xfrm>
            <a:off x="7042785" y="3847782"/>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9" name="上下箭头 28"/>
          <p:cNvSpPr/>
          <p:nvPr/>
        </p:nvSpPr>
        <p:spPr>
          <a:xfrm>
            <a:off x="7042785" y="4936807"/>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0" name="上下箭头 29"/>
          <p:cNvSpPr/>
          <p:nvPr/>
        </p:nvSpPr>
        <p:spPr>
          <a:xfrm>
            <a:off x="9675177" y="2535237"/>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1" name="上下箭头 30"/>
          <p:cNvSpPr/>
          <p:nvPr/>
        </p:nvSpPr>
        <p:spPr>
          <a:xfrm>
            <a:off x="9675177" y="3816032"/>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2" name="上下箭头 31"/>
          <p:cNvSpPr/>
          <p:nvPr/>
        </p:nvSpPr>
        <p:spPr>
          <a:xfrm>
            <a:off x="9675177" y="4952682"/>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cxnSp>
        <p:nvCxnSpPr>
          <p:cNvPr id="33" name="直接连接符 32"/>
          <p:cNvCxnSpPr>
            <a:cxnSpLocks/>
          </p:cNvCxnSpPr>
          <p:nvPr/>
        </p:nvCxnSpPr>
        <p:spPr>
          <a:xfrm>
            <a:off x="8499157" y="1664017"/>
            <a:ext cx="33020" cy="4827905"/>
          </a:xfrm>
          <a:prstGeom prst="line">
            <a:avLst/>
          </a:prstGeom>
          <a:ln w="31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E82B706-CE0B-E748-8CF3-D6F9BA933F4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1859853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1D2C24A-8636-AF41-9B6B-D4A6C730B849}"/>
              </a:ext>
            </a:extLst>
          </p:cNvPr>
          <p:cNvSpPr>
            <a:spLocks noGrp="1" noChangeArrowheads="1"/>
          </p:cNvSpPr>
          <p:nvPr>
            <p:ph type="ctrTitle"/>
          </p:nvPr>
        </p:nvSpPr>
        <p:spPr>
          <a:xfrm>
            <a:off x="2133600" y="1828800"/>
            <a:ext cx="7772400" cy="1143000"/>
          </a:xfrm>
        </p:spPr>
        <p:txBody>
          <a:bodyPr/>
          <a:lstStyle/>
          <a:p>
            <a:pPr eaLnBrk="1" hangingPunct="1"/>
            <a:r>
              <a:rPr lang="zh-CN" altLang="en-US" sz="6600" dirty="0"/>
              <a:t>计算机网络</a:t>
            </a:r>
          </a:p>
        </p:txBody>
      </p:sp>
      <p:sp>
        <p:nvSpPr>
          <p:cNvPr id="5123" name="Rectangle 3">
            <a:extLst>
              <a:ext uri="{FF2B5EF4-FFF2-40B4-BE49-F238E27FC236}">
                <a16:creationId xmlns:a16="http://schemas.microsoft.com/office/drawing/2014/main" id="{6CAD0BAA-B31F-7444-935F-4382504FBDCF}"/>
              </a:ext>
            </a:extLst>
          </p:cNvPr>
          <p:cNvSpPr>
            <a:spLocks noGrp="1" noChangeArrowheads="1"/>
          </p:cNvSpPr>
          <p:nvPr>
            <p:ph type="subTitle" idx="1"/>
          </p:nvPr>
        </p:nvSpPr>
        <p:spPr>
          <a:xfrm>
            <a:off x="2362200" y="3733800"/>
            <a:ext cx="7543800" cy="1524000"/>
          </a:xfrm>
        </p:spPr>
        <p:txBody>
          <a:bodyPr>
            <a:normAutofit fontScale="92500" lnSpcReduction="10000"/>
          </a:bodyPr>
          <a:lstStyle/>
          <a:p>
            <a:pPr>
              <a:lnSpc>
                <a:spcPct val="150000"/>
              </a:lnSpc>
            </a:pPr>
            <a:r>
              <a:rPr kumimoji="1" lang="zh-CN" altLang="en-US" sz="3600" dirty="0"/>
              <a:t>授课教师：</a:t>
            </a:r>
            <a:r>
              <a:rPr kumimoji="1" lang="en-US" altLang="zh-CN" sz="3600" dirty="0"/>
              <a:t>XXXX</a:t>
            </a:r>
          </a:p>
          <a:p>
            <a:pPr>
              <a:lnSpc>
                <a:spcPct val="150000"/>
              </a:lnSpc>
            </a:pPr>
            <a:r>
              <a:rPr kumimoji="1" lang="en-US" altLang="zh-CN" sz="3600" dirty="0"/>
              <a:t>XXXX</a:t>
            </a:r>
            <a:r>
              <a:rPr kumimoji="1" lang="zh-CN" altLang="en-US" sz="3600" dirty="0"/>
              <a:t>大学</a:t>
            </a:r>
            <a:endParaRPr kumimoji="1" lang="en-US" altLang="zh-CN" sz="3600" dirty="0"/>
          </a:p>
        </p:txBody>
      </p:sp>
    </p:spTree>
    <p:extLst>
      <p:ext uri="{BB962C8B-B14F-4D97-AF65-F5344CB8AC3E}">
        <p14:creationId xmlns:p14="http://schemas.microsoft.com/office/powerpoint/2010/main" val="1036279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微软雅黑" panose="020B0503020204020204" pitchFamily="34" charset="-122"/>
                <a:sym typeface="+mn-ea"/>
              </a:rPr>
              <a:t>分层结构示例</a:t>
            </a:r>
            <a:endParaRPr lang="zh-CN" altLang="en-US" dirty="0">
              <a:cs typeface="微软雅黑" panose="020B0503020204020204" pitchFamily="34" charset="-122"/>
            </a:endParaRPr>
          </a:p>
        </p:txBody>
      </p:sp>
      <p:grpSp>
        <p:nvGrpSpPr>
          <p:cNvPr id="5" name="组合 4">
            <a:extLst>
              <a:ext uri="{FF2B5EF4-FFF2-40B4-BE49-F238E27FC236}">
                <a16:creationId xmlns:a16="http://schemas.microsoft.com/office/drawing/2014/main" id="{E12D9256-E518-DA4D-BEEB-CD03313CA74F}"/>
              </a:ext>
            </a:extLst>
          </p:cNvPr>
          <p:cNvGrpSpPr/>
          <p:nvPr/>
        </p:nvGrpSpPr>
        <p:grpSpPr>
          <a:xfrm>
            <a:off x="491491" y="1594485"/>
            <a:ext cx="2569332" cy="4396105"/>
            <a:chOff x="525780" y="1582420"/>
            <a:chExt cx="2888615" cy="4396105"/>
          </a:xfrm>
        </p:grpSpPr>
        <p:sp>
          <p:nvSpPr>
            <p:cNvPr id="57" name="Text Box 97"/>
            <p:cNvSpPr txBox="1">
              <a:spLocks noChangeArrowheads="1"/>
            </p:cNvSpPr>
            <p:nvPr/>
          </p:nvSpPr>
          <p:spPr bwMode="auto">
            <a:xfrm>
              <a:off x="572135" y="1582420"/>
              <a:ext cx="2842260" cy="532765"/>
            </a:xfrm>
            <a:prstGeom prst="rect">
              <a:avLst/>
            </a:prstGeom>
            <a:solidFill>
              <a:srgbClr val="7CC43A"/>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457200" algn="l">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用户应用层</a:t>
              </a:r>
            </a:p>
          </p:txBody>
        </p:sp>
        <p:sp>
          <p:nvSpPr>
            <p:cNvPr id="58" name="Text Box 98"/>
            <p:cNvSpPr txBox="1">
              <a:spLocks noChangeArrowheads="1"/>
            </p:cNvSpPr>
            <p:nvPr/>
          </p:nvSpPr>
          <p:spPr bwMode="auto">
            <a:xfrm>
              <a:off x="558165" y="2772410"/>
              <a:ext cx="2856230" cy="532765"/>
            </a:xfrm>
            <a:prstGeom prst="rect">
              <a:avLst/>
            </a:prstGeom>
            <a:solidFill>
              <a:srgbClr val="00B0F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信件递送层</a:t>
              </a:r>
            </a:p>
          </p:txBody>
        </p:sp>
        <p:sp>
          <p:nvSpPr>
            <p:cNvPr id="60" name="Text Box 100"/>
            <p:cNvSpPr txBox="1">
              <a:spLocks noChangeArrowheads="1"/>
            </p:cNvSpPr>
            <p:nvPr/>
          </p:nvSpPr>
          <p:spPr bwMode="auto">
            <a:xfrm>
              <a:off x="525780" y="4058920"/>
              <a:ext cx="2888615" cy="532765"/>
            </a:xfrm>
            <a:prstGeom prst="rect">
              <a:avLst/>
            </a:prstGeom>
            <a:solidFill>
              <a:srgbClr val="0070C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交通运输层</a:t>
              </a:r>
            </a:p>
          </p:txBody>
        </p:sp>
        <p:sp>
          <p:nvSpPr>
            <p:cNvPr id="61" name="Text Box 101"/>
            <p:cNvSpPr txBox="1">
              <a:spLocks noChangeArrowheads="1"/>
            </p:cNvSpPr>
            <p:nvPr/>
          </p:nvSpPr>
          <p:spPr bwMode="auto">
            <a:xfrm>
              <a:off x="529590" y="5445760"/>
              <a:ext cx="2884805" cy="532765"/>
            </a:xfrm>
            <a:prstGeom prst="rect">
              <a:avLst/>
            </a:prstGeom>
            <a:solidFill>
              <a:schemeClr val="bg1">
                <a:lumMod val="50000"/>
              </a:schemeClr>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交通工具层</a:t>
              </a:r>
            </a:p>
          </p:txBody>
        </p:sp>
      </p:grpSp>
      <p:sp>
        <p:nvSpPr>
          <p:cNvPr id="87" name="矩形 86"/>
          <p:cNvSpPr/>
          <p:nvPr/>
        </p:nvSpPr>
        <p:spPr>
          <a:xfrm>
            <a:off x="6887845" y="4051300"/>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88" name="矩形 87"/>
          <p:cNvSpPr/>
          <p:nvPr/>
        </p:nvSpPr>
        <p:spPr>
          <a:xfrm>
            <a:off x="6784975" y="5339715"/>
            <a:ext cx="909320" cy="64389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铁 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89" name="矩形 88"/>
          <p:cNvSpPr/>
          <p:nvPr/>
        </p:nvSpPr>
        <p:spPr>
          <a:xfrm>
            <a:off x="9909175" y="2753360"/>
            <a:ext cx="1453515"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邮局</a:t>
            </a:r>
          </a:p>
        </p:txBody>
      </p:sp>
      <p:sp>
        <p:nvSpPr>
          <p:cNvPr id="90" name="矩形 89"/>
          <p:cNvSpPr/>
          <p:nvPr/>
        </p:nvSpPr>
        <p:spPr>
          <a:xfrm>
            <a:off x="9876155" y="4085590"/>
            <a:ext cx="1463675"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91" name="矩形 90"/>
          <p:cNvSpPr/>
          <p:nvPr/>
        </p:nvSpPr>
        <p:spPr>
          <a:xfrm>
            <a:off x="9890125" y="5445760"/>
            <a:ext cx="14732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汽运部门</a:t>
            </a:r>
          </a:p>
        </p:txBody>
      </p:sp>
      <p:sp>
        <p:nvSpPr>
          <p:cNvPr id="92" name="矩形 91"/>
          <p:cNvSpPr/>
          <p:nvPr/>
        </p:nvSpPr>
        <p:spPr>
          <a:xfrm>
            <a:off x="7792085" y="5339715"/>
            <a:ext cx="909320" cy="63881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汽 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93" name="Line 47"/>
          <p:cNvSpPr>
            <a:spLocks noChangeShapeType="1"/>
          </p:cNvSpPr>
          <p:nvPr/>
        </p:nvSpPr>
        <p:spPr bwMode="auto">
          <a:xfrm>
            <a:off x="5742305" y="1937385"/>
            <a:ext cx="4044315" cy="14605"/>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4" name="Line 48"/>
          <p:cNvSpPr>
            <a:spLocks noChangeShapeType="1"/>
          </p:cNvSpPr>
          <p:nvPr/>
        </p:nvSpPr>
        <p:spPr bwMode="auto">
          <a:xfrm flipV="1">
            <a:off x="5817296" y="3025774"/>
            <a:ext cx="3988374" cy="32383"/>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5" name="Line 49"/>
          <p:cNvSpPr>
            <a:spLocks noChangeShapeType="1"/>
          </p:cNvSpPr>
          <p:nvPr/>
        </p:nvSpPr>
        <p:spPr bwMode="auto">
          <a:xfrm flipV="1">
            <a:off x="5723255" y="433197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6" name="Line 51"/>
          <p:cNvSpPr>
            <a:spLocks noChangeShapeType="1"/>
          </p:cNvSpPr>
          <p:nvPr/>
        </p:nvSpPr>
        <p:spPr bwMode="auto">
          <a:xfrm flipV="1">
            <a:off x="8640445" y="4364355"/>
            <a:ext cx="123571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7" name="Line 52"/>
          <p:cNvSpPr>
            <a:spLocks noChangeShapeType="1"/>
          </p:cNvSpPr>
          <p:nvPr/>
        </p:nvSpPr>
        <p:spPr bwMode="auto">
          <a:xfrm>
            <a:off x="5786120" y="5689600"/>
            <a:ext cx="98933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8" name="Line 53"/>
          <p:cNvSpPr>
            <a:spLocks noChangeShapeType="1"/>
          </p:cNvSpPr>
          <p:nvPr/>
        </p:nvSpPr>
        <p:spPr bwMode="auto">
          <a:xfrm>
            <a:off x="8753475" y="5670550"/>
            <a:ext cx="108204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2" name="Line 60"/>
          <p:cNvSpPr>
            <a:spLocks noChangeShapeType="1"/>
          </p:cNvSpPr>
          <p:nvPr/>
        </p:nvSpPr>
        <p:spPr bwMode="auto">
          <a:xfrm>
            <a:off x="7284720" y="4591685"/>
            <a:ext cx="635" cy="67627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3" name="Line 61"/>
          <p:cNvSpPr>
            <a:spLocks noChangeShapeType="1"/>
          </p:cNvSpPr>
          <p:nvPr/>
        </p:nvSpPr>
        <p:spPr bwMode="auto">
          <a:xfrm>
            <a:off x="10631805" y="45916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2" name="Text Box 73"/>
          <p:cNvSpPr txBox="1">
            <a:spLocks noChangeArrowheads="1"/>
          </p:cNvSpPr>
          <p:nvPr/>
        </p:nvSpPr>
        <p:spPr bwMode="auto">
          <a:xfrm>
            <a:off x="595312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13" name="Text Box 74"/>
          <p:cNvSpPr txBox="1">
            <a:spLocks noChangeArrowheads="1"/>
          </p:cNvSpPr>
          <p:nvPr/>
        </p:nvSpPr>
        <p:spPr bwMode="auto">
          <a:xfrm>
            <a:off x="887285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a:latin typeface="微软雅黑" panose="020B0503020204020204" pitchFamily="34" charset="-122"/>
                <a:ea typeface="微软雅黑" panose="020B0503020204020204" pitchFamily="34" charset="-122"/>
              </a:rPr>
              <a:t>邮包</a:t>
            </a:r>
          </a:p>
        </p:txBody>
      </p:sp>
      <p:sp>
        <p:nvSpPr>
          <p:cNvPr id="114" name="Text Box 75"/>
          <p:cNvSpPr txBox="1">
            <a:spLocks noChangeArrowheads="1"/>
          </p:cNvSpPr>
          <p:nvPr/>
        </p:nvSpPr>
        <p:spPr bwMode="auto">
          <a:xfrm>
            <a:off x="5953125" y="57111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5" name="Text Box 76"/>
          <p:cNvSpPr txBox="1">
            <a:spLocks noChangeArrowheads="1"/>
          </p:cNvSpPr>
          <p:nvPr/>
        </p:nvSpPr>
        <p:spPr bwMode="auto">
          <a:xfrm>
            <a:off x="8925560" y="574294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6" name="Text Box 77"/>
          <p:cNvSpPr txBox="1">
            <a:spLocks noChangeArrowheads="1"/>
          </p:cNvSpPr>
          <p:nvPr/>
        </p:nvSpPr>
        <p:spPr bwMode="auto">
          <a:xfrm>
            <a:off x="5983605" y="6259195"/>
            <a:ext cx="655320" cy="532765"/>
          </a:xfrm>
          <a:prstGeom prst="rect">
            <a:avLst/>
          </a:prstGeom>
          <a:noFill/>
          <a:ln w="2857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火车</a:t>
            </a:r>
          </a:p>
        </p:txBody>
      </p:sp>
      <p:sp>
        <p:nvSpPr>
          <p:cNvPr id="117" name="Text Box 78"/>
          <p:cNvSpPr txBox="1">
            <a:spLocks noChangeArrowheads="1"/>
          </p:cNvSpPr>
          <p:nvPr/>
        </p:nvSpPr>
        <p:spPr bwMode="auto">
          <a:xfrm>
            <a:off x="9138920" y="623316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汽车</a:t>
            </a:r>
          </a:p>
        </p:txBody>
      </p:sp>
      <p:sp>
        <p:nvSpPr>
          <p:cNvPr id="118" name="Line 79"/>
          <p:cNvSpPr>
            <a:spLocks noChangeShapeType="1"/>
          </p:cNvSpPr>
          <p:nvPr/>
        </p:nvSpPr>
        <p:spPr bwMode="auto">
          <a:xfrm>
            <a:off x="4912102" y="5978524"/>
            <a:ext cx="6661" cy="30543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9" name="Line 80"/>
          <p:cNvSpPr>
            <a:spLocks noChangeShapeType="1"/>
          </p:cNvSpPr>
          <p:nvPr/>
        </p:nvSpPr>
        <p:spPr bwMode="auto">
          <a:xfrm>
            <a:off x="4918771" y="6283960"/>
            <a:ext cx="2323464"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0" name="Line 81"/>
          <p:cNvSpPr>
            <a:spLocks noChangeShapeType="1"/>
          </p:cNvSpPr>
          <p:nvPr/>
        </p:nvSpPr>
        <p:spPr bwMode="auto">
          <a:xfrm flipV="1">
            <a:off x="7219315" y="5978525"/>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1" name="Line 82"/>
          <p:cNvSpPr>
            <a:spLocks noChangeShapeType="1"/>
          </p:cNvSpPr>
          <p:nvPr/>
        </p:nvSpPr>
        <p:spPr bwMode="auto">
          <a:xfrm>
            <a:off x="8355965" y="5990590"/>
            <a:ext cx="0" cy="293370"/>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2" name="Line 83"/>
          <p:cNvSpPr>
            <a:spLocks noChangeShapeType="1"/>
          </p:cNvSpPr>
          <p:nvPr/>
        </p:nvSpPr>
        <p:spPr bwMode="auto">
          <a:xfrm>
            <a:off x="8355965" y="6283960"/>
            <a:ext cx="237934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endParaRPr lang="zh-CN" altLang="en-US" sz="1800" b="1">
              <a:latin typeface="+mj-ea"/>
              <a:ea typeface="+mj-ea"/>
            </a:endParaRPr>
          </a:p>
        </p:txBody>
      </p:sp>
      <p:sp>
        <p:nvSpPr>
          <p:cNvPr id="123" name="Line 84"/>
          <p:cNvSpPr>
            <a:spLocks noChangeShapeType="1"/>
          </p:cNvSpPr>
          <p:nvPr/>
        </p:nvSpPr>
        <p:spPr bwMode="auto">
          <a:xfrm flipV="1">
            <a:off x="10735310" y="5990590"/>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4" name="Text Box 85"/>
          <p:cNvSpPr txBox="1">
            <a:spLocks noChangeArrowheads="1"/>
          </p:cNvSpPr>
          <p:nvPr/>
        </p:nvSpPr>
        <p:spPr bwMode="auto">
          <a:xfrm>
            <a:off x="6382385" y="465645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25" name="Text Box 86"/>
          <p:cNvSpPr txBox="1">
            <a:spLocks noChangeArrowheads="1"/>
          </p:cNvSpPr>
          <p:nvPr/>
        </p:nvSpPr>
        <p:spPr bwMode="auto">
          <a:xfrm>
            <a:off x="8610600" y="46570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grpSp>
        <p:nvGrpSpPr>
          <p:cNvPr id="126" name="Group 647"/>
          <p:cNvGrpSpPr>
            <a:grpSpLocks noChangeAspect="1"/>
          </p:cNvGrpSpPr>
          <p:nvPr/>
        </p:nvGrpSpPr>
        <p:grpSpPr bwMode="auto">
          <a:xfrm flipH="1">
            <a:off x="3573058" y="1471114"/>
            <a:ext cx="381635" cy="369570"/>
            <a:chOff x="3161" y="1632"/>
            <a:chExt cx="1207" cy="1398"/>
          </a:xfrm>
        </p:grpSpPr>
        <p:grpSp>
          <p:nvGrpSpPr>
            <p:cNvPr id="127" name="Group 648"/>
            <p:cNvGrpSpPr/>
            <p:nvPr/>
          </p:nvGrpSpPr>
          <p:grpSpPr bwMode="auto">
            <a:xfrm>
              <a:off x="3161" y="1632"/>
              <a:ext cx="1207" cy="1398"/>
              <a:chOff x="3161" y="2497"/>
              <a:chExt cx="501" cy="533"/>
            </a:xfrm>
          </p:grpSpPr>
          <p:sp>
            <p:nvSpPr>
              <p:cNvPr id="129" name="Freeform 649"/>
              <p:cNvSpPr/>
              <p:nvPr/>
            </p:nvSpPr>
            <p:spPr bwMode="auto">
              <a:xfrm>
                <a:off x="3168" y="2592"/>
                <a:ext cx="338" cy="438"/>
              </a:xfrm>
              <a:custGeom>
                <a:avLst/>
                <a:gdLst>
                  <a:gd name="T0" fmla="*/ 1 w 676"/>
                  <a:gd name="T1" fmla="*/ 1 h 876"/>
                  <a:gd name="T2" fmla="*/ 1 w 676"/>
                  <a:gd name="T3" fmla="*/ 1 h 876"/>
                  <a:gd name="T4" fmla="*/ 1 w 676"/>
                  <a:gd name="T5" fmla="*/ 1 h 876"/>
                  <a:gd name="T6" fmla="*/ 1 w 676"/>
                  <a:gd name="T7" fmla="*/ 1 h 876"/>
                  <a:gd name="T8" fmla="*/ 1 w 676"/>
                  <a:gd name="T9" fmla="*/ 1 h 876"/>
                  <a:gd name="T10" fmla="*/ 1 w 676"/>
                  <a:gd name="T11" fmla="*/ 1 h 876"/>
                  <a:gd name="T12" fmla="*/ 1 w 676"/>
                  <a:gd name="T13" fmla="*/ 1 h 876"/>
                  <a:gd name="T14" fmla="*/ 1 w 676"/>
                  <a:gd name="T15" fmla="*/ 1 h 876"/>
                  <a:gd name="T16" fmla="*/ 1 w 676"/>
                  <a:gd name="T17" fmla="*/ 1 h 876"/>
                  <a:gd name="T18" fmla="*/ 1 w 676"/>
                  <a:gd name="T19" fmla="*/ 1 h 876"/>
                  <a:gd name="T20" fmla="*/ 1 w 676"/>
                  <a:gd name="T21" fmla="*/ 1 h 876"/>
                  <a:gd name="T22" fmla="*/ 1 w 676"/>
                  <a:gd name="T23" fmla="*/ 1 h 876"/>
                  <a:gd name="T24" fmla="*/ 1 w 676"/>
                  <a:gd name="T25" fmla="*/ 1 h 876"/>
                  <a:gd name="T26" fmla="*/ 1 w 676"/>
                  <a:gd name="T27" fmla="*/ 1 h 876"/>
                  <a:gd name="T28" fmla="*/ 1 w 676"/>
                  <a:gd name="T29" fmla="*/ 1 h 876"/>
                  <a:gd name="T30" fmla="*/ 1 w 676"/>
                  <a:gd name="T31" fmla="*/ 1 h 876"/>
                  <a:gd name="T32" fmla="*/ 1 w 676"/>
                  <a:gd name="T33" fmla="*/ 1 h 876"/>
                  <a:gd name="T34" fmla="*/ 1 w 676"/>
                  <a:gd name="T35" fmla="*/ 1 h 876"/>
                  <a:gd name="T36" fmla="*/ 1 w 676"/>
                  <a:gd name="T37" fmla="*/ 1 h 876"/>
                  <a:gd name="T38" fmla="*/ 1 w 676"/>
                  <a:gd name="T39" fmla="*/ 1 h 876"/>
                  <a:gd name="T40" fmla="*/ 1 w 676"/>
                  <a:gd name="T41" fmla="*/ 1 h 876"/>
                  <a:gd name="T42" fmla="*/ 1 w 676"/>
                  <a:gd name="T43" fmla="*/ 1 h 876"/>
                  <a:gd name="T44" fmla="*/ 1 w 676"/>
                  <a:gd name="T45" fmla="*/ 1 h 876"/>
                  <a:gd name="T46" fmla="*/ 1 w 676"/>
                  <a:gd name="T47" fmla="*/ 1 h 876"/>
                  <a:gd name="T48" fmla="*/ 1 w 676"/>
                  <a:gd name="T49" fmla="*/ 1 h 876"/>
                  <a:gd name="T50" fmla="*/ 1 w 676"/>
                  <a:gd name="T51" fmla="*/ 1 h 876"/>
                  <a:gd name="T52" fmla="*/ 1 w 676"/>
                  <a:gd name="T53" fmla="*/ 1 h 876"/>
                  <a:gd name="T54" fmla="*/ 1 w 676"/>
                  <a:gd name="T55" fmla="*/ 1 h 876"/>
                  <a:gd name="T56" fmla="*/ 1 w 676"/>
                  <a:gd name="T57" fmla="*/ 1 h 876"/>
                  <a:gd name="T58" fmla="*/ 1 w 676"/>
                  <a:gd name="T59" fmla="*/ 1 h 876"/>
                  <a:gd name="T60" fmla="*/ 1 w 676"/>
                  <a:gd name="T61" fmla="*/ 1 h 876"/>
                  <a:gd name="T62" fmla="*/ 1 w 676"/>
                  <a:gd name="T63" fmla="*/ 1 h 876"/>
                  <a:gd name="T64" fmla="*/ 1 w 676"/>
                  <a:gd name="T65" fmla="*/ 1 h 876"/>
                  <a:gd name="T66" fmla="*/ 1 w 676"/>
                  <a:gd name="T67" fmla="*/ 1 h 876"/>
                  <a:gd name="T68" fmla="*/ 1 w 676"/>
                  <a:gd name="T69" fmla="*/ 1 h 876"/>
                  <a:gd name="T70" fmla="*/ 1 w 676"/>
                  <a:gd name="T71" fmla="*/ 1 h 876"/>
                  <a:gd name="T72" fmla="*/ 1 w 676"/>
                  <a:gd name="T73" fmla="*/ 1 h 876"/>
                  <a:gd name="T74" fmla="*/ 1 w 676"/>
                  <a:gd name="T75" fmla="*/ 1 h 876"/>
                  <a:gd name="T76" fmla="*/ 1 w 676"/>
                  <a:gd name="T77" fmla="*/ 1 h 876"/>
                  <a:gd name="T78" fmla="*/ 1 w 676"/>
                  <a:gd name="T79" fmla="*/ 1 h 876"/>
                  <a:gd name="T80" fmla="*/ 1 w 676"/>
                  <a:gd name="T81" fmla="*/ 1 h 876"/>
                  <a:gd name="T82" fmla="*/ 1 w 676"/>
                  <a:gd name="T83" fmla="*/ 1 h 876"/>
                  <a:gd name="T84" fmla="*/ 1 w 676"/>
                  <a:gd name="T85" fmla="*/ 1 h 876"/>
                  <a:gd name="T86" fmla="*/ 1 w 676"/>
                  <a:gd name="T87" fmla="*/ 1 h 876"/>
                  <a:gd name="T88" fmla="*/ 1 w 676"/>
                  <a:gd name="T89" fmla="*/ 1 h 876"/>
                  <a:gd name="T90" fmla="*/ 1 w 676"/>
                  <a:gd name="T91" fmla="*/ 1 h 876"/>
                  <a:gd name="T92" fmla="*/ 1 w 676"/>
                  <a:gd name="T93" fmla="*/ 1 h 8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76"/>
                  <a:gd name="T142" fmla="*/ 0 h 876"/>
                  <a:gd name="T143" fmla="*/ 676 w 676"/>
                  <a:gd name="T144" fmla="*/ 876 h 87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76" h="876">
                    <a:moveTo>
                      <a:pt x="521" y="464"/>
                    </a:moveTo>
                    <a:lnTo>
                      <a:pt x="531" y="433"/>
                    </a:lnTo>
                    <a:lnTo>
                      <a:pt x="538" y="402"/>
                    </a:lnTo>
                    <a:lnTo>
                      <a:pt x="541" y="368"/>
                    </a:lnTo>
                    <a:lnTo>
                      <a:pt x="542" y="335"/>
                    </a:lnTo>
                    <a:lnTo>
                      <a:pt x="541" y="300"/>
                    </a:lnTo>
                    <a:lnTo>
                      <a:pt x="536" y="267"/>
                    </a:lnTo>
                    <a:lnTo>
                      <a:pt x="529" y="235"/>
                    </a:lnTo>
                    <a:lnTo>
                      <a:pt x="521" y="205"/>
                    </a:lnTo>
                    <a:lnTo>
                      <a:pt x="510" y="175"/>
                    </a:lnTo>
                    <a:lnTo>
                      <a:pt x="496" y="147"/>
                    </a:lnTo>
                    <a:lnTo>
                      <a:pt x="480" y="122"/>
                    </a:lnTo>
                    <a:lnTo>
                      <a:pt x="463" y="97"/>
                    </a:lnTo>
                    <a:lnTo>
                      <a:pt x="444" y="76"/>
                    </a:lnTo>
                    <a:lnTo>
                      <a:pt x="422" y="57"/>
                    </a:lnTo>
                    <a:lnTo>
                      <a:pt x="400" y="40"/>
                    </a:lnTo>
                    <a:lnTo>
                      <a:pt x="377" y="26"/>
                    </a:lnTo>
                    <a:lnTo>
                      <a:pt x="352" y="15"/>
                    </a:lnTo>
                    <a:lnTo>
                      <a:pt x="326" y="6"/>
                    </a:lnTo>
                    <a:lnTo>
                      <a:pt x="299" y="1"/>
                    </a:lnTo>
                    <a:lnTo>
                      <a:pt x="271" y="0"/>
                    </a:lnTo>
                    <a:lnTo>
                      <a:pt x="244" y="1"/>
                    </a:lnTo>
                    <a:lnTo>
                      <a:pt x="217" y="6"/>
                    </a:lnTo>
                    <a:lnTo>
                      <a:pt x="191" y="15"/>
                    </a:lnTo>
                    <a:lnTo>
                      <a:pt x="166" y="26"/>
                    </a:lnTo>
                    <a:lnTo>
                      <a:pt x="142" y="40"/>
                    </a:lnTo>
                    <a:lnTo>
                      <a:pt x="119" y="57"/>
                    </a:lnTo>
                    <a:lnTo>
                      <a:pt x="99" y="76"/>
                    </a:lnTo>
                    <a:lnTo>
                      <a:pt x="79" y="97"/>
                    </a:lnTo>
                    <a:lnTo>
                      <a:pt x="62" y="122"/>
                    </a:lnTo>
                    <a:lnTo>
                      <a:pt x="46" y="147"/>
                    </a:lnTo>
                    <a:lnTo>
                      <a:pt x="33" y="175"/>
                    </a:lnTo>
                    <a:lnTo>
                      <a:pt x="22" y="205"/>
                    </a:lnTo>
                    <a:lnTo>
                      <a:pt x="12" y="235"/>
                    </a:lnTo>
                    <a:lnTo>
                      <a:pt x="5" y="267"/>
                    </a:lnTo>
                    <a:lnTo>
                      <a:pt x="1" y="300"/>
                    </a:lnTo>
                    <a:lnTo>
                      <a:pt x="0" y="335"/>
                    </a:lnTo>
                    <a:lnTo>
                      <a:pt x="1" y="369"/>
                    </a:lnTo>
                    <a:lnTo>
                      <a:pt x="4" y="402"/>
                    </a:lnTo>
                    <a:lnTo>
                      <a:pt x="11" y="434"/>
                    </a:lnTo>
                    <a:lnTo>
                      <a:pt x="19" y="465"/>
                    </a:lnTo>
                    <a:lnTo>
                      <a:pt x="30" y="494"/>
                    </a:lnTo>
                    <a:lnTo>
                      <a:pt x="42" y="521"/>
                    </a:lnTo>
                    <a:lnTo>
                      <a:pt x="57" y="548"/>
                    </a:lnTo>
                    <a:lnTo>
                      <a:pt x="73" y="571"/>
                    </a:lnTo>
                    <a:lnTo>
                      <a:pt x="91" y="593"/>
                    </a:lnTo>
                    <a:lnTo>
                      <a:pt x="111" y="612"/>
                    </a:lnTo>
                    <a:lnTo>
                      <a:pt x="132" y="630"/>
                    </a:lnTo>
                    <a:lnTo>
                      <a:pt x="155" y="644"/>
                    </a:lnTo>
                    <a:lnTo>
                      <a:pt x="179" y="655"/>
                    </a:lnTo>
                    <a:lnTo>
                      <a:pt x="205" y="663"/>
                    </a:lnTo>
                    <a:lnTo>
                      <a:pt x="231" y="668"/>
                    </a:lnTo>
                    <a:lnTo>
                      <a:pt x="259" y="670"/>
                    </a:lnTo>
                    <a:lnTo>
                      <a:pt x="265" y="670"/>
                    </a:lnTo>
                    <a:lnTo>
                      <a:pt x="270" y="669"/>
                    </a:lnTo>
                    <a:lnTo>
                      <a:pt x="277" y="669"/>
                    </a:lnTo>
                    <a:lnTo>
                      <a:pt x="283" y="668"/>
                    </a:lnTo>
                    <a:lnTo>
                      <a:pt x="290" y="667"/>
                    </a:lnTo>
                    <a:lnTo>
                      <a:pt x="296" y="665"/>
                    </a:lnTo>
                    <a:lnTo>
                      <a:pt x="301" y="664"/>
                    </a:lnTo>
                    <a:lnTo>
                      <a:pt x="307" y="663"/>
                    </a:lnTo>
                    <a:lnTo>
                      <a:pt x="276" y="778"/>
                    </a:lnTo>
                    <a:lnTo>
                      <a:pt x="278" y="781"/>
                    </a:lnTo>
                    <a:lnTo>
                      <a:pt x="285" y="786"/>
                    </a:lnTo>
                    <a:lnTo>
                      <a:pt x="298" y="797"/>
                    </a:lnTo>
                    <a:lnTo>
                      <a:pt x="313" y="808"/>
                    </a:lnTo>
                    <a:lnTo>
                      <a:pt x="333" y="822"/>
                    </a:lnTo>
                    <a:lnTo>
                      <a:pt x="356" y="837"/>
                    </a:lnTo>
                    <a:lnTo>
                      <a:pt x="381" y="852"/>
                    </a:lnTo>
                    <a:lnTo>
                      <a:pt x="410" y="866"/>
                    </a:lnTo>
                    <a:lnTo>
                      <a:pt x="425" y="872"/>
                    </a:lnTo>
                    <a:lnTo>
                      <a:pt x="440" y="875"/>
                    </a:lnTo>
                    <a:lnTo>
                      <a:pt x="456" y="876"/>
                    </a:lnTo>
                    <a:lnTo>
                      <a:pt x="471" y="875"/>
                    </a:lnTo>
                    <a:lnTo>
                      <a:pt x="487" y="873"/>
                    </a:lnTo>
                    <a:lnTo>
                      <a:pt x="502" y="869"/>
                    </a:lnTo>
                    <a:lnTo>
                      <a:pt x="517" y="865"/>
                    </a:lnTo>
                    <a:lnTo>
                      <a:pt x="531" y="859"/>
                    </a:lnTo>
                    <a:lnTo>
                      <a:pt x="544" y="853"/>
                    </a:lnTo>
                    <a:lnTo>
                      <a:pt x="558" y="846"/>
                    </a:lnTo>
                    <a:lnTo>
                      <a:pt x="571" y="839"/>
                    </a:lnTo>
                    <a:lnTo>
                      <a:pt x="582" y="834"/>
                    </a:lnTo>
                    <a:lnTo>
                      <a:pt x="593" y="828"/>
                    </a:lnTo>
                    <a:lnTo>
                      <a:pt x="602" y="823"/>
                    </a:lnTo>
                    <a:lnTo>
                      <a:pt x="610" y="819"/>
                    </a:lnTo>
                    <a:lnTo>
                      <a:pt x="617" y="816"/>
                    </a:lnTo>
                    <a:lnTo>
                      <a:pt x="629" y="809"/>
                    </a:lnTo>
                    <a:lnTo>
                      <a:pt x="640" y="799"/>
                    </a:lnTo>
                    <a:lnTo>
                      <a:pt x="649" y="785"/>
                    </a:lnTo>
                    <a:lnTo>
                      <a:pt x="658" y="770"/>
                    </a:lnTo>
                    <a:lnTo>
                      <a:pt x="665" y="755"/>
                    </a:lnTo>
                    <a:lnTo>
                      <a:pt x="671" y="743"/>
                    </a:lnTo>
                    <a:lnTo>
                      <a:pt x="675" y="735"/>
                    </a:lnTo>
                    <a:lnTo>
                      <a:pt x="676" y="731"/>
                    </a:lnTo>
                    <a:lnTo>
                      <a:pt x="521" y="464"/>
                    </a:lnTo>
                    <a:close/>
                  </a:path>
                </a:pathLst>
              </a:custGeom>
              <a:solidFill>
                <a:srgbClr val="F2CCB2"/>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0" name="Freeform 650"/>
              <p:cNvSpPr/>
              <p:nvPr/>
            </p:nvSpPr>
            <p:spPr bwMode="auto">
              <a:xfrm>
                <a:off x="3171" y="2497"/>
                <a:ext cx="491" cy="398"/>
              </a:xfrm>
              <a:custGeom>
                <a:avLst/>
                <a:gdLst>
                  <a:gd name="T0" fmla="*/ 0 w 983"/>
                  <a:gd name="T1" fmla="*/ 0 h 798"/>
                  <a:gd name="T2" fmla="*/ 0 w 983"/>
                  <a:gd name="T3" fmla="*/ 0 h 798"/>
                  <a:gd name="T4" fmla="*/ 0 w 983"/>
                  <a:gd name="T5" fmla="*/ 0 h 798"/>
                  <a:gd name="T6" fmla="*/ 0 w 983"/>
                  <a:gd name="T7" fmla="*/ 0 h 798"/>
                  <a:gd name="T8" fmla="*/ 0 w 983"/>
                  <a:gd name="T9" fmla="*/ 0 h 798"/>
                  <a:gd name="T10" fmla="*/ 0 w 983"/>
                  <a:gd name="T11" fmla="*/ 0 h 798"/>
                  <a:gd name="T12" fmla="*/ 0 w 983"/>
                  <a:gd name="T13" fmla="*/ 0 h 798"/>
                  <a:gd name="T14" fmla="*/ 0 w 983"/>
                  <a:gd name="T15" fmla="*/ 0 h 798"/>
                  <a:gd name="T16" fmla="*/ 0 w 983"/>
                  <a:gd name="T17" fmla="*/ 0 h 798"/>
                  <a:gd name="T18" fmla="*/ 0 w 983"/>
                  <a:gd name="T19" fmla="*/ 0 h 798"/>
                  <a:gd name="T20" fmla="*/ 0 w 983"/>
                  <a:gd name="T21" fmla="*/ 0 h 798"/>
                  <a:gd name="T22" fmla="*/ 0 w 983"/>
                  <a:gd name="T23" fmla="*/ 0 h 798"/>
                  <a:gd name="T24" fmla="*/ 0 w 983"/>
                  <a:gd name="T25" fmla="*/ 0 h 798"/>
                  <a:gd name="T26" fmla="*/ 0 w 983"/>
                  <a:gd name="T27" fmla="*/ 0 h 798"/>
                  <a:gd name="T28" fmla="*/ 0 w 983"/>
                  <a:gd name="T29" fmla="*/ 0 h 798"/>
                  <a:gd name="T30" fmla="*/ 0 w 983"/>
                  <a:gd name="T31" fmla="*/ 0 h 798"/>
                  <a:gd name="T32" fmla="*/ 0 w 983"/>
                  <a:gd name="T33" fmla="*/ 0 h 798"/>
                  <a:gd name="T34" fmla="*/ 0 w 983"/>
                  <a:gd name="T35" fmla="*/ 0 h 798"/>
                  <a:gd name="T36" fmla="*/ 0 w 983"/>
                  <a:gd name="T37" fmla="*/ 0 h 798"/>
                  <a:gd name="T38" fmla="*/ 0 w 983"/>
                  <a:gd name="T39" fmla="*/ 0 h 798"/>
                  <a:gd name="T40" fmla="*/ 0 w 983"/>
                  <a:gd name="T41" fmla="*/ 0 h 798"/>
                  <a:gd name="T42" fmla="*/ 0 w 983"/>
                  <a:gd name="T43" fmla="*/ 0 h 798"/>
                  <a:gd name="T44" fmla="*/ 0 w 983"/>
                  <a:gd name="T45" fmla="*/ 0 h 798"/>
                  <a:gd name="T46" fmla="*/ 0 w 983"/>
                  <a:gd name="T47" fmla="*/ 0 h 798"/>
                  <a:gd name="T48" fmla="*/ 0 w 983"/>
                  <a:gd name="T49" fmla="*/ 0 h 798"/>
                  <a:gd name="T50" fmla="*/ 0 w 983"/>
                  <a:gd name="T51" fmla="*/ 0 h 798"/>
                  <a:gd name="T52" fmla="*/ 0 w 983"/>
                  <a:gd name="T53" fmla="*/ 0 h 798"/>
                  <a:gd name="T54" fmla="*/ 0 w 983"/>
                  <a:gd name="T55" fmla="*/ 0 h 798"/>
                  <a:gd name="T56" fmla="*/ 0 w 983"/>
                  <a:gd name="T57" fmla="*/ 0 h 798"/>
                  <a:gd name="T58" fmla="*/ 0 w 983"/>
                  <a:gd name="T59" fmla="*/ 0 h 798"/>
                  <a:gd name="T60" fmla="*/ 0 w 983"/>
                  <a:gd name="T61" fmla="*/ 0 h 798"/>
                  <a:gd name="T62" fmla="*/ 0 w 983"/>
                  <a:gd name="T63" fmla="*/ 0 h 798"/>
                  <a:gd name="T64" fmla="*/ 0 w 983"/>
                  <a:gd name="T65" fmla="*/ 0 h 798"/>
                  <a:gd name="T66" fmla="*/ 0 w 983"/>
                  <a:gd name="T67" fmla="*/ 0 h 798"/>
                  <a:gd name="T68" fmla="*/ 0 w 983"/>
                  <a:gd name="T69" fmla="*/ 0 h 798"/>
                  <a:gd name="T70" fmla="*/ 0 w 983"/>
                  <a:gd name="T71" fmla="*/ 0 h 798"/>
                  <a:gd name="T72" fmla="*/ 0 w 983"/>
                  <a:gd name="T73" fmla="*/ 0 h 798"/>
                  <a:gd name="T74" fmla="*/ 0 w 983"/>
                  <a:gd name="T75" fmla="*/ 0 h 798"/>
                  <a:gd name="T76" fmla="*/ 0 w 983"/>
                  <a:gd name="T77" fmla="*/ 0 h 798"/>
                  <a:gd name="T78" fmla="*/ 0 w 983"/>
                  <a:gd name="T79" fmla="*/ 0 h 798"/>
                  <a:gd name="T80" fmla="*/ 0 w 983"/>
                  <a:gd name="T81" fmla="*/ 0 h 798"/>
                  <a:gd name="T82" fmla="*/ 0 w 983"/>
                  <a:gd name="T83" fmla="*/ 0 h 798"/>
                  <a:gd name="T84" fmla="*/ 0 w 983"/>
                  <a:gd name="T85" fmla="*/ 0 h 798"/>
                  <a:gd name="T86" fmla="*/ 0 w 983"/>
                  <a:gd name="T87" fmla="*/ 0 h 7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83"/>
                  <a:gd name="T133" fmla="*/ 0 h 798"/>
                  <a:gd name="T134" fmla="*/ 983 w 983"/>
                  <a:gd name="T135" fmla="*/ 798 h 7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83" h="798">
                    <a:moveTo>
                      <a:pt x="982" y="406"/>
                    </a:moveTo>
                    <a:lnTo>
                      <a:pt x="979" y="383"/>
                    </a:lnTo>
                    <a:lnTo>
                      <a:pt x="977" y="361"/>
                    </a:lnTo>
                    <a:lnTo>
                      <a:pt x="972" y="341"/>
                    </a:lnTo>
                    <a:lnTo>
                      <a:pt x="968" y="322"/>
                    </a:lnTo>
                    <a:lnTo>
                      <a:pt x="962" y="303"/>
                    </a:lnTo>
                    <a:lnTo>
                      <a:pt x="955" y="287"/>
                    </a:lnTo>
                    <a:lnTo>
                      <a:pt x="948" y="272"/>
                    </a:lnTo>
                    <a:lnTo>
                      <a:pt x="940" y="259"/>
                    </a:lnTo>
                    <a:lnTo>
                      <a:pt x="926" y="238"/>
                    </a:lnTo>
                    <a:lnTo>
                      <a:pt x="914" y="218"/>
                    </a:lnTo>
                    <a:lnTo>
                      <a:pt x="900" y="200"/>
                    </a:lnTo>
                    <a:lnTo>
                      <a:pt x="886" y="184"/>
                    </a:lnTo>
                    <a:lnTo>
                      <a:pt x="870" y="171"/>
                    </a:lnTo>
                    <a:lnTo>
                      <a:pt x="850" y="159"/>
                    </a:lnTo>
                    <a:lnTo>
                      <a:pt x="829" y="150"/>
                    </a:lnTo>
                    <a:lnTo>
                      <a:pt x="803" y="144"/>
                    </a:lnTo>
                    <a:lnTo>
                      <a:pt x="782" y="143"/>
                    </a:lnTo>
                    <a:lnTo>
                      <a:pt x="762" y="144"/>
                    </a:lnTo>
                    <a:lnTo>
                      <a:pt x="741" y="147"/>
                    </a:lnTo>
                    <a:lnTo>
                      <a:pt x="720" y="150"/>
                    </a:lnTo>
                    <a:lnTo>
                      <a:pt x="701" y="155"/>
                    </a:lnTo>
                    <a:lnTo>
                      <a:pt x="682" y="158"/>
                    </a:lnTo>
                    <a:lnTo>
                      <a:pt x="665" y="162"/>
                    </a:lnTo>
                    <a:lnTo>
                      <a:pt x="651" y="164"/>
                    </a:lnTo>
                    <a:lnTo>
                      <a:pt x="638" y="144"/>
                    </a:lnTo>
                    <a:lnTo>
                      <a:pt x="622" y="125"/>
                    </a:lnTo>
                    <a:lnTo>
                      <a:pt x="605" y="105"/>
                    </a:lnTo>
                    <a:lnTo>
                      <a:pt x="586" y="87"/>
                    </a:lnTo>
                    <a:lnTo>
                      <a:pt x="564" y="70"/>
                    </a:lnTo>
                    <a:lnTo>
                      <a:pt x="539" y="53"/>
                    </a:lnTo>
                    <a:lnTo>
                      <a:pt x="514" y="38"/>
                    </a:lnTo>
                    <a:lnTo>
                      <a:pt x="486" y="26"/>
                    </a:lnTo>
                    <a:lnTo>
                      <a:pt x="469" y="19"/>
                    </a:lnTo>
                    <a:lnTo>
                      <a:pt x="451" y="13"/>
                    </a:lnTo>
                    <a:lnTo>
                      <a:pt x="432" y="9"/>
                    </a:lnTo>
                    <a:lnTo>
                      <a:pt x="414" y="5"/>
                    </a:lnTo>
                    <a:lnTo>
                      <a:pt x="395" y="2"/>
                    </a:lnTo>
                    <a:lnTo>
                      <a:pt x="376" y="0"/>
                    </a:lnTo>
                    <a:lnTo>
                      <a:pt x="355" y="0"/>
                    </a:lnTo>
                    <a:lnTo>
                      <a:pt x="336" y="2"/>
                    </a:lnTo>
                    <a:lnTo>
                      <a:pt x="317" y="3"/>
                    </a:lnTo>
                    <a:lnTo>
                      <a:pt x="299" y="5"/>
                    </a:lnTo>
                    <a:lnTo>
                      <a:pt x="281" y="7"/>
                    </a:lnTo>
                    <a:lnTo>
                      <a:pt x="265" y="10"/>
                    </a:lnTo>
                    <a:lnTo>
                      <a:pt x="249" y="12"/>
                    </a:lnTo>
                    <a:lnTo>
                      <a:pt x="233" y="14"/>
                    </a:lnTo>
                    <a:lnTo>
                      <a:pt x="218" y="17"/>
                    </a:lnTo>
                    <a:lnTo>
                      <a:pt x="203" y="20"/>
                    </a:lnTo>
                    <a:lnTo>
                      <a:pt x="189" y="23"/>
                    </a:lnTo>
                    <a:lnTo>
                      <a:pt x="175" y="27"/>
                    </a:lnTo>
                    <a:lnTo>
                      <a:pt x="163" y="30"/>
                    </a:lnTo>
                    <a:lnTo>
                      <a:pt x="150" y="34"/>
                    </a:lnTo>
                    <a:lnTo>
                      <a:pt x="139" y="37"/>
                    </a:lnTo>
                    <a:lnTo>
                      <a:pt x="127" y="42"/>
                    </a:lnTo>
                    <a:lnTo>
                      <a:pt x="117" y="47"/>
                    </a:lnTo>
                    <a:lnTo>
                      <a:pt x="106" y="51"/>
                    </a:lnTo>
                    <a:lnTo>
                      <a:pt x="81" y="65"/>
                    </a:lnTo>
                    <a:lnTo>
                      <a:pt x="59" y="80"/>
                    </a:lnTo>
                    <a:lnTo>
                      <a:pt x="41" y="97"/>
                    </a:lnTo>
                    <a:lnTo>
                      <a:pt x="26" y="116"/>
                    </a:lnTo>
                    <a:lnTo>
                      <a:pt x="14" y="136"/>
                    </a:lnTo>
                    <a:lnTo>
                      <a:pt x="6" y="159"/>
                    </a:lnTo>
                    <a:lnTo>
                      <a:pt x="2" y="184"/>
                    </a:lnTo>
                    <a:lnTo>
                      <a:pt x="0" y="209"/>
                    </a:lnTo>
                    <a:lnTo>
                      <a:pt x="2" y="231"/>
                    </a:lnTo>
                    <a:lnTo>
                      <a:pt x="6" y="252"/>
                    </a:lnTo>
                    <a:lnTo>
                      <a:pt x="13" y="271"/>
                    </a:lnTo>
                    <a:lnTo>
                      <a:pt x="23" y="288"/>
                    </a:lnTo>
                    <a:lnTo>
                      <a:pt x="36" y="305"/>
                    </a:lnTo>
                    <a:lnTo>
                      <a:pt x="51" y="320"/>
                    </a:lnTo>
                    <a:lnTo>
                      <a:pt x="68" y="332"/>
                    </a:lnTo>
                    <a:lnTo>
                      <a:pt x="88" y="344"/>
                    </a:lnTo>
                    <a:lnTo>
                      <a:pt x="110" y="355"/>
                    </a:lnTo>
                    <a:lnTo>
                      <a:pt x="134" y="365"/>
                    </a:lnTo>
                    <a:lnTo>
                      <a:pt x="161" y="374"/>
                    </a:lnTo>
                    <a:lnTo>
                      <a:pt x="189" y="382"/>
                    </a:lnTo>
                    <a:lnTo>
                      <a:pt x="219" y="389"/>
                    </a:lnTo>
                    <a:lnTo>
                      <a:pt x="250" y="394"/>
                    </a:lnTo>
                    <a:lnTo>
                      <a:pt x="285" y="400"/>
                    </a:lnTo>
                    <a:lnTo>
                      <a:pt x="319" y="406"/>
                    </a:lnTo>
                    <a:lnTo>
                      <a:pt x="330" y="408"/>
                    </a:lnTo>
                    <a:lnTo>
                      <a:pt x="344" y="413"/>
                    </a:lnTo>
                    <a:lnTo>
                      <a:pt x="359" y="419"/>
                    </a:lnTo>
                    <a:lnTo>
                      <a:pt x="374" y="427"/>
                    </a:lnTo>
                    <a:lnTo>
                      <a:pt x="386" y="436"/>
                    </a:lnTo>
                    <a:lnTo>
                      <a:pt x="398" y="445"/>
                    </a:lnTo>
                    <a:lnTo>
                      <a:pt x="405" y="456"/>
                    </a:lnTo>
                    <a:lnTo>
                      <a:pt x="407" y="467"/>
                    </a:lnTo>
                    <a:lnTo>
                      <a:pt x="421" y="603"/>
                    </a:lnTo>
                    <a:lnTo>
                      <a:pt x="422" y="606"/>
                    </a:lnTo>
                    <a:lnTo>
                      <a:pt x="427" y="618"/>
                    </a:lnTo>
                    <a:lnTo>
                      <a:pt x="433" y="634"/>
                    </a:lnTo>
                    <a:lnTo>
                      <a:pt x="445" y="655"/>
                    </a:lnTo>
                    <a:lnTo>
                      <a:pt x="458" y="678"/>
                    </a:lnTo>
                    <a:lnTo>
                      <a:pt x="474" y="702"/>
                    </a:lnTo>
                    <a:lnTo>
                      <a:pt x="493" y="725"/>
                    </a:lnTo>
                    <a:lnTo>
                      <a:pt x="516" y="747"/>
                    </a:lnTo>
                    <a:lnTo>
                      <a:pt x="539" y="765"/>
                    </a:lnTo>
                    <a:lnTo>
                      <a:pt x="560" y="779"/>
                    </a:lnTo>
                    <a:lnTo>
                      <a:pt x="579" y="790"/>
                    </a:lnTo>
                    <a:lnTo>
                      <a:pt x="597" y="797"/>
                    </a:lnTo>
                    <a:lnTo>
                      <a:pt x="614" y="798"/>
                    </a:lnTo>
                    <a:lnTo>
                      <a:pt x="630" y="794"/>
                    </a:lnTo>
                    <a:lnTo>
                      <a:pt x="648" y="787"/>
                    </a:lnTo>
                    <a:lnTo>
                      <a:pt x="665" y="774"/>
                    </a:lnTo>
                    <a:lnTo>
                      <a:pt x="680" y="756"/>
                    </a:lnTo>
                    <a:lnTo>
                      <a:pt x="689" y="738"/>
                    </a:lnTo>
                    <a:lnTo>
                      <a:pt x="694" y="718"/>
                    </a:lnTo>
                    <a:lnTo>
                      <a:pt x="696" y="700"/>
                    </a:lnTo>
                    <a:lnTo>
                      <a:pt x="695" y="684"/>
                    </a:lnTo>
                    <a:lnTo>
                      <a:pt x="693" y="670"/>
                    </a:lnTo>
                    <a:lnTo>
                      <a:pt x="691" y="662"/>
                    </a:lnTo>
                    <a:lnTo>
                      <a:pt x="690" y="658"/>
                    </a:lnTo>
                    <a:lnTo>
                      <a:pt x="693" y="661"/>
                    </a:lnTo>
                    <a:lnTo>
                      <a:pt x="700" y="665"/>
                    </a:lnTo>
                    <a:lnTo>
                      <a:pt x="710" y="673"/>
                    </a:lnTo>
                    <a:lnTo>
                      <a:pt x="724" y="681"/>
                    </a:lnTo>
                    <a:lnTo>
                      <a:pt x="739" y="689"/>
                    </a:lnTo>
                    <a:lnTo>
                      <a:pt x="756" y="696"/>
                    </a:lnTo>
                    <a:lnTo>
                      <a:pt x="773" y="701"/>
                    </a:lnTo>
                    <a:lnTo>
                      <a:pt x="791" y="702"/>
                    </a:lnTo>
                    <a:lnTo>
                      <a:pt x="810" y="699"/>
                    </a:lnTo>
                    <a:lnTo>
                      <a:pt x="834" y="689"/>
                    </a:lnTo>
                    <a:lnTo>
                      <a:pt x="860" y="677"/>
                    </a:lnTo>
                    <a:lnTo>
                      <a:pt x="886" y="661"/>
                    </a:lnTo>
                    <a:lnTo>
                      <a:pt x="911" y="639"/>
                    </a:lnTo>
                    <a:lnTo>
                      <a:pt x="934" y="613"/>
                    </a:lnTo>
                    <a:lnTo>
                      <a:pt x="954" y="583"/>
                    </a:lnTo>
                    <a:lnTo>
                      <a:pt x="967" y="550"/>
                    </a:lnTo>
                    <a:lnTo>
                      <a:pt x="975" y="512"/>
                    </a:lnTo>
                    <a:lnTo>
                      <a:pt x="981" y="474"/>
                    </a:lnTo>
                    <a:lnTo>
                      <a:pt x="983" y="439"/>
                    </a:lnTo>
                    <a:lnTo>
                      <a:pt x="982" y="406"/>
                    </a:lnTo>
                    <a:close/>
                  </a:path>
                </a:pathLst>
              </a:custGeom>
              <a:solidFill>
                <a:srgbClr val="66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1" name="Freeform 651"/>
              <p:cNvSpPr/>
              <p:nvPr/>
            </p:nvSpPr>
            <p:spPr bwMode="auto">
              <a:xfrm>
                <a:off x="3244" y="2510"/>
                <a:ext cx="256" cy="77"/>
              </a:xfrm>
              <a:custGeom>
                <a:avLst/>
                <a:gdLst>
                  <a:gd name="T0" fmla="*/ 1 w 511"/>
                  <a:gd name="T1" fmla="*/ 1 h 154"/>
                  <a:gd name="T2" fmla="*/ 1 w 511"/>
                  <a:gd name="T3" fmla="*/ 1 h 154"/>
                  <a:gd name="T4" fmla="*/ 1 w 511"/>
                  <a:gd name="T5" fmla="*/ 1 h 154"/>
                  <a:gd name="T6" fmla="*/ 1 w 511"/>
                  <a:gd name="T7" fmla="*/ 1 h 154"/>
                  <a:gd name="T8" fmla="*/ 1 w 511"/>
                  <a:gd name="T9" fmla="*/ 1 h 154"/>
                  <a:gd name="T10" fmla="*/ 1 w 511"/>
                  <a:gd name="T11" fmla="*/ 1 h 154"/>
                  <a:gd name="T12" fmla="*/ 1 w 511"/>
                  <a:gd name="T13" fmla="*/ 1 h 154"/>
                  <a:gd name="T14" fmla="*/ 1 w 511"/>
                  <a:gd name="T15" fmla="*/ 1 h 154"/>
                  <a:gd name="T16" fmla="*/ 1 w 511"/>
                  <a:gd name="T17" fmla="*/ 1 h 154"/>
                  <a:gd name="T18" fmla="*/ 1 w 511"/>
                  <a:gd name="T19" fmla="*/ 1 h 154"/>
                  <a:gd name="T20" fmla="*/ 1 w 511"/>
                  <a:gd name="T21" fmla="*/ 1 h 154"/>
                  <a:gd name="T22" fmla="*/ 1 w 511"/>
                  <a:gd name="T23" fmla="*/ 1 h 154"/>
                  <a:gd name="T24" fmla="*/ 1 w 511"/>
                  <a:gd name="T25" fmla="*/ 1 h 154"/>
                  <a:gd name="T26" fmla="*/ 1 w 511"/>
                  <a:gd name="T27" fmla="*/ 1 h 154"/>
                  <a:gd name="T28" fmla="*/ 1 w 511"/>
                  <a:gd name="T29" fmla="*/ 1 h 154"/>
                  <a:gd name="T30" fmla="*/ 1 w 511"/>
                  <a:gd name="T31" fmla="*/ 1 h 154"/>
                  <a:gd name="T32" fmla="*/ 1 w 511"/>
                  <a:gd name="T33" fmla="*/ 1 h 154"/>
                  <a:gd name="T34" fmla="*/ 1 w 511"/>
                  <a:gd name="T35" fmla="*/ 1 h 154"/>
                  <a:gd name="T36" fmla="*/ 1 w 511"/>
                  <a:gd name="T37" fmla="*/ 1 h 154"/>
                  <a:gd name="T38" fmla="*/ 1 w 511"/>
                  <a:gd name="T39" fmla="*/ 1 h 154"/>
                  <a:gd name="T40" fmla="*/ 1 w 511"/>
                  <a:gd name="T41" fmla="*/ 1 h 154"/>
                  <a:gd name="T42" fmla="*/ 1 w 511"/>
                  <a:gd name="T43" fmla="*/ 1 h 154"/>
                  <a:gd name="T44" fmla="*/ 1 w 511"/>
                  <a:gd name="T45" fmla="*/ 1 h 154"/>
                  <a:gd name="T46" fmla="*/ 0 w 511"/>
                  <a:gd name="T47" fmla="*/ 1 h 154"/>
                  <a:gd name="T48" fmla="*/ 0 w 511"/>
                  <a:gd name="T49" fmla="*/ 1 h 154"/>
                  <a:gd name="T50" fmla="*/ 1 w 511"/>
                  <a:gd name="T51" fmla="*/ 1 h 154"/>
                  <a:gd name="T52" fmla="*/ 1 w 511"/>
                  <a:gd name="T53" fmla="*/ 1 h 154"/>
                  <a:gd name="T54" fmla="*/ 1 w 511"/>
                  <a:gd name="T55" fmla="*/ 1 h 154"/>
                  <a:gd name="T56" fmla="*/ 1 w 511"/>
                  <a:gd name="T57" fmla="*/ 1 h 154"/>
                  <a:gd name="T58" fmla="*/ 1 w 511"/>
                  <a:gd name="T59" fmla="*/ 1 h 154"/>
                  <a:gd name="T60" fmla="*/ 1 w 511"/>
                  <a:gd name="T61" fmla="*/ 1 h 154"/>
                  <a:gd name="T62" fmla="*/ 1 w 511"/>
                  <a:gd name="T63" fmla="*/ 1 h 154"/>
                  <a:gd name="T64" fmla="*/ 1 w 511"/>
                  <a:gd name="T65" fmla="*/ 1 h 154"/>
                  <a:gd name="T66" fmla="*/ 1 w 511"/>
                  <a:gd name="T67" fmla="*/ 1 h 154"/>
                  <a:gd name="T68" fmla="*/ 1 w 511"/>
                  <a:gd name="T69" fmla="*/ 1 h 154"/>
                  <a:gd name="T70" fmla="*/ 1 w 511"/>
                  <a:gd name="T71" fmla="*/ 0 h 154"/>
                  <a:gd name="T72" fmla="*/ 1 w 511"/>
                  <a:gd name="T73" fmla="*/ 1 h 154"/>
                  <a:gd name="T74" fmla="*/ 1 w 511"/>
                  <a:gd name="T75" fmla="*/ 1 h 154"/>
                  <a:gd name="T76" fmla="*/ 1 w 511"/>
                  <a:gd name="T77" fmla="*/ 1 h 154"/>
                  <a:gd name="T78" fmla="*/ 1 w 511"/>
                  <a:gd name="T79" fmla="*/ 1 h 154"/>
                  <a:gd name="T80" fmla="*/ 1 w 511"/>
                  <a:gd name="T81" fmla="*/ 1 h 154"/>
                  <a:gd name="T82" fmla="*/ 1 w 511"/>
                  <a:gd name="T83" fmla="*/ 1 h 154"/>
                  <a:gd name="T84" fmla="*/ 1 w 511"/>
                  <a:gd name="T85" fmla="*/ 1 h 154"/>
                  <a:gd name="T86" fmla="*/ 1 w 511"/>
                  <a:gd name="T87" fmla="*/ 1 h 154"/>
                  <a:gd name="T88" fmla="*/ 1 w 511"/>
                  <a:gd name="T89" fmla="*/ 1 h 154"/>
                  <a:gd name="T90" fmla="*/ 1 w 511"/>
                  <a:gd name="T91" fmla="*/ 1 h 154"/>
                  <a:gd name="T92" fmla="*/ 1 w 511"/>
                  <a:gd name="T93" fmla="*/ 1 h 154"/>
                  <a:gd name="T94" fmla="*/ 1 w 511"/>
                  <a:gd name="T95" fmla="*/ 1 h 154"/>
                  <a:gd name="T96" fmla="*/ 1 w 511"/>
                  <a:gd name="T97" fmla="*/ 1 h 154"/>
                  <a:gd name="T98" fmla="*/ 1 w 511"/>
                  <a:gd name="T99" fmla="*/ 1 h 154"/>
                  <a:gd name="T100" fmla="*/ 1 w 511"/>
                  <a:gd name="T101" fmla="*/ 1 h 154"/>
                  <a:gd name="T102" fmla="*/ 1 w 511"/>
                  <a:gd name="T103" fmla="*/ 1 h 154"/>
                  <a:gd name="T104" fmla="*/ 1 w 511"/>
                  <a:gd name="T105" fmla="*/ 1 h 154"/>
                  <a:gd name="T106" fmla="*/ 1 w 511"/>
                  <a:gd name="T107" fmla="*/ 1 h 154"/>
                  <a:gd name="T108" fmla="*/ 1 w 511"/>
                  <a:gd name="T109" fmla="*/ 1 h 154"/>
                  <a:gd name="T110" fmla="*/ 1 w 511"/>
                  <a:gd name="T111" fmla="*/ 1 h 154"/>
                  <a:gd name="T112" fmla="*/ 1 w 511"/>
                  <a:gd name="T113" fmla="*/ 1 h 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1"/>
                  <a:gd name="T172" fmla="*/ 0 h 154"/>
                  <a:gd name="T173" fmla="*/ 511 w 511"/>
                  <a:gd name="T174" fmla="*/ 154 h 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1" h="154">
                    <a:moveTo>
                      <a:pt x="511" y="153"/>
                    </a:moveTo>
                    <a:lnTo>
                      <a:pt x="503" y="154"/>
                    </a:lnTo>
                    <a:lnTo>
                      <a:pt x="496" y="151"/>
                    </a:lnTo>
                    <a:lnTo>
                      <a:pt x="489" y="145"/>
                    </a:lnTo>
                    <a:lnTo>
                      <a:pt x="483" y="141"/>
                    </a:lnTo>
                    <a:lnTo>
                      <a:pt x="459" y="120"/>
                    </a:lnTo>
                    <a:lnTo>
                      <a:pt x="434" y="101"/>
                    </a:lnTo>
                    <a:lnTo>
                      <a:pt x="407" y="86"/>
                    </a:lnTo>
                    <a:lnTo>
                      <a:pt x="379" y="74"/>
                    </a:lnTo>
                    <a:lnTo>
                      <a:pt x="350" y="64"/>
                    </a:lnTo>
                    <a:lnTo>
                      <a:pt x="319" y="56"/>
                    </a:lnTo>
                    <a:lnTo>
                      <a:pt x="288" y="51"/>
                    </a:lnTo>
                    <a:lnTo>
                      <a:pt x="255" y="48"/>
                    </a:lnTo>
                    <a:lnTo>
                      <a:pt x="224" y="47"/>
                    </a:lnTo>
                    <a:lnTo>
                      <a:pt x="192" y="47"/>
                    </a:lnTo>
                    <a:lnTo>
                      <a:pt x="160" y="51"/>
                    </a:lnTo>
                    <a:lnTo>
                      <a:pt x="129" y="55"/>
                    </a:lnTo>
                    <a:lnTo>
                      <a:pt x="98" y="61"/>
                    </a:lnTo>
                    <a:lnTo>
                      <a:pt x="68" y="68"/>
                    </a:lnTo>
                    <a:lnTo>
                      <a:pt x="38" y="77"/>
                    </a:lnTo>
                    <a:lnTo>
                      <a:pt x="10" y="88"/>
                    </a:lnTo>
                    <a:lnTo>
                      <a:pt x="5" y="83"/>
                    </a:lnTo>
                    <a:lnTo>
                      <a:pt x="2" y="78"/>
                    </a:lnTo>
                    <a:lnTo>
                      <a:pt x="0" y="71"/>
                    </a:lnTo>
                    <a:lnTo>
                      <a:pt x="0" y="63"/>
                    </a:lnTo>
                    <a:lnTo>
                      <a:pt x="15" y="52"/>
                    </a:lnTo>
                    <a:lnTo>
                      <a:pt x="31" y="41"/>
                    </a:lnTo>
                    <a:lnTo>
                      <a:pt x="47" y="32"/>
                    </a:lnTo>
                    <a:lnTo>
                      <a:pt x="64" y="24"/>
                    </a:lnTo>
                    <a:lnTo>
                      <a:pt x="81" y="17"/>
                    </a:lnTo>
                    <a:lnTo>
                      <a:pt x="100" y="11"/>
                    </a:lnTo>
                    <a:lnTo>
                      <a:pt x="118" y="8"/>
                    </a:lnTo>
                    <a:lnTo>
                      <a:pt x="137" y="5"/>
                    </a:lnTo>
                    <a:lnTo>
                      <a:pt x="156" y="2"/>
                    </a:lnTo>
                    <a:lnTo>
                      <a:pt x="175" y="1"/>
                    </a:lnTo>
                    <a:lnTo>
                      <a:pt x="194" y="0"/>
                    </a:lnTo>
                    <a:lnTo>
                      <a:pt x="214" y="1"/>
                    </a:lnTo>
                    <a:lnTo>
                      <a:pt x="233" y="2"/>
                    </a:lnTo>
                    <a:lnTo>
                      <a:pt x="253" y="5"/>
                    </a:lnTo>
                    <a:lnTo>
                      <a:pt x="273" y="7"/>
                    </a:lnTo>
                    <a:lnTo>
                      <a:pt x="291" y="10"/>
                    </a:lnTo>
                    <a:lnTo>
                      <a:pt x="307" y="14"/>
                    </a:lnTo>
                    <a:lnTo>
                      <a:pt x="323" y="17"/>
                    </a:lnTo>
                    <a:lnTo>
                      <a:pt x="339" y="22"/>
                    </a:lnTo>
                    <a:lnTo>
                      <a:pt x="356" y="28"/>
                    </a:lnTo>
                    <a:lnTo>
                      <a:pt x="372" y="33"/>
                    </a:lnTo>
                    <a:lnTo>
                      <a:pt x="387" y="40"/>
                    </a:lnTo>
                    <a:lnTo>
                      <a:pt x="403" y="48"/>
                    </a:lnTo>
                    <a:lnTo>
                      <a:pt x="417" y="58"/>
                    </a:lnTo>
                    <a:lnTo>
                      <a:pt x="432" y="67"/>
                    </a:lnTo>
                    <a:lnTo>
                      <a:pt x="445" y="76"/>
                    </a:lnTo>
                    <a:lnTo>
                      <a:pt x="458" y="88"/>
                    </a:lnTo>
                    <a:lnTo>
                      <a:pt x="471" y="99"/>
                    </a:lnTo>
                    <a:lnTo>
                      <a:pt x="482" y="112"/>
                    </a:lnTo>
                    <a:lnTo>
                      <a:pt x="493" y="124"/>
                    </a:lnTo>
                    <a:lnTo>
                      <a:pt x="502" y="138"/>
                    </a:lnTo>
                    <a:lnTo>
                      <a:pt x="511" y="153"/>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2" name="Freeform 652"/>
              <p:cNvSpPr/>
              <p:nvPr/>
            </p:nvSpPr>
            <p:spPr bwMode="auto">
              <a:xfrm>
                <a:off x="3161" y="2556"/>
                <a:ext cx="338" cy="415"/>
              </a:xfrm>
              <a:custGeom>
                <a:avLst/>
                <a:gdLst>
                  <a:gd name="T0" fmla="*/ 1 w 676"/>
                  <a:gd name="T1" fmla="*/ 0 h 831"/>
                  <a:gd name="T2" fmla="*/ 1 w 676"/>
                  <a:gd name="T3" fmla="*/ 0 h 831"/>
                  <a:gd name="T4" fmla="*/ 1 w 676"/>
                  <a:gd name="T5" fmla="*/ 0 h 831"/>
                  <a:gd name="T6" fmla="*/ 1 w 676"/>
                  <a:gd name="T7" fmla="*/ 0 h 831"/>
                  <a:gd name="T8" fmla="*/ 1 w 676"/>
                  <a:gd name="T9" fmla="*/ 0 h 831"/>
                  <a:gd name="T10" fmla="*/ 1 w 676"/>
                  <a:gd name="T11" fmla="*/ 0 h 831"/>
                  <a:gd name="T12" fmla="*/ 1 w 676"/>
                  <a:gd name="T13" fmla="*/ 0 h 831"/>
                  <a:gd name="T14" fmla="*/ 1 w 676"/>
                  <a:gd name="T15" fmla="*/ 0 h 831"/>
                  <a:gd name="T16" fmla="*/ 1 w 676"/>
                  <a:gd name="T17" fmla="*/ 0 h 831"/>
                  <a:gd name="T18" fmla="*/ 1 w 676"/>
                  <a:gd name="T19" fmla="*/ 0 h 831"/>
                  <a:gd name="T20" fmla="*/ 1 w 676"/>
                  <a:gd name="T21" fmla="*/ 0 h 831"/>
                  <a:gd name="T22" fmla="*/ 1 w 676"/>
                  <a:gd name="T23" fmla="*/ 0 h 831"/>
                  <a:gd name="T24" fmla="*/ 1 w 676"/>
                  <a:gd name="T25" fmla="*/ 0 h 831"/>
                  <a:gd name="T26" fmla="*/ 1 w 676"/>
                  <a:gd name="T27" fmla="*/ 0 h 831"/>
                  <a:gd name="T28" fmla="*/ 1 w 676"/>
                  <a:gd name="T29" fmla="*/ 0 h 831"/>
                  <a:gd name="T30" fmla="*/ 1 w 676"/>
                  <a:gd name="T31" fmla="*/ 0 h 831"/>
                  <a:gd name="T32" fmla="*/ 1 w 676"/>
                  <a:gd name="T33" fmla="*/ 0 h 831"/>
                  <a:gd name="T34" fmla="*/ 1 w 676"/>
                  <a:gd name="T35" fmla="*/ 0 h 831"/>
                  <a:gd name="T36" fmla="*/ 1 w 676"/>
                  <a:gd name="T37" fmla="*/ 0 h 831"/>
                  <a:gd name="T38" fmla="*/ 1 w 676"/>
                  <a:gd name="T39" fmla="*/ 0 h 831"/>
                  <a:gd name="T40" fmla="*/ 1 w 676"/>
                  <a:gd name="T41" fmla="*/ 0 h 831"/>
                  <a:gd name="T42" fmla="*/ 1 w 676"/>
                  <a:gd name="T43" fmla="*/ 0 h 831"/>
                  <a:gd name="T44" fmla="*/ 1 w 676"/>
                  <a:gd name="T45" fmla="*/ 0 h 831"/>
                  <a:gd name="T46" fmla="*/ 1 w 676"/>
                  <a:gd name="T47" fmla="*/ 0 h 831"/>
                  <a:gd name="T48" fmla="*/ 1 w 676"/>
                  <a:gd name="T49" fmla="*/ 0 h 831"/>
                  <a:gd name="T50" fmla="*/ 1 w 676"/>
                  <a:gd name="T51" fmla="*/ 0 h 831"/>
                  <a:gd name="T52" fmla="*/ 1 w 676"/>
                  <a:gd name="T53" fmla="*/ 0 h 831"/>
                  <a:gd name="T54" fmla="*/ 1 w 676"/>
                  <a:gd name="T55" fmla="*/ 0 h 831"/>
                  <a:gd name="T56" fmla="*/ 1 w 676"/>
                  <a:gd name="T57" fmla="*/ 0 h 831"/>
                  <a:gd name="T58" fmla="*/ 1 w 676"/>
                  <a:gd name="T59" fmla="*/ 0 h 831"/>
                  <a:gd name="T60" fmla="*/ 1 w 676"/>
                  <a:gd name="T61" fmla="*/ 0 h 831"/>
                  <a:gd name="T62" fmla="*/ 1 w 676"/>
                  <a:gd name="T63" fmla="*/ 0 h 831"/>
                  <a:gd name="T64" fmla="*/ 1 w 676"/>
                  <a:gd name="T65" fmla="*/ 0 h 831"/>
                  <a:gd name="T66" fmla="*/ 1 w 676"/>
                  <a:gd name="T67" fmla="*/ 0 h 831"/>
                  <a:gd name="T68" fmla="*/ 1 w 676"/>
                  <a:gd name="T69" fmla="*/ 0 h 831"/>
                  <a:gd name="T70" fmla="*/ 1 w 676"/>
                  <a:gd name="T71" fmla="*/ 0 h 831"/>
                  <a:gd name="T72" fmla="*/ 1 w 676"/>
                  <a:gd name="T73" fmla="*/ 0 h 831"/>
                  <a:gd name="T74" fmla="*/ 1 w 676"/>
                  <a:gd name="T75" fmla="*/ 0 h 831"/>
                  <a:gd name="T76" fmla="*/ 1 w 676"/>
                  <a:gd name="T77" fmla="*/ 0 h 831"/>
                  <a:gd name="T78" fmla="*/ 1 w 676"/>
                  <a:gd name="T79" fmla="*/ 0 h 831"/>
                  <a:gd name="T80" fmla="*/ 1 w 676"/>
                  <a:gd name="T81" fmla="*/ 0 h 831"/>
                  <a:gd name="T82" fmla="*/ 1 w 676"/>
                  <a:gd name="T83" fmla="*/ 0 h 831"/>
                  <a:gd name="T84" fmla="*/ 1 w 676"/>
                  <a:gd name="T85" fmla="*/ 0 h 831"/>
                  <a:gd name="T86" fmla="*/ 1 w 676"/>
                  <a:gd name="T87" fmla="*/ 0 h 831"/>
                  <a:gd name="T88" fmla="*/ 1 w 676"/>
                  <a:gd name="T89" fmla="*/ 0 h 831"/>
                  <a:gd name="T90" fmla="*/ 1 w 676"/>
                  <a:gd name="T91" fmla="*/ 0 h 831"/>
                  <a:gd name="T92" fmla="*/ 1 w 676"/>
                  <a:gd name="T93" fmla="*/ 0 h 831"/>
                  <a:gd name="T94" fmla="*/ 1 w 676"/>
                  <a:gd name="T95" fmla="*/ 0 h 831"/>
                  <a:gd name="T96" fmla="*/ 1 w 676"/>
                  <a:gd name="T97" fmla="*/ 0 h 831"/>
                  <a:gd name="T98" fmla="*/ 1 w 676"/>
                  <a:gd name="T99" fmla="*/ 0 h 831"/>
                  <a:gd name="T100" fmla="*/ 1 w 676"/>
                  <a:gd name="T101" fmla="*/ 0 h 831"/>
                  <a:gd name="T102" fmla="*/ 1 w 676"/>
                  <a:gd name="T103" fmla="*/ 0 h 8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76"/>
                  <a:gd name="T157" fmla="*/ 0 h 831"/>
                  <a:gd name="T158" fmla="*/ 676 w 676"/>
                  <a:gd name="T159" fmla="*/ 831 h 83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76" h="831">
                    <a:moveTo>
                      <a:pt x="615" y="831"/>
                    </a:moveTo>
                    <a:lnTo>
                      <a:pt x="608" y="827"/>
                    </a:lnTo>
                    <a:lnTo>
                      <a:pt x="602" y="824"/>
                    </a:lnTo>
                    <a:lnTo>
                      <a:pt x="598" y="818"/>
                    </a:lnTo>
                    <a:lnTo>
                      <a:pt x="593" y="811"/>
                    </a:lnTo>
                    <a:lnTo>
                      <a:pt x="588" y="804"/>
                    </a:lnTo>
                    <a:lnTo>
                      <a:pt x="585" y="797"/>
                    </a:lnTo>
                    <a:lnTo>
                      <a:pt x="580" y="790"/>
                    </a:lnTo>
                    <a:lnTo>
                      <a:pt x="577" y="784"/>
                    </a:lnTo>
                    <a:lnTo>
                      <a:pt x="565" y="762"/>
                    </a:lnTo>
                    <a:lnTo>
                      <a:pt x="555" y="739"/>
                    </a:lnTo>
                    <a:lnTo>
                      <a:pt x="546" y="716"/>
                    </a:lnTo>
                    <a:lnTo>
                      <a:pt x="539" y="691"/>
                    </a:lnTo>
                    <a:lnTo>
                      <a:pt x="533" y="666"/>
                    </a:lnTo>
                    <a:lnTo>
                      <a:pt x="527" y="641"/>
                    </a:lnTo>
                    <a:lnTo>
                      <a:pt x="523" y="615"/>
                    </a:lnTo>
                    <a:lnTo>
                      <a:pt x="518" y="590"/>
                    </a:lnTo>
                    <a:lnTo>
                      <a:pt x="505" y="580"/>
                    </a:lnTo>
                    <a:lnTo>
                      <a:pt x="492" y="570"/>
                    </a:lnTo>
                    <a:lnTo>
                      <a:pt x="479" y="560"/>
                    </a:lnTo>
                    <a:lnTo>
                      <a:pt x="466" y="549"/>
                    </a:lnTo>
                    <a:lnTo>
                      <a:pt x="454" y="538"/>
                    </a:lnTo>
                    <a:lnTo>
                      <a:pt x="441" y="527"/>
                    </a:lnTo>
                    <a:lnTo>
                      <a:pt x="431" y="514"/>
                    </a:lnTo>
                    <a:lnTo>
                      <a:pt x="421" y="501"/>
                    </a:lnTo>
                    <a:lnTo>
                      <a:pt x="410" y="501"/>
                    </a:lnTo>
                    <a:lnTo>
                      <a:pt x="396" y="498"/>
                    </a:lnTo>
                    <a:lnTo>
                      <a:pt x="383" y="492"/>
                    </a:lnTo>
                    <a:lnTo>
                      <a:pt x="371" y="485"/>
                    </a:lnTo>
                    <a:lnTo>
                      <a:pt x="360" y="477"/>
                    </a:lnTo>
                    <a:lnTo>
                      <a:pt x="351" y="470"/>
                    </a:lnTo>
                    <a:lnTo>
                      <a:pt x="345" y="464"/>
                    </a:lnTo>
                    <a:lnTo>
                      <a:pt x="343" y="462"/>
                    </a:lnTo>
                    <a:lnTo>
                      <a:pt x="349" y="461"/>
                    </a:lnTo>
                    <a:lnTo>
                      <a:pt x="355" y="462"/>
                    </a:lnTo>
                    <a:lnTo>
                      <a:pt x="359" y="463"/>
                    </a:lnTo>
                    <a:lnTo>
                      <a:pt x="365" y="463"/>
                    </a:lnTo>
                    <a:lnTo>
                      <a:pt x="371" y="464"/>
                    </a:lnTo>
                    <a:lnTo>
                      <a:pt x="378" y="466"/>
                    </a:lnTo>
                    <a:lnTo>
                      <a:pt x="383" y="464"/>
                    </a:lnTo>
                    <a:lnTo>
                      <a:pt x="390" y="462"/>
                    </a:lnTo>
                    <a:lnTo>
                      <a:pt x="406" y="448"/>
                    </a:lnTo>
                    <a:lnTo>
                      <a:pt x="416" y="433"/>
                    </a:lnTo>
                    <a:lnTo>
                      <a:pt x="419" y="416"/>
                    </a:lnTo>
                    <a:lnTo>
                      <a:pt x="424" y="399"/>
                    </a:lnTo>
                    <a:lnTo>
                      <a:pt x="421" y="387"/>
                    </a:lnTo>
                    <a:lnTo>
                      <a:pt x="420" y="376"/>
                    </a:lnTo>
                    <a:lnTo>
                      <a:pt x="417" y="364"/>
                    </a:lnTo>
                    <a:lnTo>
                      <a:pt x="414" y="353"/>
                    </a:lnTo>
                    <a:lnTo>
                      <a:pt x="410" y="342"/>
                    </a:lnTo>
                    <a:lnTo>
                      <a:pt x="404" y="334"/>
                    </a:lnTo>
                    <a:lnTo>
                      <a:pt x="397" y="326"/>
                    </a:lnTo>
                    <a:lnTo>
                      <a:pt x="388" y="320"/>
                    </a:lnTo>
                    <a:lnTo>
                      <a:pt x="371" y="316"/>
                    </a:lnTo>
                    <a:lnTo>
                      <a:pt x="353" y="312"/>
                    </a:lnTo>
                    <a:lnTo>
                      <a:pt x="336" y="309"/>
                    </a:lnTo>
                    <a:lnTo>
                      <a:pt x="319" y="307"/>
                    </a:lnTo>
                    <a:lnTo>
                      <a:pt x="302" y="303"/>
                    </a:lnTo>
                    <a:lnTo>
                      <a:pt x="284" y="300"/>
                    </a:lnTo>
                    <a:lnTo>
                      <a:pt x="268" y="296"/>
                    </a:lnTo>
                    <a:lnTo>
                      <a:pt x="251" y="293"/>
                    </a:lnTo>
                    <a:lnTo>
                      <a:pt x="234" y="288"/>
                    </a:lnTo>
                    <a:lnTo>
                      <a:pt x="218" y="284"/>
                    </a:lnTo>
                    <a:lnTo>
                      <a:pt x="201" y="279"/>
                    </a:lnTo>
                    <a:lnTo>
                      <a:pt x="185" y="272"/>
                    </a:lnTo>
                    <a:lnTo>
                      <a:pt x="169" y="265"/>
                    </a:lnTo>
                    <a:lnTo>
                      <a:pt x="154" y="257"/>
                    </a:lnTo>
                    <a:lnTo>
                      <a:pt x="139" y="248"/>
                    </a:lnTo>
                    <a:lnTo>
                      <a:pt x="125" y="237"/>
                    </a:lnTo>
                    <a:lnTo>
                      <a:pt x="115" y="277"/>
                    </a:lnTo>
                    <a:lnTo>
                      <a:pt x="107" y="317"/>
                    </a:lnTo>
                    <a:lnTo>
                      <a:pt x="100" y="360"/>
                    </a:lnTo>
                    <a:lnTo>
                      <a:pt x="98" y="401"/>
                    </a:lnTo>
                    <a:lnTo>
                      <a:pt x="98" y="445"/>
                    </a:lnTo>
                    <a:lnTo>
                      <a:pt x="102" y="487"/>
                    </a:lnTo>
                    <a:lnTo>
                      <a:pt x="110" y="530"/>
                    </a:lnTo>
                    <a:lnTo>
                      <a:pt x="122" y="573"/>
                    </a:lnTo>
                    <a:lnTo>
                      <a:pt x="133" y="592"/>
                    </a:lnTo>
                    <a:lnTo>
                      <a:pt x="145" y="614"/>
                    </a:lnTo>
                    <a:lnTo>
                      <a:pt x="159" y="635"/>
                    </a:lnTo>
                    <a:lnTo>
                      <a:pt x="173" y="655"/>
                    </a:lnTo>
                    <a:lnTo>
                      <a:pt x="189" y="673"/>
                    </a:lnTo>
                    <a:lnTo>
                      <a:pt x="207" y="689"/>
                    </a:lnTo>
                    <a:lnTo>
                      <a:pt x="227" y="702"/>
                    </a:lnTo>
                    <a:lnTo>
                      <a:pt x="250" y="711"/>
                    </a:lnTo>
                    <a:lnTo>
                      <a:pt x="256" y="711"/>
                    </a:lnTo>
                    <a:lnTo>
                      <a:pt x="262" y="709"/>
                    </a:lnTo>
                    <a:lnTo>
                      <a:pt x="269" y="706"/>
                    </a:lnTo>
                    <a:lnTo>
                      <a:pt x="275" y="704"/>
                    </a:lnTo>
                    <a:lnTo>
                      <a:pt x="281" y="702"/>
                    </a:lnTo>
                    <a:lnTo>
                      <a:pt x="287" y="701"/>
                    </a:lnTo>
                    <a:lnTo>
                      <a:pt x="290" y="703"/>
                    </a:lnTo>
                    <a:lnTo>
                      <a:pt x="294" y="708"/>
                    </a:lnTo>
                    <a:lnTo>
                      <a:pt x="287" y="712"/>
                    </a:lnTo>
                    <a:lnTo>
                      <a:pt x="280" y="716"/>
                    </a:lnTo>
                    <a:lnTo>
                      <a:pt x="273" y="719"/>
                    </a:lnTo>
                    <a:lnTo>
                      <a:pt x="266" y="721"/>
                    </a:lnTo>
                    <a:lnTo>
                      <a:pt x="259" y="723"/>
                    </a:lnTo>
                    <a:lnTo>
                      <a:pt x="251" y="724"/>
                    </a:lnTo>
                    <a:lnTo>
                      <a:pt x="243" y="723"/>
                    </a:lnTo>
                    <a:lnTo>
                      <a:pt x="235" y="720"/>
                    </a:lnTo>
                    <a:lnTo>
                      <a:pt x="212" y="710"/>
                    </a:lnTo>
                    <a:lnTo>
                      <a:pt x="191" y="698"/>
                    </a:lnTo>
                    <a:lnTo>
                      <a:pt x="171" y="686"/>
                    </a:lnTo>
                    <a:lnTo>
                      <a:pt x="153" y="671"/>
                    </a:lnTo>
                    <a:lnTo>
                      <a:pt x="137" y="655"/>
                    </a:lnTo>
                    <a:lnTo>
                      <a:pt x="122" y="637"/>
                    </a:lnTo>
                    <a:lnTo>
                      <a:pt x="108" y="618"/>
                    </a:lnTo>
                    <a:lnTo>
                      <a:pt x="97" y="598"/>
                    </a:lnTo>
                    <a:lnTo>
                      <a:pt x="86" y="577"/>
                    </a:lnTo>
                    <a:lnTo>
                      <a:pt x="77" y="555"/>
                    </a:lnTo>
                    <a:lnTo>
                      <a:pt x="69" y="532"/>
                    </a:lnTo>
                    <a:lnTo>
                      <a:pt x="63" y="509"/>
                    </a:lnTo>
                    <a:lnTo>
                      <a:pt x="59" y="485"/>
                    </a:lnTo>
                    <a:lnTo>
                      <a:pt x="55" y="461"/>
                    </a:lnTo>
                    <a:lnTo>
                      <a:pt x="53" y="437"/>
                    </a:lnTo>
                    <a:lnTo>
                      <a:pt x="53" y="411"/>
                    </a:lnTo>
                    <a:lnTo>
                      <a:pt x="53" y="330"/>
                    </a:lnTo>
                    <a:lnTo>
                      <a:pt x="45" y="330"/>
                    </a:lnTo>
                    <a:lnTo>
                      <a:pt x="38" y="330"/>
                    </a:lnTo>
                    <a:lnTo>
                      <a:pt x="30" y="330"/>
                    </a:lnTo>
                    <a:lnTo>
                      <a:pt x="22" y="328"/>
                    </a:lnTo>
                    <a:lnTo>
                      <a:pt x="15" y="326"/>
                    </a:lnTo>
                    <a:lnTo>
                      <a:pt x="9" y="323"/>
                    </a:lnTo>
                    <a:lnTo>
                      <a:pt x="3" y="319"/>
                    </a:lnTo>
                    <a:lnTo>
                      <a:pt x="0" y="314"/>
                    </a:lnTo>
                    <a:lnTo>
                      <a:pt x="56" y="294"/>
                    </a:lnTo>
                    <a:lnTo>
                      <a:pt x="61" y="269"/>
                    </a:lnTo>
                    <a:lnTo>
                      <a:pt x="65" y="242"/>
                    </a:lnTo>
                    <a:lnTo>
                      <a:pt x="72" y="217"/>
                    </a:lnTo>
                    <a:lnTo>
                      <a:pt x="87" y="196"/>
                    </a:lnTo>
                    <a:lnTo>
                      <a:pt x="78" y="184"/>
                    </a:lnTo>
                    <a:lnTo>
                      <a:pt x="71" y="171"/>
                    </a:lnTo>
                    <a:lnTo>
                      <a:pt x="64" y="156"/>
                    </a:lnTo>
                    <a:lnTo>
                      <a:pt x="60" y="141"/>
                    </a:lnTo>
                    <a:lnTo>
                      <a:pt x="56" y="126"/>
                    </a:lnTo>
                    <a:lnTo>
                      <a:pt x="56" y="110"/>
                    </a:lnTo>
                    <a:lnTo>
                      <a:pt x="57" y="93"/>
                    </a:lnTo>
                    <a:lnTo>
                      <a:pt x="63" y="77"/>
                    </a:lnTo>
                    <a:lnTo>
                      <a:pt x="70" y="65"/>
                    </a:lnTo>
                    <a:lnTo>
                      <a:pt x="77" y="53"/>
                    </a:lnTo>
                    <a:lnTo>
                      <a:pt x="85" y="42"/>
                    </a:lnTo>
                    <a:lnTo>
                      <a:pt x="94" y="31"/>
                    </a:lnTo>
                    <a:lnTo>
                      <a:pt x="103" y="22"/>
                    </a:lnTo>
                    <a:lnTo>
                      <a:pt x="115" y="14"/>
                    </a:lnTo>
                    <a:lnTo>
                      <a:pt x="125" y="7"/>
                    </a:lnTo>
                    <a:lnTo>
                      <a:pt x="138" y="0"/>
                    </a:lnTo>
                    <a:lnTo>
                      <a:pt x="144" y="8"/>
                    </a:lnTo>
                    <a:lnTo>
                      <a:pt x="145" y="15"/>
                    </a:lnTo>
                    <a:lnTo>
                      <a:pt x="142" y="22"/>
                    </a:lnTo>
                    <a:lnTo>
                      <a:pt x="135" y="28"/>
                    </a:lnTo>
                    <a:lnTo>
                      <a:pt x="127" y="34"/>
                    </a:lnTo>
                    <a:lnTo>
                      <a:pt x="120" y="40"/>
                    </a:lnTo>
                    <a:lnTo>
                      <a:pt x="113" y="47"/>
                    </a:lnTo>
                    <a:lnTo>
                      <a:pt x="109" y="55"/>
                    </a:lnTo>
                    <a:lnTo>
                      <a:pt x="102" y="83"/>
                    </a:lnTo>
                    <a:lnTo>
                      <a:pt x="103" y="113"/>
                    </a:lnTo>
                    <a:lnTo>
                      <a:pt x="110" y="141"/>
                    </a:lnTo>
                    <a:lnTo>
                      <a:pt x="122" y="166"/>
                    </a:lnTo>
                    <a:lnTo>
                      <a:pt x="138" y="184"/>
                    </a:lnTo>
                    <a:lnTo>
                      <a:pt x="154" y="201"/>
                    </a:lnTo>
                    <a:lnTo>
                      <a:pt x="173" y="214"/>
                    </a:lnTo>
                    <a:lnTo>
                      <a:pt x="192" y="226"/>
                    </a:lnTo>
                    <a:lnTo>
                      <a:pt x="212" y="235"/>
                    </a:lnTo>
                    <a:lnTo>
                      <a:pt x="232" y="242"/>
                    </a:lnTo>
                    <a:lnTo>
                      <a:pt x="254" y="249"/>
                    </a:lnTo>
                    <a:lnTo>
                      <a:pt x="276" y="255"/>
                    </a:lnTo>
                    <a:lnTo>
                      <a:pt x="298" y="259"/>
                    </a:lnTo>
                    <a:lnTo>
                      <a:pt x="320" y="265"/>
                    </a:lnTo>
                    <a:lnTo>
                      <a:pt x="342" y="271"/>
                    </a:lnTo>
                    <a:lnTo>
                      <a:pt x="364" y="277"/>
                    </a:lnTo>
                    <a:lnTo>
                      <a:pt x="385" y="284"/>
                    </a:lnTo>
                    <a:lnTo>
                      <a:pt x="405" y="293"/>
                    </a:lnTo>
                    <a:lnTo>
                      <a:pt x="425" y="302"/>
                    </a:lnTo>
                    <a:lnTo>
                      <a:pt x="444" y="315"/>
                    </a:lnTo>
                    <a:lnTo>
                      <a:pt x="459" y="317"/>
                    </a:lnTo>
                    <a:lnTo>
                      <a:pt x="474" y="322"/>
                    </a:lnTo>
                    <a:lnTo>
                      <a:pt x="488" y="328"/>
                    </a:lnTo>
                    <a:lnTo>
                      <a:pt x="501" y="337"/>
                    </a:lnTo>
                    <a:lnTo>
                      <a:pt x="512" y="347"/>
                    </a:lnTo>
                    <a:lnTo>
                      <a:pt x="523" y="358"/>
                    </a:lnTo>
                    <a:lnTo>
                      <a:pt x="531" y="370"/>
                    </a:lnTo>
                    <a:lnTo>
                      <a:pt x="539" y="384"/>
                    </a:lnTo>
                    <a:lnTo>
                      <a:pt x="541" y="396"/>
                    </a:lnTo>
                    <a:lnTo>
                      <a:pt x="540" y="410"/>
                    </a:lnTo>
                    <a:lnTo>
                      <a:pt x="534" y="421"/>
                    </a:lnTo>
                    <a:lnTo>
                      <a:pt x="524" y="430"/>
                    </a:lnTo>
                    <a:lnTo>
                      <a:pt x="517" y="430"/>
                    </a:lnTo>
                    <a:lnTo>
                      <a:pt x="510" y="426"/>
                    </a:lnTo>
                    <a:lnTo>
                      <a:pt x="502" y="422"/>
                    </a:lnTo>
                    <a:lnTo>
                      <a:pt x="495" y="417"/>
                    </a:lnTo>
                    <a:lnTo>
                      <a:pt x="488" y="411"/>
                    </a:lnTo>
                    <a:lnTo>
                      <a:pt x="482" y="406"/>
                    </a:lnTo>
                    <a:lnTo>
                      <a:pt x="479" y="402"/>
                    </a:lnTo>
                    <a:lnTo>
                      <a:pt x="478" y="401"/>
                    </a:lnTo>
                    <a:lnTo>
                      <a:pt x="485" y="405"/>
                    </a:lnTo>
                    <a:lnTo>
                      <a:pt x="492" y="409"/>
                    </a:lnTo>
                    <a:lnTo>
                      <a:pt x="497" y="413"/>
                    </a:lnTo>
                    <a:lnTo>
                      <a:pt x="505" y="414"/>
                    </a:lnTo>
                    <a:lnTo>
                      <a:pt x="511" y="409"/>
                    </a:lnTo>
                    <a:lnTo>
                      <a:pt x="515" y="402"/>
                    </a:lnTo>
                    <a:lnTo>
                      <a:pt x="516" y="396"/>
                    </a:lnTo>
                    <a:lnTo>
                      <a:pt x="516" y="388"/>
                    </a:lnTo>
                    <a:lnTo>
                      <a:pt x="508" y="383"/>
                    </a:lnTo>
                    <a:lnTo>
                      <a:pt x="501" y="375"/>
                    </a:lnTo>
                    <a:lnTo>
                      <a:pt x="493" y="368"/>
                    </a:lnTo>
                    <a:lnTo>
                      <a:pt x="484" y="361"/>
                    </a:lnTo>
                    <a:lnTo>
                      <a:pt x="476" y="354"/>
                    </a:lnTo>
                    <a:lnTo>
                      <a:pt x="466" y="349"/>
                    </a:lnTo>
                    <a:lnTo>
                      <a:pt x="456" y="346"/>
                    </a:lnTo>
                    <a:lnTo>
                      <a:pt x="447" y="346"/>
                    </a:lnTo>
                    <a:lnTo>
                      <a:pt x="454" y="368"/>
                    </a:lnTo>
                    <a:lnTo>
                      <a:pt x="457" y="392"/>
                    </a:lnTo>
                    <a:lnTo>
                      <a:pt x="458" y="416"/>
                    </a:lnTo>
                    <a:lnTo>
                      <a:pt x="461" y="440"/>
                    </a:lnTo>
                    <a:lnTo>
                      <a:pt x="463" y="464"/>
                    </a:lnTo>
                    <a:lnTo>
                      <a:pt x="469" y="487"/>
                    </a:lnTo>
                    <a:lnTo>
                      <a:pt x="480" y="509"/>
                    </a:lnTo>
                    <a:lnTo>
                      <a:pt x="496" y="529"/>
                    </a:lnTo>
                    <a:lnTo>
                      <a:pt x="510" y="544"/>
                    </a:lnTo>
                    <a:lnTo>
                      <a:pt x="524" y="560"/>
                    </a:lnTo>
                    <a:lnTo>
                      <a:pt x="539" y="575"/>
                    </a:lnTo>
                    <a:lnTo>
                      <a:pt x="556" y="589"/>
                    </a:lnTo>
                    <a:lnTo>
                      <a:pt x="573" y="600"/>
                    </a:lnTo>
                    <a:lnTo>
                      <a:pt x="592" y="608"/>
                    </a:lnTo>
                    <a:lnTo>
                      <a:pt x="611" y="612"/>
                    </a:lnTo>
                    <a:lnTo>
                      <a:pt x="633" y="611"/>
                    </a:lnTo>
                    <a:lnTo>
                      <a:pt x="637" y="607"/>
                    </a:lnTo>
                    <a:lnTo>
                      <a:pt x="641" y="604"/>
                    </a:lnTo>
                    <a:lnTo>
                      <a:pt x="646" y="602"/>
                    </a:lnTo>
                    <a:lnTo>
                      <a:pt x="649" y="598"/>
                    </a:lnTo>
                    <a:lnTo>
                      <a:pt x="645" y="593"/>
                    </a:lnTo>
                    <a:lnTo>
                      <a:pt x="639" y="591"/>
                    </a:lnTo>
                    <a:lnTo>
                      <a:pt x="634" y="589"/>
                    </a:lnTo>
                    <a:lnTo>
                      <a:pt x="633" y="583"/>
                    </a:lnTo>
                    <a:lnTo>
                      <a:pt x="640" y="578"/>
                    </a:lnTo>
                    <a:lnTo>
                      <a:pt x="647" y="576"/>
                    </a:lnTo>
                    <a:lnTo>
                      <a:pt x="656" y="575"/>
                    </a:lnTo>
                    <a:lnTo>
                      <a:pt x="664" y="577"/>
                    </a:lnTo>
                    <a:lnTo>
                      <a:pt x="671" y="584"/>
                    </a:lnTo>
                    <a:lnTo>
                      <a:pt x="675" y="592"/>
                    </a:lnTo>
                    <a:lnTo>
                      <a:pt x="676" y="600"/>
                    </a:lnTo>
                    <a:lnTo>
                      <a:pt x="675" y="608"/>
                    </a:lnTo>
                    <a:lnTo>
                      <a:pt x="674" y="619"/>
                    </a:lnTo>
                    <a:lnTo>
                      <a:pt x="668" y="628"/>
                    </a:lnTo>
                    <a:lnTo>
                      <a:pt x="657" y="636"/>
                    </a:lnTo>
                    <a:lnTo>
                      <a:pt x="645" y="643"/>
                    </a:lnTo>
                    <a:lnTo>
                      <a:pt x="630" y="644"/>
                    </a:lnTo>
                    <a:lnTo>
                      <a:pt x="616" y="643"/>
                    </a:lnTo>
                    <a:lnTo>
                      <a:pt x="602" y="641"/>
                    </a:lnTo>
                    <a:lnTo>
                      <a:pt x="590" y="637"/>
                    </a:lnTo>
                    <a:lnTo>
                      <a:pt x="577" y="631"/>
                    </a:lnTo>
                    <a:lnTo>
                      <a:pt x="565" y="627"/>
                    </a:lnTo>
                    <a:lnTo>
                      <a:pt x="556" y="620"/>
                    </a:lnTo>
                    <a:lnTo>
                      <a:pt x="547" y="614"/>
                    </a:lnTo>
                    <a:lnTo>
                      <a:pt x="554" y="636"/>
                    </a:lnTo>
                    <a:lnTo>
                      <a:pt x="562" y="658"/>
                    </a:lnTo>
                    <a:lnTo>
                      <a:pt x="571" y="679"/>
                    </a:lnTo>
                    <a:lnTo>
                      <a:pt x="581" y="701"/>
                    </a:lnTo>
                    <a:lnTo>
                      <a:pt x="593" y="721"/>
                    </a:lnTo>
                    <a:lnTo>
                      <a:pt x="605" y="743"/>
                    </a:lnTo>
                    <a:lnTo>
                      <a:pt x="617" y="764"/>
                    </a:lnTo>
                    <a:lnTo>
                      <a:pt x="631" y="784"/>
                    </a:lnTo>
                    <a:lnTo>
                      <a:pt x="615" y="83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3" name="Freeform 653"/>
              <p:cNvSpPr/>
              <p:nvPr/>
            </p:nvSpPr>
            <p:spPr bwMode="auto">
              <a:xfrm>
                <a:off x="3516" y="2583"/>
                <a:ext cx="130" cy="250"/>
              </a:xfrm>
              <a:custGeom>
                <a:avLst/>
                <a:gdLst>
                  <a:gd name="T0" fmla="*/ 1 w 260"/>
                  <a:gd name="T1" fmla="*/ 0 h 501"/>
                  <a:gd name="T2" fmla="*/ 1 w 260"/>
                  <a:gd name="T3" fmla="*/ 0 h 501"/>
                  <a:gd name="T4" fmla="*/ 1 w 260"/>
                  <a:gd name="T5" fmla="*/ 0 h 501"/>
                  <a:gd name="T6" fmla="*/ 1 w 260"/>
                  <a:gd name="T7" fmla="*/ 0 h 501"/>
                  <a:gd name="T8" fmla="*/ 1 w 260"/>
                  <a:gd name="T9" fmla="*/ 0 h 501"/>
                  <a:gd name="T10" fmla="*/ 1 w 260"/>
                  <a:gd name="T11" fmla="*/ 0 h 501"/>
                  <a:gd name="T12" fmla="*/ 1 w 260"/>
                  <a:gd name="T13" fmla="*/ 0 h 501"/>
                  <a:gd name="T14" fmla="*/ 1 w 260"/>
                  <a:gd name="T15" fmla="*/ 0 h 501"/>
                  <a:gd name="T16" fmla="*/ 1 w 260"/>
                  <a:gd name="T17" fmla="*/ 0 h 501"/>
                  <a:gd name="T18" fmla="*/ 1 w 260"/>
                  <a:gd name="T19" fmla="*/ 0 h 501"/>
                  <a:gd name="T20" fmla="*/ 1 w 260"/>
                  <a:gd name="T21" fmla="*/ 0 h 501"/>
                  <a:gd name="T22" fmla="*/ 1 w 260"/>
                  <a:gd name="T23" fmla="*/ 0 h 501"/>
                  <a:gd name="T24" fmla="*/ 1 w 260"/>
                  <a:gd name="T25" fmla="*/ 0 h 501"/>
                  <a:gd name="T26" fmla="*/ 1 w 260"/>
                  <a:gd name="T27" fmla="*/ 0 h 501"/>
                  <a:gd name="T28" fmla="*/ 1 w 260"/>
                  <a:gd name="T29" fmla="*/ 0 h 501"/>
                  <a:gd name="T30" fmla="*/ 1 w 260"/>
                  <a:gd name="T31" fmla="*/ 0 h 501"/>
                  <a:gd name="T32" fmla="*/ 1 w 260"/>
                  <a:gd name="T33" fmla="*/ 0 h 501"/>
                  <a:gd name="T34" fmla="*/ 1 w 260"/>
                  <a:gd name="T35" fmla="*/ 0 h 501"/>
                  <a:gd name="T36" fmla="*/ 1 w 260"/>
                  <a:gd name="T37" fmla="*/ 0 h 501"/>
                  <a:gd name="T38" fmla="*/ 1 w 260"/>
                  <a:gd name="T39" fmla="*/ 0 h 501"/>
                  <a:gd name="T40" fmla="*/ 1 w 260"/>
                  <a:gd name="T41" fmla="*/ 0 h 501"/>
                  <a:gd name="T42" fmla="*/ 1 w 260"/>
                  <a:gd name="T43" fmla="*/ 0 h 501"/>
                  <a:gd name="T44" fmla="*/ 1 w 260"/>
                  <a:gd name="T45" fmla="*/ 0 h 501"/>
                  <a:gd name="T46" fmla="*/ 1 w 260"/>
                  <a:gd name="T47" fmla="*/ 0 h 501"/>
                  <a:gd name="T48" fmla="*/ 1 w 260"/>
                  <a:gd name="T49" fmla="*/ 0 h 501"/>
                  <a:gd name="T50" fmla="*/ 1 w 260"/>
                  <a:gd name="T51" fmla="*/ 0 h 501"/>
                  <a:gd name="T52" fmla="*/ 1 w 260"/>
                  <a:gd name="T53" fmla="*/ 0 h 501"/>
                  <a:gd name="T54" fmla="*/ 1 w 260"/>
                  <a:gd name="T55" fmla="*/ 0 h 501"/>
                  <a:gd name="T56" fmla="*/ 1 w 260"/>
                  <a:gd name="T57" fmla="*/ 0 h 501"/>
                  <a:gd name="T58" fmla="*/ 1 w 260"/>
                  <a:gd name="T59" fmla="*/ 0 h 501"/>
                  <a:gd name="T60" fmla="*/ 1 w 260"/>
                  <a:gd name="T61" fmla="*/ 0 h 501"/>
                  <a:gd name="T62" fmla="*/ 1 w 260"/>
                  <a:gd name="T63" fmla="*/ 0 h 5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0"/>
                  <a:gd name="T97" fmla="*/ 0 h 501"/>
                  <a:gd name="T98" fmla="*/ 260 w 260"/>
                  <a:gd name="T99" fmla="*/ 501 h 5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0" h="501">
                    <a:moveTo>
                      <a:pt x="232" y="111"/>
                    </a:moveTo>
                    <a:lnTo>
                      <a:pt x="248" y="153"/>
                    </a:lnTo>
                    <a:lnTo>
                      <a:pt x="257" y="198"/>
                    </a:lnTo>
                    <a:lnTo>
                      <a:pt x="260" y="246"/>
                    </a:lnTo>
                    <a:lnTo>
                      <a:pt x="258" y="293"/>
                    </a:lnTo>
                    <a:lnTo>
                      <a:pt x="249" y="339"/>
                    </a:lnTo>
                    <a:lnTo>
                      <a:pt x="234" y="384"/>
                    </a:lnTo>
                    <a:lnTo>
                      <a:pt x="213" y="424"/>
                    </a:lnTo>
                    <a:lnTo>
                      <a:pt x="186" y="461"/>
                    </a:lnTo>
                    <a:lnTo>
                      <a:pt x="175" y="470"/>
                    </a:lnTo>
                    <a:lnTo>
                      <a:pt x="160" y="478"/>
                    </a:lnTo>
                    <a:lnTo>
                      <a:pt x="144" y="486"/>
                    </a:lnTo>
                    <a:lnTo>
                      <a:pt x="127" y="493"/>
                    </a:lnTo>
                    <a:lnTo>
                      <a:pt x="111" y="498"/>
                    </a:lnTo>
                    <a:lnTo>
                      <a:pt x="97" y="501"/>
                    </a:lnTo>
                    <a:lnTo>
                      <a:pt x="87" y="501"/>
                    </a:lnTo>
                    <a:lnTo>
                      <a:pt x="82" y="499"/>
                    </a:lnTo>
                    <a:lnTo>
                      <a:pt x="87" y="493"/>
                    </a:lnTo>
                    <a:lnTo>
                      <a:pt x="96" y="485"/>
                    </a:lnTo>
                    <a:lnTo>
                      <a:pt x="108" y="475"/>
                    </a:lnTo>
                    <a:lnTo>
                      <a:pt x="123" y="464"/>
                    </a:lnTo>
                    <a:lnTo>
                      <a:pt x="140" y="453"/>
                    </a:lnTo>
                    <a:lnTo>
                      <a:pt x="154" y="441"/>
                    </a:lnTo>
                    <a:lnTo>
                      <a:pt x="167" y="430"/>
                    </a:lnTo>
                    <a:lnTo>
                      <a:pt x="175" y="421"/>
                    </a:lnTo>
                    <a:lnTo>
                      <a:pt x="188" y="388"/>
                    </a:lnTo>
                    <a:lnTo>
                      <a:pt x="198" y="355"/>
                    </a:lnTo>
                    <a:lnTo>
                      <a:pt x="205" y="319"/>
                    </a:lnTo>
                    <a:lnTo>
                      <a:pt x="210" y="284"/>
                    </a:lnTo>
                    <a:lnTo>
                      <a:pt x="212" y="247"/>
                    </a:lnTo>
                    <a:lnTo>
                      <a:pt x="210" y="210"/>
                    </a:lnTo>
                    <a:lnTo>
                      <a:pt x="206" y="174"/>
                    </a:lnTo>
                    <a:lnTo>
                      <a:pt x="198" y="140"/>
                    </a:lnTo>
                    <a:lnTo>
                      <a:pt x="196" y="130"/>
                    </a:lnTo>
                    <a:lnTo>
                      <a:pt x="194" y="120"/>
                    </a:lnTo>
                    <a:lnTo>
                      <a:pt x="190" y="111"/>
                    </a:lnTo>
                    <a:lnTo>
                      <a:pt x="186" y="103"/>
                    </a:lnTo>
                    <a:lnTo>
                      <a:pt x="181" y="93"/>
                    </a:lnTo>
                    <a:lnTo>
                      <a:pt x="175" y="85"/>
                    </a:lnTo>
                    <a:lnTo>
                      <a:pt x="169" y="78"/>
                    </a:lnTo>
                    <a:lnTo>
                      <a:pt x="163" y="70"/>
                    </a:lnTo>
                    <a:lnTo>
                      <a:pt x="140" y="53"/>
                    </a:lnTo>
                    <a:lnTo>
                      <a:pt x="114" y="40"/>
                    </a:lnTo>
                    <a:lnTo>
                      <a:pt x="87" y="32"/>
                    </a:lnTo>
                    <a:lnTo>
                      <a:pt x="61" y="27"/>
                    </a:lnTo>
                    <a:lnTo>
                      <a:pt x="37" y="24"/>
                    </a:lnTo>
                    <a:lnTo>
                      <a:pt x="17" y="24"/>
                    </a:lnTo>
                    <a:lnTo>
                      <a:pt x="5" y="24"/>
                    </a:lnTo>
                    <a:lnTo>
                      <a:pt x="0" y="24"/>
                    </a:lnTo>
                    <a:lnTo>
                      <a:pt x="16" y="13"/>
                    </a:lnTo>
                    <a:lnTo>
                      <a:pt x="34" y="6"/>
                    </a:lnTo>
                    <a:lnTo>
                      <a:pt x="53" y="1"/>
                    </a:lnTo>
                    <a:lnTo>
                      <a:pt x="73" y="0"/>
                    </a:lnTo>
                    <a:lnTo>
                      <a:pt x="92" y="2"/>
                    </a:lnTo>
                    <a:lnTo>
                      <a:pt x="112" y="6"/>
                    </a:lnTo>
                    <a:lnTo>
                      <a:pt x="130" y="12"/>
                    </a:lnTo>
                    <a:lnTo>
                      <a:pt x="148" y="19"/>
                    </a:lnTo>
                    <a:lnTo>
                      <a:pt x="160" y="28"/>
                    </a:lnTo>
                    <a:lnTo>
                      <a:pt x="173" y="37"/>
                    </a:lnTo>
                    <a:lnTo>
                      <a:pt x="184" y="47"/>
                    </a:lnTo>
                    <a:lnTo>
                      <a:pt x="196" y="59"/>
                    </a:lnTo>
                    <a:lnTo>
                      <a:pt x="206" y="72"/>
                    </a:lnTo>
                    <a:lnTo>
                      <a:pt x="216" y="84"/>
                    </a:lnTo>
                    <a:lnTo>
                      <a:pt x="225" y="97"/>
                    </a:lnTo>
                    <a:lnTo>
                      <a:pt x="232" y="11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4" name="Freeform 654"/>
              <p:cNvSpPr/>
              <p:nvPr/>
            </p:nvSpPr>
            <p:spPr bwMode="auto">
              <a:xfrm>
                <a:off x="3461" y="2608"/>
                <a:ext cx="117" cy="218"/>
              </a:xfrm>
              <a:custGeom>
                <a:avLst/>
                <a:gdLst>
                  <a:gd name="T0" fmla="*/ 1 w 233"/>
                  <a:gd name="T1" fmla="*/ 1 h 434"/>
                  <a:gd name="T2" fmla="*/ 1 w 233"/>
                  <a:gd name="T3" fmla="*/ 1 h 434"/>
                  <a:gd name="T4" fmla="*/ 1 w 233"/>
                  <a:gd name="T5" fmla="*/ 1 h 434"/>
                  <a:gd name="T6" fmla="*/ 1 w 233"/>
                  <a:gd name="T7" fmla="*/ 1 h 434"/>
                  <a:gd name="T8" fmla="*/ 1 w 233"/>
                  <a:gd name="T9" fmla="*/ 1 h 434"/>
                  <a:gd name="T10" fmla="*/ 1 w 233"/>
                  <a:gd name="T11" fmla="*/ 1 h 434"/>
                  <a:gd name="T12" fmla="*/ 1 w 233"/>
                  <a:gd name="T13" fmla="*/ 1 h 434"/>
                  <a:gd name="T14" fmla="*/ 1 w 233"/>
                  <a:gd name="T15" fmla="*/ 1 h 434"/>
                  <a:gd name="T16" fmla="*/ 1 w 233"/>
                  <a:gd name="T17" fmla="*/ 1 h 434"/>
                  <a:gd name="T18" fmla="*/ 1 w 233"/>
                  <a:gd name="T19" fmla="*/ 1 h 434"/>
                  <a:gd name="T20" fmla="*/ 1 w 233"/>
                  <a:gd name="T21" fmla="*/ 1 h 434"/>
                  <a:gd name="T22" fmla="*/ 1 w 233"/>
                  <a:gd name="T23" fmla="*/ 1 h 434"/>
                  <a:gd name="T24" fmla="*/ 1 w 233"/>
                  <a:gd name="T25" fmla="*/ 1 h 434"/>
                  <a:gd name="T26" fmla="*/ 1 w 233"/>
                  <a:gd name="T27" fmla="*/ 1 h 434"/>
                  <a:gd name="T28" fmla="*/ 1 w 233"/>
                  <a:gd name="T29" fmla="*/ 1 h 434"/>
                  <a:gd name="T30" fmla="*/ 1 w 233"/>
                  <a:gd name="T31" fmla="*/ 1 h 434"/>
                  <a:gd name="T32" fmla="*/ 1 w 233"/>
                  <a:gd name="T33" fmla="*/ 1 h 434"/>
                  <a:gd name="T34" fmla="*/ 1 w 233"/>
                  <a:gd name="T35" fmla="*/ 1 h 434"/>
                  <a:gd name="T36" fmla="*/ 1 w 233"/>
                  <a:gd name="T37" fmla="*/ 1 h 434"/>
                  <a:gd name="T38" fmla="*/ 1 w 233"/>
                  <a:gd name="T39" fmla="*/ 1 h 434"/>
                  <a:gd name="T40" fmla="*/ 1 w 233"/>
                  <a:gd name="T41" fmla="*/ 1 h 434"/>
                  <a:gd name="T42" fmla="*/ 1 w 233"/>
                  <a:gd name="T43" fmla="*/ 1 h 434"/>
                  <a:gd name="T44" fmla="*/ 1 w 233"/>
                  <a:gd name="T45" fmla="*/ 1 h 434"/>
                  <a:gd name="T46" fmla="*/ 1 w 233"/>
                  <a:gd name="T47" fmla="*/ 1 h 434"/>
                  <a:gd name="T48" fmla="*/ 1 w 233"/>
                  <a:gd name="T49" fmla="*/ 1 h 434"/>
                  <a:gd name="T50" fmla="*/ 1 w 233"/>
                  <a:gd name="T51" fmla="*/ 1 h 434"/>
                  <a:gd name="T52" fmla="*/ 1 w 233"/>
                  <a:gd name="T53" fmla="*/ 1 h 434"/>
                  <a:gd name="T54" fmla="*/ 1 w 233"/>
                  <a:gd name="T55" fmla="*/ 1 h 434"/>
                  <a:gd name="T56" fmla="*/ 1 w 233"/>
                  <a:gd name="T57" fmla="*/ 1 h 434"/>
                  <a:gd name="T58" fmla="*/ 1 w 233"/>
                  <a:gd name="T59" fmla="*/ 1 h 434"/>
                  <a:gd name="T60" fmla="*/ 1 w 233"/>
                  <a:gd name="T61" fmla="*/ 1 h 434"/>
                  <a:gd name="T62" fmla="*/ 1 w 233"/>
                  <a:gd name="T63" fmla="*/ 1 h 434"/>
                  <a:gd name="T64" fmla="*/ 1 w 233"/>
                  <a:gd name="T65" fmla="*/ 1 h 434"/>
                  <a:gd name="T66" fmla="*/ 1 w 233"/>
                  <a:gd name="T67" fmla="*/ 1 h 434"/>
                  <a:gd name="T68" fmla="*/ 1 w 233"/>
                  <a:gd name="T69" fmla="*/ 1 h 434"/>
                  <a:gd name="T70" fmla="*/ 1 w 233"/>
                  <a:gd name="T71" fmla="*/ 1 h 434"/>
                  <a:gd name="T72" fmla="*/ 1 w 233"/>
                  <a:gd name="T73" fmla="*/ 1 h 434"/>
                  <a:gd name="T74" fmla="*/ 1 w 233"/>
                  <a:gd name="T75" fmla="*/ 1 h 434"/>
                  <a:gd name="T76" fmla="*/ 1 w 233"/>
                  <a:gd name="T77" fmla="*/ 1 h 434"/>
                  <a:gd name="T78" fmla="*/ 1 w 233"/>
                  <a:gd name="T79" fmla="*/ 1 h 434"/>
                  <a:gd name="T80" fmla="*/ 1 w 233"/>
                  <a:gd name="T81" fmla="*/ 1 h 434"/>
                  <a:gd name="T82" fmla="*/ 1 w 233"/>
                  <a:gd name="T83" fmla="*/ 1 h 434"/>
                  <a:gd name="T84" fmla="*/ 1 w 233"/>
                  <a:gd name="T85" fmla="*/ 1 h 4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3"/>
                  <a:gd name="T130" fmla="*/ 0 h 434"/>
                  <a:gd name="T131" fmla="*/ 233 w 233"/>
                  <a:gd name="T132" fmla="*/ 434 h 43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3" h="434">
                    <a:moveTo>
                      <a:pt x="133" y="147"/>
                    </a:moveTo>
                    <a:lnTo>
                      <a:pt x="137" y="164"/>
                    </a:lnTo>
                    <a:lnTo>
                      <a:pt x="137" y="180"/>
                    </a:lnTo>
                    <a:lnTo>
                      <a:pt x="135" y="196"/>
                    </a:lnTo>
                    <a:lnTo>
                      <a:pt x="130" y="211"/>
                    </a:lnTo>
                    <a:lnTo>
                      <a:pt x="122" y="226"/>
                    </a:lnTo>
                    <a:lnTo>
                      <a:pt x="114" y="240"/>
                    </a:lnTo>
                    <a:lnTo>
                      <a:pt x="104" y="253"/>
                    </a:lnTo>
                    <a:lnTo>
                      <a:pt x="92" y="266"/>
                    </a:lnTo>
                    <a:lnTo>
                      <a:pt x="86" y="270"/>
                    </a:lnTo>
                    <a:lnTo>
                      <a:pt x="79" y="272"/>
                    </a:lnTo>
                    <a:lnTo>
                      <a:pt x="74" y="274"/>
                    </a:lnTo>
                    <a:lnTo>
                      <a:pt x="67" y="275"/>
                    </a:lnTo>
                    <a:lnTo>
                      <a:pt x="60" y="275"/>
                    </a:lnTo>
                    <a:lnTo>
                      <a:pt x="52" y="275"/>
                    </a:lnTo>
                    <a:lnTo>
                      <a:pt x="41" y="275"/>
                    </a:lnTo>
                    <a:lnTo>
                      <a:pt x="31" y="273"/>
                    </a:lnTo>
                    <a:lnTo>
                      <a:pt x="36" y="279"/>
                    </a:lnTo>
                    <a:lnTo>
                      <a:pt x="40" y="283"/>
                    </a:lnTo>
                    <a:lnTo>
                      <a:pt x="46" y="288"/>
                    </a:lnTo>
                    <a:lnTo>
                      <a:pt x="52" y="291"/>
                    </a:lnTo>
                    <a:lnTo>
                      <a:pt x="59" y="295"/>
                    </a:lnTo>
                    <a:lnTo>
                      <a:pt x="66" y="297"/>
                    </a:lnTo>
                    <a:lnTo>
                      <a:pt x="72" y="298"/>
                    </a:lnTo>
                    <a:lnTo>
                      <a:pt x="79" y="300"/>
                    </a:lnTo>
                    <a:lnTo>
                      <a:pt x="87" y="298"/>
                    </a:lnTo>
                    <a:lnTo>
                      <a:pt x="97" y="296"/>
                    </a:lnTo>
                    <a:lnTo>
                      <a:pt x="107" y="295"/>
                    </a:lnTo>
                    <a:lnTo>
                      <a:pt x="117" y="295"/>
                    </a:lnTo>
                    <a:lnTo>
                      <a:pt x="128" y="295"/>
                    </a:lnTo>
                    <a:lnTo>
                      <a:pt x="136" y="295"/>
                    </a:lnTo>
                    <a:lnTo>
                      <a:pt x="143" y="297"/>
                    </a:lnTo>
                    <a:lnTo>
                      <a:pt x="146" y="300"/>
                    </a:lnTo>
                    <a:lnTo>
                      <a:pt x="146" y="316"/>
                    </a:lnTo>
                    <a:lnTo>
                      <a:pt x="144" y="329"/>
                    </a:lnTo>
                    <a:lnTo>
                      <a:pt x="139" y="343"/>
                    </a:lnTo>
                    <a:lnTo>
                      <a:pt x="131" y="356"/>
                    </a:lnTo>
                    <a:lnTo>
                      <a:pt x="122" y="369"/>
                    </a:lnTo>
                    <a:lnTo>
                      <a:pt x="112" y="379"/>
                    </a:lnTo>
                    <a:lnTo>
                      <a:pt x="101" y="388"/>
                    </a:lnTo>
                    <a:lnTo>
                      <a:pt x="90" y="396"/>
                    </a:lnTo>
                    <a:lnTo>
                      <a:pt x="99" y="400"/>
                    </a:lnTo>
                    <a:lnTo>
                      <a:pt x="109" y="401"/>
                    </a:lnTo>
                    <a:lnTo>
                      <a:pt x="120" y="401"/>
                    </a:lnTo>
                    <a:lnTo>
                      <a:pt x="129" y="400"/>
                    </a:lnTo>
                    <a:lnTo>
                      <a:pt x="139" y="397"/>
                    </a:lnTo>
                    <a:lnTo>
                      <a:pt x="148" y="394"/>
                    </a:lnTo>
                    <a:lnTo>
                      <a:pt x="158" y="389"/>
                    </a:lnTo>
                    <a:lnTo>
                      <a:pt x="166" y="385"/>
                    </a:lnTo>
                    <a:lnTo>
                      <a:pt x="174" y="379"/>
                    </a:lnTo>
                    <a:lnTo>
                      <a:pt x="180" y="372"/>
                    </a:lnTo>
                    <a:lnTo>
                      <a:pt x="186" y="364"/>
                    </a:lnTo>
                    <a:lnTo>
                      <a:pt x="192" y="356"/>
                    </a:lnTo>
                    <a:lnTo>
                      <a:pt x="199" y="348"/>
                    </a:lnTo>
                    <a:lnTo>
                      <a:pt x="206" y="340"/>
                    </a:lnTo>
                    <a:lnTo>
                      <a:pt x="214" y="334"/>
                    </a:lnTo>
                    <a:lnTo>
                      <a:pt x="224" y="329"/>
                    </a:lnTo>
                    <a:lnTo>
                      <a:pt x="229" y="339"/>
                    </a:lnTo>
                    <a:lnTo>
                      <a:pt x="233" y="349"/>
                    </a:lnTo>
                    <a:lnTo>
                      <a:pt x="233" y="358"/>
                    </a:lnTo>
                    <a:lnTo>
                      <a:pt x="230" y="369"/>
                    </a:lnTo>
                    <a:lnTo>
                      <a:pt x="220" y="385"/>
                    </a:lnTo>
                    <a:lnTo>
                      <a:pt x="207" y="397"/>
                    </a:lnTo>
                    <a:lnTo>
                      <a:pt x="193" y="408"/>
                    </a:lnTo>
                    <a:lnTo>
                      <a:pt x="178" y="416"/>
                    </a:lnTo>
                    <a:lnTo>
                      <a:pt x="161" y="423"/>
                    </a:lnTo>
                    <a:lnTo>
                      <a:pt x="144" y="427"/>
                    </a:lnTo>
                    <a:lnTo>
                      <a:pt x="127" y="431"/>
                    </a:lnTo>
                    <a:lnTo>
                      <a:pt x="109" y="434"/>
                    </a:lnTo>
                    <a:lnTo>
                      <a:pt x="101" y="431"/>
                    </a:lnTo>
                    <a:lnTo>
                      <a:pt x="93" y="427"/>
                    </a:lnTo>
                    <a:lnTo>
                      <a:pt x="85" y="424"/>
                    </a:lnTo>
                    <a:lnTo>
                      <a:pt x="76" y="420"/>
                    </a:lnTo>
                    <a:lnTo>
                      <a:pt x="68" y="417"/>
                    </a:lnTo>
                    <a:lnTo>
                      <a:pt x="60" y="411"/>
                    </a:lnTo>
                    <a:lnTo>
                      <a:pt x="53" y="406"/>
                    </a:lnTo>
                    <a:lnTo>
                      <a:pt x="46" y="397"/>
                    </a:lnTo>
                    <a:lnTo>
                      <a:pt x="48" y="393"/>
                    </a:lnTo>
                    <a:lnTo>
                      <a:pt x="52" y="391"/>
                    </a:lnTo>
                    <a:lnTo>
                      <a:pt x="56" y="388"/>
                    </a:lnTo>
                    <a:lnTo>
                      <a:pt x="61" y="387"/>
                    </a:lnTo>
                    <a:lnTo>
                      <a:pt x="67" y="386"/>
                    </a:lnTo>
                    <a:lnTo>
                      <a:pt x="72" y="385"/>
                    </a:lnTo>
                    <a:lnTo>
                      <a:pt x="77" y="384"/>
                    </a:lnTo>
                    <a:lnTo>
                      <a:pt x="82" y="381"/>
                    </a:lnTo>
                    <a:lnTo>
                      <a:pt x="93" y="370"/>
                    </a:lnTo>
                    <a:lnTo>
                      <a:pt x="104" y="358"/>
                    </a:lnTo>
                    <a:lnTo>
                      <a:pt x="112" y="346"/>
                    </a:lnTo>
                    <a:lnTo>
                      <a:pt x="115" y="332"/>
                    </a:lnTo>
                    <a:lnTo>
                      <a:pt x="104" y="335"/>
                    </a:lnTo>
                    <a:lnTo>
                      <a:pt x="91" y="335"/>
                    </a:lnTo>
                    <a:lnTo>
                      <a:pt x="79" y="334"/>
                    </a:lnTo>
                    <a:lnTo>
                      <a:pt x="68" y="329"/>
                    </a:lnTo>
                    <a:lnTo>
                      <a:pt x="56" y="325"/>
                    </a:lnTo>
                    <a:lnTo>
                      <a:pt x="45" y="318"/>
                    </a:lnTo>
                    <a:lnTo>
                      <a:pt x="34" y="310"/>
                    </a:lnTo>
                    <a:lnTo>
                      <a:pt x="24" y="301"/>
                    </a:lnTo>
                    <a:lnTo>
                      <a:pt x="10" y="282"/>
                    </a:lnTo>
                    <a:lnTo>
                      <a:pt x="2" y="260"/>
                    </a:lnTo>
                    <a:lnTo>
                      <a:pt x="0" y="237"/>
                    </a:lnTo>
                    <a:lnTo>
                      <a:pt x="6" y="215"/>
                    </a:lnTo>
                    <a:lnTo>
                      <a:pt x="13" y="218"/>
                    </a:lnTo>
                    <a:lnTo>
                      <a:pt x="16" y="223"/>
                    </a:lnTo>
                    <a:lnTo>
                      <a:pt x="18" y="230"/>
                    </a:lnTo>
                    <a:lnTo>
                      <a:pt x="21" y="238"/>
                    </a:lnTo>
                    <a:lnTo>
                      <a:pt x="23" y="245"/>
                    </a:lnTo>
                    <a:lnTo>
                      <a:pt x="28" y="252"/>
                    </a:lnTo>
                    <a:lnTo>
                      <a:pt x="33" y="256"/>
                    </a:lnTo>
                    <a:lnTo>
                      <a:pt x="44" y="257"/>
                    </a:lnTo>
                    <a:lnTo>
                      <a:pt x="48" y="257"/>
                    </a:lnTo>
                    <a:lnTo>
                      <a:pt x="53" y="257"/>
                    </a:lnTo>
                    <a:lnTo>
                      <a:pt x="57" y="257"/>
                    </a:lnTo>
                    <a:lnTo>
                      <a:pt x="63" y="257"/>
                    </a:lnTo>
                    <a:lnTo>
                      <a:pt x="68" y="256"/>
                    </a:lnTo>
                    <a:lnTo>
                      <a:pt x="74" y="253"/>
                    </a:lnTo>
                    <a:lnTo>
                      <a:pt x="78" y="251"/>
                    </a:lnTo>
                    <a:lnTo>
                      <a:pt x="82" y="248"/>
                    </a:lnTo>
                    <a:lnTo>
                      <a:pt x="97" y="215"/>
                    </a:lnTo>
                    <a:lnTo>
                      <a:pt x="97" y="182"/>
                    </a:lnTo>
                    <a:lnTo>
                      <a:pt x="87" y="149"/>
                    </a:lnTo>
                    <a:lnTo>
                      <a:pt x="75" y="114"/>
                    </a:lnTo>
                    <a:lnTo>
                      <a:pt x="66" y="82"/>
                    </a:lnTo>
                    <a:lnTo>
                      <a:pt x="66" y="51"/>
                    </a:lnTo>
                    <a:lnTo>
                      <a:pt x="79" y="23"/>
                    </a:lnTo>
                    <a:lnTo>
                      <a:pt x="115" y="0"/>
                    </a:lnTo>
                    <a:lnTo>
                      <a:pt x="117" y="16"/>
                    </a:lnTo>
                    <a:lnTo>
                      <a:pt x="122" y="56"/>
                    </a:lnTo>
                    <a:lnTo>
                      <a:pt x="128" y="105"/>
                    </a:lnTo>
                    <a:lnTo>
                      <a:pt x="133" y="147"/>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28" name="Freeform 655"/>
            <p:cNvSpPr/>
            <p:nvPr/>
          </p:nvSpPr>
          <p:spPr bwMode="auto">
            <a:xfrm rot="462940">
              <a:off x="3540" y="2688"/>
              <a:ext cx="48" cy="240"/>
            </a:xfrm>
            <a:custGeom>
              <a:avLst/>
              <a:gdLst>
                <a:gd name="T0" fmla="*/ 0 w 144"/>
                <a:gd name="T1" fmla="*/ 0 h 624"/>
                <a:gd name="T2" fmla="*/ 0 w 144"/>
                <a:gd name="T3" fmla="*/ 0 h 624"/>
                <a:gd name="T4" fmla="*/ 0 w 144"/>
                <a:gd name="T5" fmla="*/ 0 h 624"/>
                <a:gd name="T6" fmla="*/ 0 w 144"/>
                <a:gd name="T7" fmla="*/ 0 h 624"/>
                <a:gd name="T8" fmla="*/ 0 w 144"/>
                <a:gd name="T9" fmla="*/ 0 h 624"/>
                <a:gd name="T10" fmla="*/ 0 w 144"/>
                <a:gd name="T11" fmla="*/ 0 h 624"/>
                <a:gd name="T12" fmla="*/ 0 w 144"/>
                <a:gd name="T13" fmla="*/ 0 h 624"/>
                <a:gd name="T14" fmla="*/ 0 w 144"/>
                <a:gd name="T15" fmla="*/ 0 h 624"/>
                <a:gd name="T16" fmla="*/ 0 w 144"/>
                <a:gd name="T17" fmla="*/ 0 h 624"/>
                <a:gd name="T18" fmla="*/ 0 w 144"/>
                <a:gd name="T19" fmla="*/ 0 h 6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624"/>
                <a:gd name="T32" fmla="*/ 144 w 144"/>
                <a:gd name="T33" fmla="*/ 624 h 6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624">
                  <a:moveTo>
                    <a:pt x="48" y="48"/>
                  </a:moveTo>
                  <a:lnTo>
                    <a:pt x="96" y="144"/>
                  </a:lnTo>
                  <a:lnTo>
                    <a:pt x="144" y="288"/>
                  </a:lnTo>
                  <a:lnTo>
                    <a:pt x="144" y="480"/>
                  </a:lnTo>
                  <a:lnTo>
                    <a:pt x="96" y="624"/>
                  </a:lnTo>
                  <a:lnTo>
                    <a:pt x="0" y="576"/>
                  </a:lnTo>
                  <a:lnTo>
                    <a:pt x="48" y="432"/>
                  </a:lnTo>
                  <a:lnTo>
                    <a:pt x="48" y="240"/>
                  </a:lnTo>
                  <a:lnTo>
                    <a:pt x="0" y="0"/>
                  </a:lnTo>
                  <a:lnTo>
                    <a:pt x="48" y="48"/>
                  </a:lnTo>
                  <a:close/>
                </a:path>
              </a:pathLst>
            </a:custGeom>
            <a:solidFill>
              <a:schemeClr val="tx1"/>
            </a:solidFill>
            <a:ln w="38100">
              <a:solidFill>
                <a:schemeClr val="tx1"/>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35" name="Text Box 73"/>
          <p:cNvSpPr txBox="1">
            <a:spLocks noChangeArrowheads="1"/>
          </p:cNvSpPr>
          <p:nvPr/>
        </p:nvSpPr>
        <p:spPr bwMode="auto">
          <a:xfrm>
            <a:off x="7371142" y="2543176"/>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136" name="Text Box 73"/>
          <p:cNvSpPr txBox="1">
            <a:spLocks noChangeArrowheads="1"/>
          </p:cNvSpPr>
          <p:nvPr/>
        </p:nvSpPr>
        <p:spPr bwMode="auto">
          <a:xfrm>
            <a:off x="6887759" y="1425891"/>
            <a:ext cx="1598295"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传递的信息</a:t>
            </a:r>
          </a:p>
        </p:txBody>
      </p:sp>
      <p:sp>
        <p:nvSpPr>
          <p:cNvPr id="138" name="Text Box 68"/>
          <p:cNvSpPr txBox="1">
            <a:spLocks noChangeArrowheads="1"/>
          </p:cNvSpPr>
          <p:nvPr/>
        </p:nvSpPr>
        <p:spPr bwMode="auto">
          <a:xfrm>
            <a:off x="10700703" y="3386455"/>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39" name="Text Box 69"/>
          <p:cNvSpPr txBox="1">
            <a:spLocks noChangeArrowheads="1"/>
          </p:cNvSpPr>
          <p:nvPr/>
        </p:nvSpPr>
        <p:spPr bwMode="auto">
          <a:xfrm>
            <a:off x="10755948" y="4695825"/>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41" name="Text Box 89"/>
          <p:cNvSpPr txBox="1">
            <a:spLocks noChangeArrowheads="1"/>
          </p:cNvSpPr>
          <p:nvPr/>
        </p:nvSpPr>
        <p:spPr bwMode="auto">
          <a:xfrm>
            <a:off x="9876155" y="1548765"/>
            <a:ext cx="1463675" cy="553085"/>
          </a:xfrm>
          <a:prstGeom prst="rect">
            <a:avLst/>
          </a:prstGeom>
          <a:solidFill>
            <a:srgbClr val="7CC43A"/>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p>
        </p:txBody>
      </p:sp>
      <p:grpSp>
        <p:nvGrpSpPr>
          <p:cNvPr id="142" name="Group 642"/>
          <p:cNvGrpSpPr>
            <a:grpSpLocks noChangeAspect="1"/>
          </p:cNvGrpSpPr>
          <p:nvPr/>
        </p:nvGrpSpPr>
        <p:grpSpPr bwMode="auto">
          <a:xfrm flipH="1">
            <a:off x="11432540" y="1421130"/>
            <a:ext cx="358140" cy="386715"/>
            <a:chOff x="2925" y="527"/>
            <a:chExt cx="113" cy="147"/>
          </a:xfrm>
        </p:grpSpPr>
        <p:sp>
          <p:nvSpPr>
            <p:cNvPr id="143" name="Freeform 643"/>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17 h 149"/>
                <a:gd name="T20" fmla="*/ 15 w 111"/>
                <a:gd name="T21" fmla="*/ 20 h 149"/>
                <a:gd name="T22" fmla="*/ 15 w 111"/>
                <a:gd name="T23" fmla="*/ 21 h 149"/>
                <a:gd name="T24" fmla="*/ 14 w 111"/>
                <a:gd name="T25" fmla="*/ 21 h 149"/>
                <a:gd name="T26" fmla="*/ 12 w 111"/>
                <a:gd name="T27" fmla="*/ 21 h 149"/>
                <a:gd name="T28" fmla="*/ 10 w 111"/>
                <a:gd name="T29" fmla="*/ 25 h 149"/>
                <a:gd name="T30" fmla="*/ 8 w 111"/>
                <a:gd name="T31" fmla="*/ 29 h 149"/>
                <a:gd name="T32" fmla="*/ 0 w 111"/>
                <a:gd name="T33" fmla="*/ 20 h 149"/>
                <a:gd name="T34" fmla="*/ 4 w 111"/>
                <a:gd name="T35" fmla="*/ 0 h 149"/>
                <a:gd name="T36" fmla="*/ 16 w 111"/>
                <a:gd name="T37" fmla="*/ 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1"/>
                <a:gd name="T58" fmla="*/ 0 h 149"/>
                <a:gd name="T59" fmla="*/ 111 w 111"/>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4" name="Freeform 644"/>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20 h 149"/>
                <a:gd name="T20" fmla="*/ 15 w 111"/>
                <a:gd name="T21" fmla="*/ 21 h 149"/>
                <a:gd name="T22" fmla="*/ 14 w 111"/>
                <a:gd name="T23" fmla="*/ 21 h 149"/>
                <a:gd name="T24" fmla="*/ 12 w 111"/>
                <a:gd name="T25" fmla="*/ 21 h 149"/>
                <a:gd name="T26" fmla="*/ 10 w 111"/>
                <a:gd name="T27" fmla="*/ 25 h 149"/>
                <a:gd name="T28" fmla="*/ 8 w 111"/>
                <a:gd name="T29" fmla="*/ 29 h 149"/>
                <a:gd name="T30" fmla="*/ 0 w 111"/>
                <a:gd name="T31" fmla="*/ 20 h 149"/>
                <a:gd name="T32" fmla="*/ 4 w 111"/>
                <a:gd name="T33" fmla="*/ 0 h 149"/>
                <a:gd name="T34" fmla="*/ 16 w 111"/>
                <a:gd name="T35" fmla="*/ 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1"/>
                <a:gd name="T55" fmla="*/ 0 h 149"/>
                <a:gd name="T56" fmla="*/ 111 w 111"/>
                <a:gd name="T57" fmla="*/ 149 h 1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5" name="Freeform 645"/>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6" name="Freeform 646"/>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47" name="Line 60"/>
          <p:cNvSpPr>
            <a:spLocks noChangeShapeType="1"/>
          </p:cNvSpPr>
          <p:nvPr/>
        </p:nvSpPr>
        <p:spPr bwMode="auto">
          <a:xfrm flipV="1">
            <a:off x="8355965" y="4608195"/>
            <a:ext cx="635" cy="6597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grpSp>
        <p:nvGrpSpPr>
          <p:cNvPr id="9" name="组合 8">
            <a:extLst>
              <a:ext uri="{FF2B5EF4-FFF2-40B4-BE49-F238E27FC236}">
                <a16:creationId xmlns:a16="http://schemas.microsoft.com/office/drawing/2014/main" id="{513A9952-1912-2144-8409-A7EEA5192488}"/>
              </a:ext>
            </a:extLst>
          </p:cNvPr>
          <p:cNvGrpSpPr/>
          <p:nvPr/>
        </p:nvGrpSpPr>
        <p:grpSpPr>
          <a:xfrm>
            <a:off x="4006276" y="1619216"/>
            <a:ext cx="1811020" cy="4335490"/>
            <a:chOff x="3931285" y="1607475"/>
            <a:chExt cx="1811020" cy="4335490"/>
          </a:xfrm>
        </p:grpSpPr>
        <p:sp>
          <p:nvSpPr>
            <p:cNvPr id="140" name="Text Box 54"/>
            <p:cNvSpPr txBox="1">
              <a:spLocks noChangeArrowheads="1"/>
            </p:cNvSpPr>
            <p:nvPr/>
          </p:nvSpPr>
          <p:spPr bwMode="auto">
            <a:xfrm>
              <a:off x="3989705" y="1607475"/>
              <a:ext cx="1694815" cy="468000"/>
            </a:xfrm>
            <a:prstGeom prst="rect">
              <a:avLst/>
            </a:prstGeom>
            <a:solidFill>
              <a:srgbClr val="7CC43A"/>
            </a:solidFill>
            <a:ln>
              <a:noFill/>
            </a:ln>
            <a:effec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6" name="矩形 5"/>
            <p:cNvSpPr/>
            <p:nvPr/>
          </p:nvSpPr>
          <p:spPr>
            <a:xfrm>
              <a:off x="3989705" y="2772410"/>
              <a:ext cx="1752600"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邮局</a:t>
              </a:r>
            </a:p>
          </p:txBody>
        </p:sp>
        <p:sp>
          <p:nvSpPr>
            <p:cNvPr id="84" name="矩形 83"/>
            <p:cNvSpPr/>
            <p:nvPr/>
          </p:nvSpPr>
          <p:spPr>
            <a:xfrm>
              <a:off x="3931285" y="4055745"/>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运送部门</a:t>
              </a:r>
            </a:p>
          </p:txBody>
        </p:sp>
        <p:sp>
          <p:nvSpPr>
            <p:cNvPr id="85" name="矩形 84"/>
            <p:cNvSpPr/>
            <p:nvPr/>
          </p:nvSpPr>
          <p:spPr>
            <a:xfrm>
              <a:off x="3970655" y="5436870"/>
              <a:ext cx="17526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铁路部门</a:t>
              </a:r>
            </a:p>
          </p:txBody>
        </p:sp>
        <p:sp>
          <p:nvSpPr>
            <p:cNvPr id="99" name="Line 56"/>
            <p:cNvSpPr>
              <a:spLocks noChangeShapeType="1"/>
            </p:cNvSpPr>
            <p:nvPr/>
          </p:nvSpPr>
          <p:spPr bwMode="auto">
            <a:xfrm>
              <a:off x="4864096" y="2150405"/>
              <a:ext cx="3" cy="6359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0" name="Line 57"/>
            <p:cNvSpPr>
              <a:spLocks noChangeShapeType="1"/>
            </p:cNvSpPr>
            <p:nvPr/>
          </p:nvSpPr>
          <p:spPr bwMode="auto">
            <a:xfrm>
              <a:off x="4868545" y="3353435"/>
              <a:ext cx="635" cy="6635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1" name="Line 58"/>
            <p:cNvSpPr>
              <a:spLocks noChangeShapeType="1"/>
            </p:cNvSpPr>
            <p:nvPr/>
          </p:nvSpPr>
          <p:spPr bwMode="auto">
            <a:xfrm>
              <a:off x="4843771" y="4701624"/>
              <a:ext cx="24773" cy="718736"/>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7" name="Text Box 68"/>
            <p:cNvSpPr txBox="1">
              <a:spLocks noChangeArrowheads="1"/>
            </p:cNvSpPr>
            <p:nvPr/>
          </p:nvSpPr>
          <p:spPr bwMode="auto">
            <a:xfrm>
              <a:off x="4356100" y="3324860"/>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08" name="Text Box 69"/>
            <p:cNvSpPr txBox="1">
              <a:spLocks noChangeArrowheads="1"/>
            </p:cNvSpPr>
            <p:nvPr/>
          </p:nvSpPr>
          <p:spPr bwMode="auto">
            <a:xfrm>
              <a:off x="4411345" y="4608830"/>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06" name="Text Box 67"/>
            <p:cNvSpPr txBox="1">
              <a:spLocks noChangeArrowheads="1"/>
            </p:cNvSpPr>
            <p:nvPr/>
          </p:nvSpPr>
          <p:spPr bwMode="auto">
            <a:xfrm>
              <a:off x="4315460" y="208597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grpSp>
      <p:sp>
        <p:nvSpPr>
          <p:cNvPr id="137" name="Text Box 67"/>
          <p:cNvSpPr txBox="1">
            <a:spLocks noChangeArrowheads="1"/>
          </p:cNvSpPr>
          <p:nvPr/>
        </p:nvSpPr>
        <p:spPr bwMode="auto">
          <a:xfrm>
            <a:off x="10659745" y="205930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7" name="Line 62"/>
          <p:cNvSpPr>
            <a:spLocks noChangeShapeType="1"/>
          </p:cNvSpPr>
          <p:nvPr/>
        </p:nvSpPr>
        <p:spPr bwMode="auto">
          <a:xfrm>
            <a:off x="10605135" y="2071370"/>
            <a:ext cx="10795" cy="6724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8" name="Line 61"/>
          <p:cNvSpPr>
            <a:spLocks noChangeShapeType="1"/>
          </p:cNvSpPr>
          <p:nvPr/>
        </p:nvSpPr>
        <p:spPr bwMode="auto">
          <a:xfrm>
            <a:off x="10625455" y="32708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 name="灯片编号占位符 2">
            <a:extLst>
              <a:ext uri="{FF2B5EF4-FFF2-40B4-BE49-F238E27FC236}">
                <a16:creationId xmlns:a16="http://schemas.microsoft.com/office/drawing/2014/main" id="{FC189E7F-9B12-D546-8742-3E278D9B6B73}"/>
              </a:ext>
            </a:extLst>
          </p:cNvPr>
          <p:cNvSpPr>
            <a:spLocks noGrp="1"/>
          </p:cNvSpPr>
          <p:nvPr>
            <p:ph type="sldNum" sz="quarter" idx="12"/>
          </p:nvPr>
        </p:nvSpPr>
        <p:spPr/>
        <p:txBody>
          <a:bodyPr/>
          <a:lstStyle/>
          <a:p>
            <a:fld id="{8D4D1E41-7A09-AB4A-A4E1-09765ADA2698}" type="slidenum">
              <a:rPr kumimoji="1" lang="zh-CN" altLang="en-US" smtClean="0"/>
              <a:t>49</a:t>
            </a:fld>
            <a:endParaRPr kumimoji="1" lang="zh-CN" altLang="en-US" dirty="0"/>
          </a:p>
        </p:txBody>
      </p:sp>
      <p:sp>
        <p:nvSpPr>
          <p:cNvPr id="72" name="文本框 71">
            <a:extLst>
              <a:ext uri="{FF2B5EF4-FFF2-40B4-BE49-F238E27FC236}">
                <a16:creationId xmlns:a16="http://schemas.microsoft.com/office/drawing/2014/main" id="{36F89C98-8F9D-3E4D-AC5C-0130AB68C682}"/>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2170653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微软雅黑" panose="020B0503020204020204" pitchFamily="34" charset="-122"/>
                <a:sym typeface="+mn-ea"/>
              </a:rPr>
              <a:t>协议分层结构</a:t>
            </a:r>
            <a:endParaRPr lang="zh-CN" altLang="en-US" dirty="0"/>
          </a:p>
        </p:txBody>
      </p:sp>
      <p:sp>
        <p:nvSpPr>
          <p:cNvPr id="3" name="内容占位符 2"/>
          <p:cNvSpPr>
            <a:spLocks noGrp="1"/>
          </p:cNvSpPr>
          <p:nvPr>
            <p:ph idx="1"/>
          </p:nvPr>
        </p:nvSpPr>
        <p:spPr>
          <a:xfrm>
            <a:off x="620535" y="1379855"/>
            <a:ext cx="5960110" cy="4846320"/>
          </a:xfrm>
        </p:spPr>
        <p:txBody>
          <a:bodyPr>
            <a:noAutofit/>
          </a:bodyPr>
          <a:lstStyle/>
          <a:p>
            <a:r>
              <a:rPr lang="zh-CN" altLang="en-US" sz="2400" dirty="0"/>
              <a:t>层次栈</a:t>
            </a:r>
          </a:p>
          <a:p>
            <a:pPr lvl="1">
              <a:buFont typeface="Arial" panose="020B0604020202020204" pitchFamily="34" charset="0"/>
              <a:buChar char="•"/>
            </a:pPr>
            <a:r>
              <a:rPr lang="zh-CN" altLang="en-US" sz="2000" dirty="0">
                <a:solidFill>
                  <a:schemeClr val="tx1"/>
                </a:solidFill>
              </a:rPr>
              <a:t>为降低网络设计的复杂性，网络使用层次结构的协议栈，每一层都</a:t>
            </a:r>
            <a:r>
              <a:rPr lang="zh-CN" altLang="en-US" sz="2000" dirty="0"/>
              <a:t>使用</a:t>
            </a:r>
            <a:r>
              <a:rPr lang="zh-CN" altLang="en-US" sz="2000" dirty="0">
                <a:solidFill>
                  <a:schemeClr val="tx1"/>
                </a:solidFill>
              </a:rPr>
              <a:t>其下一层所提供的服务，并为上层提供自己的服务</a:t>
            </a:r>
          </a:p>
          <a:p>
            <a:pPr>
              <a:buFont typeface="Wingdings" panose="05000000000000000000" charset="0"/>
              <a:buChar char="Ø"/>
            </a:pPr>
            <a:r>
              <a:rPr lang="zh-CN" altLang="en-US" sz="2400" dirty="0"/>
              <a:t>对等实体</a:t>
            </a:r>
          </a:p>
          <a:p>
            <a:pPr lvl="1">
              <a:buFont typeface="Arial" panose="020B0604020202020204" pitchFamily="34" charset="0"/>
              <a:buChar char="•"/>
            </a:pPr>
            <a:r>
              <a:rPr lang="zh-CN" altLang="en-US" sz="2000" dirty="0">
                <a:solidFill>
                  <a:schemeClr val="tx1"/>
                </a:solidFill>
              </a:rPr>
              <a:t>不同机器上构成相应层次的实体成为对等实体</a:t>
            </a:r>
          </a:p>
          <a:p>
            <a:r>
              <a:rPr lang="zh-CN" altLang="en-US" sz="2400" dirty="0"/>
              <a:t>接口</a:t>
            </a:r>
          </a:p>
          <a:p>
            <a:pPr lvl="1">
              <a:buFont typeface="Arial" panose="020B0604020202020204" pitchFamily="34" charset="0"/>
              <a:buChar char="•"/>
            </a:pPr>
            <a:r>
              <a:rPr lang="zh-CN" altLang="en-US" sz="2000" dirty="0">
                <a:solidFill>
                  <a:schemeClr val="tx1"/>
                </a:solidFill>
              </a:rPr>
              <a:t>在每一对相邻层次之间的是接口；接口定义了</a:t>
            </a:r>
          </a:p>
          <a:p>
            <a:pPr marL="457200" lvl="1" indent="0">
              <a:buNone/>
            </a:pPr>
            <a:r>
              <a:rPr lang="zh-CN" altLang="en-US" sz="2000" dirty="0">
                <a:solidFill>
                  <a:schemeClr val="tx1"/>
                </a:solidFill>
              </a:rPr>
              <a:t>   下层向上层提供</a:t>
            </a:r>
            <a:r>
              <a:rPr lang="zh-CN" altLang="en-US" sz="2000" dirty="0"/>
              <a:t>哪些</a:t>
            </a:r>
            <a:r>
              <a:rPr lang="zh-CN" altLang="en-US" sz="2000" dirty="0">
                <a:solidFill>
                  <a:srgbClr val="C00000"/>
                </a:solidFill>
              </a:rPr>
              <a:t>服务原语</a:t>
            </a:r>
          </a:p>
          <a:p>
            <a:r>
              <a:rPr lang="zh-CN" altLang="en-US" sz="2400" dirty="0"/>
              <a:t>网络体系结构</a:t>
            </a:r>
          </a:p>
          <a:p>
            <a:pPr lvl="1">
              <a:buFont typeface="Arial" panose="020B0604020202020204" pitchFamily="34" charset="0"/>
              <a:buChar char="•"/>
            </a:pPr>
            <a:r>
              <a:rPr lang="zh-CN" altLang="en-US" sz="2000" dirty="0">
                <a:solidFill>
                  <a:schemeClr val="tx1"/>
                </a:solidFill>
              </a:rPr>
              <a:t>层和协议的集合为网络体系结构，一个特定的</a:t>
            </a:r>
          </a:p>
          <a:p>
            <a:pPr marL="457200" lvl="1" indent="0">
              <a:buNone/>
            </a:pPr>
            <a:r>
              <a:rPr lang="zh-CN" altLang="en-US" sz="2000" dirty="0">
                <a:solidFill>
                  <a:schemeClr val="tx1"/>
                </a:solidFill>
              </a:rPr>
              <a:t>   系统所使用的一组协议，即每层的协议，称为</a:t>
            </a:r>
          </a:p>
          <a:p>
            <a:pPr marL="457200" lvl="1" indent="0">
              <a:buNone/>
            </a:pPr>
            <a:r>
              <a:rPr lang="zh-CN" altLang="en-US" sz="2000" dirty="0">
                <a:solidFill>
                  <a:schemeClr val="tx1"/>
                </a:solidFill>
              </a:rPr>
              <a:t>   协议栈</a:t>
            </a:r>
          </a:p>
        </p:txBody>
      </p:sp>
      <p:grpSp>
        <p:nvGrpSpPr>
          <p:cNvPr id="37" name="组合 36"/>
          <p:cNvGrpSpPr/>
          <p:nvPr/>
        </p:nvGrpSpPr>
        <p:grpSpPr>
          <a:xfrm>
            <a:off x="6763385" y="1479550"/>
            <a:ext cx="5062855" cy="4618990"/>
            <a:chOff x="10939" y="2042"/>
            <a:chExt cx="7973" cy="7274"/>
          </a:xfrm>
        </p:grpSpPr>
        <p:grpSp>
          <p:nvGrpSpPr>
            <p:cNvPr id="29" name="组合 28"/>
            <p:cNvGrpSpPr/>
            <p:nvPr/>
          </p:nvGrpSpPr>
          <p:grpSpPr>
            <a:xfrm>
              <a:off x="13650" y="2670"/>
              <a:ext cx="5262" cy="6646"/>
              <a:chOff x="13326" y="2670"/>
              <a:chExt cx="5262" cy="6646"/>
            </a:xfrm>
          </p:grpSpPr>
          <p:sp>
            <p:nvSpPr>
              <p:cNvPr id="5" name="矩形 4"/>
              <p:cNvSpPr/>
              <p:nvPr/>
            </p:nvSpPr>
            <p:spPr>
              <a:xfrm>
                <a:off x="1332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6" name="矩形 5"/>
              <p:cNvSpPr/>
              <p:nvPr/>
            </p:nvSpPr>
            <p:spPr>
              <a:xfrm>
                <a:off x="1332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7" name="矩形 6"/>
              <p:cNvSpPr/>
              <p:nvPr/>
            </p:nvSpPr>
            <p:spPr>
              <a:xfrm>
                <a:off x="1332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8" name="矩形 7"/>
              <p:cNvSpPr/>
              <p:nvPr/>
            </p:nvSpPr>
            <p:spPr>
              <a:xfrm>
                <a:off x="1332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12" name="矩形 11"/>
              <p:cNvSpPr/>
              <p:nvPr/>
            </p:nvSpPr>
            <p:spPr>
              <a:xfrm>
                <a:off x="1332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sp>
            <p:nvSpPr>
              <p:cNvPr id="13" name="矩形 12"/>
              <p:cNvSpPr/>
              <p:nvPr/>
            </p:nvSpPr>
            <p:spPr>
              <a:xfrm>
                <a:off x="13326" y="8695"/>
                <a:ext cx="5262"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物理介质</a:t>
                </a:r>
              </a:p>
            </p:txBody>
          </p:sp>
          <p:cxnSp>
            <p:nvCxnSpPr>
              <p:cNvPr id="14" name="直接箭头连接符 13"/>
              <p:cNvCxnSpPr>
                <a:stCxn id="5" idx="2"/>
                <a:endCxn id="6" idx="0"/>
              </p:cNvCxnSpPr>
              <p:nvPr/>
            </p:nvCxnSpPr>
            <p:spPr>
              <a:xfrm>
                <a:off x="1409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411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4110" y="5667"/>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411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4110" y="811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94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20" name="矩形 19"/>
              <p:cNvSpPr/>
              <p:nvPr/>
            </p:nvSpPr>
            <p:spPr>
              <a:xfrm>
                <a:off x="1694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21" name="矩形 20"/>
              <p:cNvSpPr/>
              <p:nvPr/>
            </p:nvSpPr>
            <p:spPr>
              <a:xfrm>
                <a:off x="1694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22" name="矩形 21"/>
              <p:cNvSpPr/>
              <p:nvPr/>
            </p:nvSpPr>
            <p:spPr>
              <a:xfrm>
                <a:off x="1694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23" name="矩形 22"/>
              <p:cNvSpPr/>
              <p:nvPr/>
            </p:nvSpPr>
            <p:spPr>
              <a:xfrm>
                <a:off x="1694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cxnSp>
            <p:nvCxnSpPr>
              <p:cNvPr id="24" name="直接箭头连接符 23"/>
              <p:cNvCxnSpPr>
                <a:stCxn id="19" idx="2"/>
                <a:endCxn id="20" idx="0"/>
              </p:cNvCxnSpPr>
              <p:nvPr/>
            </p:nvCxnSpPr>
            <p:spPr>
              <a:xfrm>
                <a:off x="1771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773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7730" y="5685"/>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773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7730" y="8149"/>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375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31" name="文本框 30"/>
            <p:cNvSpPr txBox="1"/>
            <p:nvPr/>
          </p:nvSpPr>
          <p:spPr>
            <a:xfrm>
              <a:off x="1737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B</a:t>
              </a:r>
            </a:p>
          </p:txBody>
        </p:sp>
        <p:sp>
          <p:nvSpPr>
            <p:cNvPr id="33" name="文本框 32"/>
            <p:cNvSpPr txBox="1"/>
            <p:nvPr/>
          </p:nvSpPr>
          <p:spPr>
            <a:xfrm>
              <a:off x="10939" y="3270"/>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第四</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五层接口</a:t>
              </a:r>
            </a:p>
          </p:txBody>
        </p:sp>
        <p:sp>
          <p:nvSpPr>
            <p:cNvPr id="34" name="文本框 33"/>
            <p:cNvSpPr txBox="1"/>
            <p:nvPr/>
          </p:nvSpPr>
          <p:spPr>
            <a:xfrm>
              <a:off x="10939" y="445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第三</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四层接口</a:t>
              </a:r>
            </a:p>
          </p:txBody>
        </p:sp>
        <p:sp>
          <p:nvSpPr>
            <p:cNvPr id="35" name="文本框 34"/>
            <p:cNvSpPr txBox="1"/>
            <p:nvPr/>
          </p:nvSpPr>
          <p:spPr>
            <a:xfrm>
              <a:off x="10939" y="5623"/>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三层接口</a:t>
              </a:r>
            </a:p>
          </p:txBody>
        </p:sp>
        <p:sp>
          <p:nvSpPr>
            <p:cNvPr id="36" name="文本框 35"/>
            <p:cNvSpPr txBox="1"/>
            <p:nvPr/>
          </p:nvSpPr>
          <p:spPr>
            <a:xfrm>
              <a:off x="10939" y="686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第一</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二层接口</a:t>
              </a:r>
            </a:p>
          </p:txBody>
        </p:sp>
      </p:grpSp>
      <p:sp>
        <p:nvSpPr>
          <p:cNvPr id="38" name="Line 49">
            <a:extLst>
              <a:ext uri="{FF2B5EF4-FFF2-40B4-BE49-F238E27FC236}">
                <a16:creationId xmlns:a16="http://schemas.microsoft.com/office/drawing/2014/main" id="{6387FBA4-11A2-A64A-83A3-9EE26C9ABBA1}"/>
              </a:ext>
            </a:extLst>
          </p:cNvPr>
          <p:cNvSpPr>
            <a:spLocks noChangeShapeType="1"/>
          </p:cNvSpPr>
          <p:nvPr/>
        </p:nvSpPr>
        <p:spPr bwMode="auto">
          <a:xfrm flipV="1">
            <a:off x="9574530" y="2882283"/>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9" name="Text Box 73">
            <a:extLst>
              <a:ext uri="{FF2B5EF4-FFF2-40B4-BE49-F238E27FC236}">
                <a16:creationId xmlns:a16="http://schemas.microsoft.com/office/drawing/2014/main" id="{6CDD2DE5-E797-0644-BF41-45E092885904}"/>
              </a:ext>
            </a:extLst>
          </p:cNvPr>
          <p:cNvSpPr txBox="1">
            <a:spLocks noChangeArrowheads="1"/>
          </p:cNvSpPr>
          <p:nvPr/>
        </p:nvSpPr>
        <p:spPr bwMode="auto">
          <a:xfrm>
            <a:off x="9629143" y="2427648"/>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0" name="Line 49">
            <a:extLst>
              <a:ext uri="{FF2B5EF4-FFF2-40B4-BE49-F238E27FC236}">
                <a16:creationId xmlns:a16="http://schemas.microsoft.com/office/drawing/2014/main" id="{12B5DA02-EC5D-B047-A7DA-E2ECDB4E85DF}"/>
              </a:ext>
            </a:extLst>
          </p:cNvPr>
          <p:cNvSpPr>
            <a:spLocks noChangeShapeType="1"/>
          </p:cNvSpPr>
          <p:nvPr/>
        </p:nvSpPr>
        <p:spPr bwMode="auto">
          <a:xfrm flipV="1">
            <a:off x="9574530" y="3647459"/>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1" name="Text Box 73">
            <a:extLst>
              <a:ext uri="{FF2B5EF4-FFF2-40B4-BE49-F238E27FC236}">
                <a16:creationId xmlns:a16="http://schemas.microsoft.com/office/drawing/2014/main" id="{C03D22A5-2DDE-2043-BEEA-2D41475A90AA}"/>
              </a:ext>
            </a:extLst>
          </p:cNvPr>
          <p:cNvSpPr txBox="1">
            <a:spLocks noChangeArrowheads="1"/>
          </p:cNvSpPr>
          <p:nvPr/>
        </p:nvSpPr>
        <p:spPr bwMode="auto">
          <a:xfrm>
            <a:off x="9629143" y="3192824"/>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2" name="Line 49">
            <a:extLst>
              <a:ext uri="{FF2B5EF4-FFF2-40B4-BE49-F238E27FC236}">
                <a16:creationId xmlns:a16="http://schemas.microsoft.com/office/drawing/2014/main" id="{E598DBC3-7CEC-C849-A9C2-771AF06363B6}"/>
              </a:ext>
            </a:extLst>
          </p:cNvPr>
          <p:cNvSpPr>
            <a:spLocks noChangeShapeType="1"/>
          </p:cNvSpPr>
          <p:nvPr/>
        </p:nvSpPr>
        <p:spPr bwMode="auto">
          <a:xfrm flipV="1">
            <a:off x="9574530" y="4445271"/>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3" name="Text Box 73">
            <a:extLst>
              <a:ext uri="{FF2B5EF4-FFF2-40B4-BE49-F238E27FC236}">
                <a16:creationId xmlns:a16="http://schemas.microsoft.com/office/drawing/2014/main" id="{DB70096B-4149-CF47-9B28-55FE3E3A5AF6}"/>
              </a:ext>
            </a:extLst>
          </p:cNvPr>
          <p:cNvSpPr txBox="1">
            <a:spLocks noChangeArrowheads="1"/>
          </p:cNvSpPr>
          <p:nvPr/>
        </p:nvSpPr>
        <p:spPr bwMode="auto">
          <a:xfrm>
            <a:off x="9629143" y="3990636"/>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4" name="Line 49">
            <a:extLst>
              <a:ext uri="{FF2B5EF4-FFF2-40B4-BE49-F238E27FC236}">
                <a16:creationId xmlns:a16="http://schemas.microsoft.com/office/drawing/2014/main" id="{A5E2BC77-B774-794F-AE26-BD829DADA16F}"/>
              </a:ext>
            </a:extLst>
          </p:cNvPr>
          <p:cNvSpPr>
            <a:spLocks noChangeShapeType="1"/>
          </p:cNvSpPr>
          <p:nvPr/>
        </p:nvSpPr>
        <p:spPr bwMode="auto">
          <a:xfrm flipV="1">
            <a:off x="9574530" y="517144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5" name="Text Box 73">
            <a:extLst>
              <a:ext uri="{FF2B5EF4-FFF2-40B4-BE49-F238E27FC236}">
                <a16:creationId xmlns:a16="http://schemas.microsoft.com/office/drawing/2014/main" id="{B134CF54-2139-CE4C-A42D-DE83E4C0E38C}"/>
              </a:ext>
            </a:extLst>
          </p:cNvPr>
          <p:cNvSpPr txBox="1">
            <a:spLocks noChangeArrowheads="1"/>
          </p:cNvSpPr>
          <p:nvPr/>
        </p:nvSpPr>
        <p:spPr bwMode="auto">
          <a:xfrm>
            <a:off x="9629143" y="4716805"/>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6" name="Line 49">
            <a:extLst>
              <a:ext uri="{FF2B5EF4-FFF2-40B4-BE49-F238E27FC236}">
                <a16:creationId xmlns:a16="http://schemas.microsoft.com/office/drawing/2014/main" id="{E029BF18-7AB1-F741-AEC5-2C3ADB7A72E5}"/>
              </a:ext>
            </a:extLst>
          </p:cNvPr>
          <p:cNvSpPr>
            <a:spLocks noChangeShapeType="1"/>
          </p:cNvSpPr>
          <p:nvPr/>
        </p:nvSpPr>
        <p:spPr bwMode="auto">
          <a:xfrm flipV="1">
            <a:off x="9570811" y="2054463"/>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7" name="Text Box 73">
            <a:extLst>
              <a:ext uri="{FF2B5EF4-FFF2-40B4-BE49-F238E27FC236}">
                <a16:creationId xmlns:a16="http://schemas.microsoft.com/office/drawing/2014/main" id="{52B8CDBB-CA99-0640-910B-0E7EE6763628}"/>
              </a:ext>
            </a:extLst>
          </p:cNvPr>
          <p:cNvSpPr txBox="1">
            <a:spLocks noChangeArrowheads="1"/>
          </p:cNvSpPr>
          <p:nvPr/>
        </p:nvSpPr>
        <p:spPr bwMode="auto">
          <a:xfrm>
            <a:off x="9625424" y="1599828"/>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9" name="灯片编号占位符 8">
            <a:extLst>
              <a:ext uri="{FF2B5EF4-FFF2-40B4-BE49-F238E27FC236}">
                <a16:creationId xmlns:a16="http://schemas.microsoft.com/office/drawing/2014/main" id="{EB57F791-1EFD-BB46-A56D-D3A08C15E0E7}"/>
              </a:ext>
            </a:extLst>
          </p:cNvPr>
          <p:cNvSpPr>
            <a:spLocks noGrp="1"/>
          </p:cNvSpPr>
          <p:nvPr>
            <p:ph type="sldNum" sz="quarter" idx="12"/>
          </p:nvPr>
        </p:nvSpPr>
        <p:spPr/>
        <p:txBody>
          <a:bodyPr/>
          <a:lstStyle/>
          <a:p>
            <a:fld id="{8D4D1E41-7A09-AB4A-A4E1-09765ADA2698}" type="slidenum">
              <a:rPr kumimoji="1" lang="zh-CN" altLang="en-US" smtClean="0"/>
              <a:t>50</a:t>
            </a:fld>
            <a:endParaRPr kumimoji="1" lang="zh-CN" altLang="en-US" dirty="0"/>
          </a:p>
        </p:txBody>
      </p:sp>
      <p:sp>
        <p:nvSpPr>
          <p:cNvPr id="48" name="文本框 47">
            <a:extLst>
              <a:ext uri="{FF2B5EF4-FFF2-40B4-BE49-F238E27FC236}">
                <a16:creationId xmlns:a16="http://schemas.microsoft.com/office/drawing/2014/main" id="{2FCC529C-0AA4-DD4E-97B7-65DEBEFDC9E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4144005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微软雅黑" panose="020B0503020204020204" pitchFamily="34" charset="-122"/>
                <a:sym typeface="+mn-ea"/>
              </a:rPr>
              <a:t>协议分层结构</a:t>
            </a:r>
            <a:endParaRPr kumimoji="1" lang="zh-CN" altLang="en-US" dirty="0"/>
          </a:p>
        </p:txBody>
      </p:sp>
      <p:sp>
        <p:nvSpPr>
          <p:cNvPr id="65" name="内容占位符 64"/>
          <p:cNvSpPr>
            <a:spLocks noGrp="1"/>
          </p:cNvSpPr>
          <p:nvPr>
            <p:ph idx="1"/>
          </p:nvPr>
        </p:nvSpPr>
        <p:spPr>
          <a:xfrm>
            <a:off x="1087639" y="1371212"/>
            <a:ext cx="9596755" cy="853993"/>
          </a:xfrm>
        </p:spPr>
        <p:txBody>
          <a:bodyPr>
            <a:noAutofit/>
          </a:bodyPr>
          <a:lstStyle/>
          <a:p>
            <a:pPr marL="311150" indent="-311150">
              <a:spcBef>
                <a:spcPts val="400"/>
              </a:spcBef>
            </a:pPr>
            <a:r>
              <a:rPr kumimoji="1" lang="zh-CN" altLang="en-US" sz="2400" dirty="0"/>
              <a:t>发送端：层层封装；接收端：层层解封装</a:t>
            </a:r>
          </a:p>
          <a:p>
            <a:pPr marL="311150" indent="-311150">
              <a:spcBef>
                <a:spcPts val="400"/>
              </a:spcBef>
            </a:pPr>
            <a:r>
              <a:rPr kumimoji="1" lang="zh-CN" altLang="en-US" sz="2400" dirty="0"/>
              <a:t>不同层对应协议数据单元（</a:t>
            </a:r>
            <a:r>
              <a:rPr kumimoji="1" lang="en-US" altLang="zh-CN" sz="2400" dirty="0"/>
              <a:t>PDU Protocol Data Unit</a:t>
            </a:r>
            <a:r>
              <a:rPr kumimoji="1" lang="zh-CN" altLang="en-US" sz="2400" dirty="0"/>
              <a:t>）</a:t>
            </a:r>
          </a:p>
        </p:txBody>
      </p:sp>
      <p:sp>
        <p:nvSpPr>
          <p:cNvPr id="3" name="灯片编号占位符 2">
            <a:extLst>
              <a:ext uri="{FF2B5EF4-FFF2-40B4-BE49-F238E27FC236}">
                <a16:creationId xmlns:a16="http://schemas.microsoft.com/office/drawing/2014/main" id="{581E1A97-F737-9246-8E1D-3060C0ED72D7}"/>
              </a:ext>
            </a:extLst>
          </p:cNvPr>
          <p:cNvSpPr>
            <a:spLocks noGrp="1"/>
          </p:cNvSpPr>
          <p:nvPr>
            <p:ph type="sldNum" sz="quarter" idx="12"/>
          </p:nvPr>
        </p:nvSpPr>
        <p:spPr/>
        <p:txBody>
          <a:bodyPr/>
          <a:lstStyle/>
          <a:p>
            <a:fld id="{8D4D1E41-7A09-AB4A-A4E1-09765ADA2698}" type="slidenum">
              <a:rPr kumimoji="1" lang="zh-CN" altLang="en-US" smtClean="0"/>
              <a:t>51</a:t>
            </a:fld>
            <a:endParaRPr kumimoji="1" lang="zh-CN" altLang="en-US" dirty="0"/>
          </a:p>
        </p:txBody>
      </p:sp>
      <p:graphicFrame>
        <p:nvGraphicFramePr>
          <p:cNvPr id="6" name="表格 5"/>
          <p:cNvGraphicFramePr/>
          <p:nvPr>
            <p:extLst>
              <p:ext uri="{D42A27DB-BD31-4B8C-83A1-F6EECF244321}">
                <p14:modId xmlns:p14="http://schemas.microsoft.com/office/powerpoint/2010/main" val="1335230420"/>
              </p:ext>
            </p:extLst>
          </p:nvPr>
        </p:nvGraphicFramePr>
        <p:xfrm>
          <a:off x="2923742" y="3062370"/>
          <a:ext cx="1154430" cy="2857500"/>
        </p:xfrm>
        <a:graphic>
          <a:graphicData uri="http://schemas.openxmlformats.org/drawingml/2006/table">
            <a:tbl>
              <a:tblPr firstRow="1" bandRow="1">
                <a:tableStyleId>{5940675A-B579-460E-94D1-54222C63F5DA}</a:tableStyleId>
              </a:tblPr>
              <a:tblGrid>
                <a:gridCol w="1154430">
                  <a:extLst>
                    <a:ext uri="{9D8B030D-6E8A-4147-A177-3AD203B41FA5}">
                      <a16:colId xmlns:a16="http://schemas.microsoft.com/office/drawing/2014/main" val="20000"/>
                    </a:ext>
                  </a:extLst>
                </a:gridCol>
              </a:tblGrid>
              <a:tr h="571500">
                <a:tc>
                  <a:txBody>
                    <a:bodyPr/>
                    <a:lstStyle/>
                    <a:p>
                      <a:pPr algn="ctr">
                        <a:buNone/>
                      </a:pPr>
                      <a:r>
                        <a:rPr lang="zh-CN" altLang="en-US" sz="1800" b="1" dirty="0"/>
                        <a:t>第五层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第四层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第三层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4"/>
                  </a:ext>
                </a:extLst>
              </a:tr>
            </a:tbl>
          </a:graphicData>
        </a:graphic>
      </p:graphicFrame>
      <p:sp>
        <p:nvSpPr>
          <p:cNvPr id="7" name="内容占位符 2"/>
          <p:cNvSpPr>
            <a:spLocks noGrp="1"/>
          </p:cNvSpPr>
          <p:nvPr/>
        </p:nvSpPr>
        <p:spPr>
          <a:xfrm>
            <a:off x="2388437" y="2565800"/>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发送：</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17597" y="2451500"/>
            <a:ext cx="396240" cy="536575"/>
          </a:xfrm>
          <a:prstGeom prst="rect">
            <a:avLst/>
          </a:prstGeom>
        </p:spPr>
      </p:pic>
      <p:graphicFrame>
        <p:nvGraphicFramePr>
          <p:cNvPr id="16" name="表格 15"/>
          <p:cNvGraphicFramePr/>
          <p:nvPr>
            <p:extLst>
              <p:ext uri="{D42A27DB-BD31-4B8C-83A1-F6EECF244321}">
                <p14:modId xmlns:p14="http://schemas.microsoft.com/office/powerpoint/2010/main" val="2273239222"/>
              </p:ext>
            </p:extLst>
          </p:nvPr>
        </p:nvGraphicFramePr>
        <p:xfrm>
          <a:off x="1956637" y="3207150"/>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8" name="表格 17"/>
          <p:cNvGraphicFramePr/>
          <p:nvPr>
            <p:extLst>
              <p:ext uri="{D42A27DB-BD31-4B8C-83A1-F6EECF244321}">
                <p14:modId xmlns:p14="http://schemas.microsoft.com/office/powerpoint/2010/main" val="1483065668"/>
              </p:ext>
            </p:extLst>
          </p:nvPr>
        </p:nvGraphicFramePr>
        <p:xfrm>
          <a:off x="1575002" y="3727850"/>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rgbClr val="C00000"/>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表格 18"/>
          <p:cNvGraphicFramePr/>
          <p:nvPr>
            <p:extLst>
              <p:ext uri="{D42A27DB-BD31-4B8C-83A1-F6EECF244321}">
                <p14:modId xmlns:p14="http://schemas.microsoft.com/office/powerpoint/2010/main" val="2890388886"/>
              </p:ext>
            </p:extLst>
          </p:nvPr>
        </p:nvGraphicFramePr>
        <p:xfrm>
          <a:off x="1157172" y="4326020"/>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rgbClr val="C00000"/>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0" name="表格 19"/>
          <p:cNvGraphicFramePr/>
          <p:nvPr>
            <p:extLst>
              <p:ext uri="{D42A27DB-BD31-4B8C-83A1-F6EECF244321}">
                <p14:modId xmlns:p14="http://schemas.microsoft.com/office/powerpoint/2010/main" val="3980694856"/>
              </p:ext>
            </p:extLst>
          </p:nvPr>
        </p:nvGraphicFramePr>
        <p:xfrm>
          <a:off x="764107" y="4910220"/>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1" name="表格 20"/>
          <p:cNvGraphicFramePr/>
          <p:nvPr>
            <p:extLst>
              <p:ext uri="{D42A27DB-BD31-4B8C-83A1-F6EECF244321}">
                <p14:modId xmlns:p14="http://schemas.microsoft.com/office/powerpoint/2010/main" val="2757778117"/>
              </p:ext>
            </p:extLst>
          </p:nvPr>
        </p:nvGraphicFramePr>
        <p:xfrm>
          <a:off x="8654617" y="3062370"/>
          <a:ext cx="1170940" cy="2857500"/>
        </p:xfrm>
        <a:graphic>
          <a:graphicData uri="http://schemas.openxmlformats.org/drawingml/2006/table">
            <a:tbl>
              <a:tblPr firstRow="1" bandRow="1">
                <a:tableStyleId>{5940675A-B579-460E-94D1-54222C63F5DA}</a:tableStyleId>
              </a:tblPr>
              <a:tblGrid>
                <a:gridCol w="1170940">
                  <a:extLst>
                    <a:ext uri="{9D8B030D-6E8A-4147-A177-3AD203B41FA5}">
                      <a16:colId xmlns:a16="http://schemas.microsoft.com/office/drawing/2014/main" val="20000"/>
                    </a:ext>
                  </a:extLst>
                </a:gridCol>
              </a:tblGrid>
              <a:tr h="571500">
                <a:tc>
                  <a:txBody>
                    <a:bodyPr/>
                    <a:lstStyle/>
                    <a:p>
                      <a:pPr algn="ctr">
                        <a:buNone/>
                      </a:pPr>
                      <a:r>
                        <a:rPr lang="zh-CN" altLang="en-US" sz="1800" b="1" dirty="0"/>
                        <a:t>第五层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第四层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第三层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4"/>
                  </a:ext>
                </a:extLst>
              </a:tr>
            </a:tbl>
          </a:graphicData>
        </a:graphic>
      </p:graphicFrame>
      <p:graphicFrame>
        <p:nvGraphicFramePr>
          <p:cNvPr id="22" name="表格 21"/>
          <p:cNvGraphicFramePr/>
          <p:nvPr>
            <p:extLst>
              <p:ext uri="{D42A27DB-BD31-4B8C-83A1-F6EECF244321}">
                <p14:modId xmlns:p14="http://schemas.microsoft.com/office/powerpoint/2010/main" val="2061221695"/>
              </p:ext>
            </p:extLst>
          </p:nvPr>
        </p:nvGraphicFramePr>
        <p:xfrm>
          <a:off x="4358842" y="4776870"/>
          <a:ext cx="1121410" cy="1143000"/>
        </p:xfrm>
        <a:graphic>
          <a:graphicData uri="http://schemas.openxmlformats.org/drawingml/2006/table">
            <a:tbl>
              <a:tblPr firstRow="1" bandRow="1">
                <a:tableStyleId>{5940675A-B579-460E-94D1-54222C63F5DA}</a:tableStyleId>
              </a:tblPr>
              <a:tblGrid>
                <a:gridCol w="1121410">
                  <a:extLst>
                    <a:ext uri="{9D8B030D-6E8A-4147-A177-3AD203B41FA5}">
                      <a16:colId xmlns:a16="http://schemas.microsoft.com/office/drawing/2014/main" val="20000"/>
                    </a:ext>
                  </a:extLst>
                </a:gridCol>
              </a:tblGrid>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1"/>
                  </a:ext>
                </a:extLst>
              </a:tr>
            </a:tbl>
          </a:graphicData>
        </a:graphic>
      </p:graphicFrame>
      <p:graphicFrame>
        <p:nvGraphicFramePr>
          <p:cNvPr id="23" name="表格 22"/>
          <p:cNvGraphicFramePr/>
          <p:nvPr>
            <p:extLst>
              <p:ext uri="{D42A27DB-BD31-4B8C-83A1-F6EECF244321}">
                <p14:modId xmlns:p14="http://schemas.microsoft.com/office/powerpoint/2010/main" val="290894347"/>
              </p:ext>
            </p:extLst>
          </p:nvPr>
        </p:nvGraphicFramePr>
        <p:xfrm>
          <a:off x="7191577" y="4776870"/>
          <a:ext cx="1104265" cy="1143000"/>
        </p:xfrm>
        <a:graphic>
          <a:graphicData uri="http://schemas.openxmlformats.org/drawingml/2006/table">
            <a:tbl>
              <a:tblPr firstRow="1" bandRow="1">
                <a:tableStyleId>{5940675A-B579-460E-94D1-54222C63F5DA}</a:tableStyleId>
              </a:tblPr>
              <a:tblGrid>
                <a:gridCol w="1104265">
                  <a:extLst>
                    <a:ext uri="{9D8B030D-6E8A-4147-A177-3AD203B41FA5}">
                      <a16:colId xmlns:a16="http://schemas.microsoft.com/office/drawing/2014/main" val="20000"/>
                    </a:ext>
                  </a:extLst>
                </a:gridCol>
              </a:tblGrid>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1"/>
                  </a:ext>
                </a:extLst>
              </a:tr>
            </a:tbl>
          </a:graphicData>
        </a:graphic>
      </p:graphicFrame>
      <p:graphicFrame>
        <p:nvGraphicFramePr>
          <p:cNvPr id="24" name="表格 23"/>
          <p:cNvGraphicFramePr/>
          <p:nvPr>
            <p:extLst>
              <p:ext uri="{D42A27DB-BD31-4B8C-83A1-F6EECF244321}">
                <p14:modId xmlns:p14="http://schemas.microsoft.com/office/powerpoint/2010/main" val="1126872521"/>
              </p:ext>
            </p:extLst>
          </p:nvPr>
        </p:nvGraphicFramePr>
        <p:xfrm>
          <a:off x="5760922" y="4205370"/>
          <a:ext cx="1095375" cy="1714500"/>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20000"/>
                    </a:ext>
                  </a:extLst>
                </a:gridCol>
              </a:tblGrid>
              <a:tr h="571500">
                <a:tc>
                  <a:txBody>
                    <a:bodyPr/>
                    <a:lstStyle/>
                    <a:p>
                      <a:pPr algn="ctr">
                        <a:buNone/>
                      </a:pPr>
                      <a:r>
                        <a:rPr lang="zh-CN" altLang="en-US" sz="1800" b="1" dirty="0"/>
                        <a:t>第三层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2"/>
                  </a:ext>
                </a:extLst>
              </a:tr>
            </a:tbl>
          </a:graphicData>
        </a:graphic>
      </p:graphicFrame>
      <p:sp>
        <p:nvSpPr>
          <p:cNvPr id="27" name="内容占位符 2"/>
          <p:cNvSpPr>
            <a:spLocks noGrp="1"/>
          </p:cNvSpPr>
          <p:nvPr/>
        </p:nvSpPr>
        <p:spPr>
          <a:xfrm>
            <a:off x="8191067" y="2565800"/>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接收：</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28" name="图片 2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13242" y="2451500"/>
            <a:ext cx="396240" cy="536575"/>
          </a:xfrm>
          <a:prstGeom prst="rect">
            <a:avLst/>
          </a:prstGeom>
        </p:spPr>
      </p:pic>
      <p:graphicFrame>
        <p:nvGraphicFramePr>
          <p:cNvPr id="29" name="表格 28"/>
          <p:cNvGraphicFramePr/>
          <p:nvPr>
            <p:extLst>
              <p:ext uri="{D42A27DB-BD31-4B8C-83A1-F6EECF244321}">
                <p14:modId xmlns:p14="http://schemas.microsoft.com/office/powerpoint/2010/main" val="2158729648"/>
              </p:ext>
            </p:extLst>
          </p:nvPr>
        </p:nvGraphicFramePr>
        <p:xfrm>
          <a:off x="838402" y="5455050"/>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a:solidFill>
                            <a:schemeClr val="tx1"/>
                          </a:solidFill>
                        </a:rPr>
                        <a:t>101101010000...</a:t>
                      </a:r>
                      <a:endParaRPr lang="zh-CN" altLang="en-US" sz="200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表格 29"/>
          <p:cNvGraphicFramePr/>
          <p:nvPr>
            <p:extLst>
              <p:ext uri="{D42A27DB-BD31-4B8C-83A1-F6EECF244321}">
                <p14:modId xmlns:p14="http://schemas.microsoft.com/office/powerpoint/2010/main" val="2458475196"/>
              </p:ext>
            </p:extLst>
          </p:nvPr>
        </p:nvGraphicFramePr>
        <p:xfrm>
          <a:off x="9919537" y="3207150"/>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表格 30"/>
          <p:cNvGraphicFramePr/>
          <p:nvPr>
            <p:extLst>
              <p:ext uri="{D42A27DB-BD31-4B8C-83A1-F6EECF244321}">
                <p14:modId xmlns:p14="http://schemas.microsoft.com/office/powerpoint/2010/main" val="3722697424"/>
              </p:ext>
            </p:extLst>
          </p:nvPr>
        </p:nvGraphicFramePr>
        <p:xfrm>
          <a:off x="9893502" y="3727850"/>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chemeClr val="tx1"/>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2" name="表格 31"/>
          <p:cNvGraphicFramePr/>
          <p:nvPr>
            <p:extLst>
              <p:ext uri="{D42A27DB-BD31-4B8C-83A1-F6EECF244321}">
                <p14:modId xmlns:p14="http://schemas.microsoft.com/office/powerpoint/2010/main" val="3726262338"/>
              </p:ext>
            </p:extLst>
          </p:nvPr>
        </p:nvGraphicFramePr>
        <p:xfrm>
          <a:off x="9894772" y="4326020"/>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chemeClr val="tx1"/>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p:nvPr>
            <p:extLst>
              <p:ext uri="{D42A27DB-BD31-4B8C-83A1-F6EECF244321}">
                <p14:modId xmlns:p14="http://schemas.microsoft.com/office/powerpoint/2010/main" val="2069593965"/>
              </p:ext>
            </p:extLst>
          </p:nvPr>
        </p:nvGraphicFramePr>
        <p:xfrm>
          <a:off x="9895407" y="4910220"/>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4" name="表格 33"/>
          <p:cNvGraphicFramePr/>
          <p:nvPr>
            <p:extLst>
              <p:ext uri="{D42A27DB-BD31-4B8C-83A1-F6EECF244321}">
                <p14:modId xmlns:p14="http://schemas.microsoft.com/office/powerpoint/2010/main" val="2597356387"/>
              </p:ext>
            </p:extLst>
          </p:nvPr>
        </p:nvGraphicFramePr>
        <p:xfrm>
          <a:off x="9969702" y="5455050"/>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a:solidFill>
                            <a:schemeClr val="tx1"/>
                          </a:solidFill>
                        </a:rPr>
                        <a:t>101101010000...</a:t>
                      </a:r>
                      <a:endParaRPr lang="zh-CN" altLang="en-US" sz="200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2" name="直接箭头连接符 41"/>
          <p:cNvCxnSpPr>
            <a:stCxn id="7" idx="3"/>
          </p:cNvCxnSpPr>
          <p:nvPr/>
        </p:nvCxnSpPr>
        <p:spPr>
          <a:xfrm flipH="1">
            <a:off x="3939107" y="2796305"/>
            <a:ext cx="12700" cy="265874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926407" y="558205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5310707" y="558205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747712" y="562015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232342" y="562015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4567757" y="4776870"/>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939357" y="4205370"/>
            <a:ext cx="0" cy="14147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7399857" y="4776870"/>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643322" y="4862595"/>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505902" y="4862595"/>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032702" y="4326020"/>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666432" y="4326020"/>
            <a:ext cx="0" cy="135763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5272607" y="4828305"/>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134552" y="4862595"/>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8797492" y="2873775"/>
            <a:ext cx="0" cy="270827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8" name="内容占位符 2"/>
          <p:cNvSpPr>
            <a:spLocks noGrp="1"/>
          </p:cNvSpPr>
          <p:nvPr/>
        </p:nvSpPr>
        <p:spPr>
          <a:xfrm>
            <a:off x="3062172" y="5932170"/>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a:t>
            </a:r>
          </a:p>
        </p:txBody>
      </p:sp>
      <p:sp>
        <p:nvSpPr>
          <p:cNvPr id="59" name="内容占位符 2"/>
          <p:cNvSpPr>
            <a:spLocks noGrp="1"/>
          </p:cNvSpPr>
          <p:nvPr/>
        </p:nvSpPr>
        <p:spPr>
          <a:xfrm>
            <a:off x="4485842" y="593217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0" name="内容占位符 2"/>
          <p:cNvSpPr>
            <a:spLocks noGrp="1"/>
          </p:cNvSpPr>
          <p:nvPr/>
        </p:nvSpPr>
        <p:spPr>
          <a:xfrm>
            <a:off x="7300162" y="595884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1" name="内容占位符 2"/>
          <p:cNvSpPr>
            <a:spLocks noGrp="1"/>
          </p:cNvSpPr>
          <p:nvPr/>
        </p:nvSpPr>
        <p:spPr>
          <a:xfrm>
            <a:off x="8863532" y="5957570"/>
            <a:ext cx="12636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a:t>
            </a:r>
          </a:p>
        </p:txBody>
      </p:sp>
      <p:sp>
        <p:nvSpPr>
          <p:cNvPr id="62" name="内容占位符 2"/>
          <p:cNvSpPr>
            <a:spLocks noGrp="1"/>
          </p:cNvSpPr>
          <p:nvPr/>
        </p:nvSpPr>
        <p:spPr>
          <a:xfrm>
            <a:off x="5886017" y="5957570"/>
            <a:ext cx="86868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路由器</a:t>
            </a:r>
          </a:p>
        </p:txBody>
      </p:sp>
      <p:sp>
        <p:nvSpPr>
          <p:cNvPr id="63" name="内容占位符 2"/>
          <p:cNvSpPr>
            <a:spLocks noGrp="1"/>
          </p:cNvSpPr>
          <p:nvPr/>
        </p:nvSpPr>
        <p:spPr>
          <a:xfrm>
            <a:off x="4131513" y="3156350"/>
            <a:ext cx="200132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封装</a:t>
            </a:r>
          </a:p>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Encapsulation</a:t>
            </a:r>
          </a:p>
        </p:txBody>
      </p:sp>
      <p:sp>
        <p:nvSpPr>
          <p:cNvPr id="64" name="内容占位符 2"/>
          <p:cNvSpPr>
            <a:spLocks noGrp="1"/>
          </p:cNvSpPr>
          <p:nvPr/>
        </p:nvSpPr>
        <p:spPr>
          <a:xfrm>
            <a:off x="6420686" y="3127775"/>
            <a:ext cx="222885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解封装</a:t>
            </a:r>
          </a:p>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De-encapsulation</a:t>
            </a:r>
          </a:p>
        </p:txBody>
      </p:sp>
      <p:sp>
        <p:nvSpPr>
          <p:cNvPr id="66" name="文本框 65">
            <a:extLst>
              <a:ext uri="{FF2B5EF4-FFF2-40B4-BE49-F238E27FC236}">
                <a16:creationId xmlns:a16="http://schemas.microsoft.com/office/drawing/2014/main" id="{A04ACF37-9C12-C944-BBC7-1DC6B11EF0B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2441128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服务原语</a:t>
            </a:r>
            <a:endParaRPr lang="zh-CN" altLang="en-US" dirty="0"/>
          </a:p>
        </p:txBody>
      </p:sp>
      <p:sp>
        <p:nvSpPr>
          <p:cNvPr id="3" name="内容占位符 2"/>
          <p:cNvSpPr>
            <a:spLocks noGrp="1"/>
          </p:cNvSpPr>
          <p:nvPr>
            <p:ph idx="1"/>
          </p:nvPr>
        </p:nvSpPr>
        <p:spPr>
          <a:xfrm>
            <a:off x="838200" y="1510758"/>
            <a:ext cx="10515600" cy="4982116"/>
          </a:xfrm>
        </p:spPr>
        <p:txBody>
          <a:bodyPr>
            <a:normAutofit lnSpcReduction="10000"/>
          </a:bodyPr>
          <a:lstStyle/>
          <a:p>
            <a:r>
              <a:rPr lang="zh-CN" altLang="en-US" dirty="0"/>
              <a:t>两种不同类型的服务：面向连接和无连接</a:t>
            </a:r>
          </a:p>
          <a:p>
            <a:pPr lvl="1"/>
            <a:r>
              <a:rPr lang="zh-CN" altLang="en-US" dirty="0">
                <a:solidFill>
                  <a:srgbClr val="C00000"/>
                </a:solidFill>
              </a:rPr>
              <a:t>面向连接</a:t>
            </a:r>
            <a:r>
              <a:rPr lang="zh-CN" altLang="en-US" dirty="0"/>
              <a:t>：按照电话系统模型建立的（一个常见的例子）</a:t>
            </a:r>
          </a:p>
          <a:p>
            <a:pPr lvl="2"/>
            <a:r>
              <a:rPr lang="zh-CN" altLang="en-US" sz="2200" dirty="0"/>
              <a:t>拨姑姑家的电话号码。</a:t>
            </a:r>
          </a:p>
          <a:p>
            <a:pPr lvl="2"/>
            <a:r>
              <a:rPr lang="zh-CN" altLang="en-US" sz="2200" dirty="0"/>
              <a:t>她家的电话铃响了。</a:t>
            </a:r>
          </a:p>
          <a:p>
            <a:pPr lvl="2"/>
            <a:r>
              <a:rPr lang="zh-CN" altLang="en-US" sz="2200" dirty="0"/>
              <a:t>她拿起电话。</a:t>
            </a:r>
          </a:p>
          <a:p>
            <a:pPr lvl="2"/>
            <a:r>
              <a:rPr lang="zh-CN" altLang="en-US" sz="2200" dirty="0"/>
              <a:t>你听到响铃停止。</a:t>
            </a:r>
          </a:p>
          <a:p>
            <a:pPr lvl="2"/>
            <a:r>
              <a:rPr lang="zh-CN" altLang="en-US" sz="2200" dirty="0"/>
              <a:t>你邀请她来喝茶。</a:t>
            </a:r>
          </a:p>
          <a:p>
            <a:pPr lvl="2"/>
            <a:r>
              <a:rPr lang="zh-CN" altLang="en-US" sz="2200" dirty="0"/>
              <a:t>她听到了你的邀请。</a:t>
            </a:r>
          </a:p>
          <a:p>
            <a:pPr lvl="2"/>
            <a:r>
              <a:rPr lang="zh-CN" altLang="en-US" sz="2200" dirty="0"/>
              <a:t>她说她很高兴来。</a:t>
            </a:r>
          </a:p>
          <a:p>
            <a:pPr lvl="2"/>
            <a:r>
              <a:rPr lang="zh-CN" altLang="en-US" sz="2200" dirty="0"/>
              <a:t>你听到她接受邀请。</a:t>
            </a:r>
          </a:p>
          <a:p>
            <a:pPr lvl="2"/>
            <a:r>
              <a:rPr lang="zh-CN" altLang="en-US" sz="2200" dirty="0"/>
              <a:t>你挂断电话。</a:t>
            </a:r>
          </a:p>
          <a:p>
            <a:pPr lvl="2"/>
            <a:r>
              <a:rPr lang="zh-CN" altLang="en-US" sz="2200" dirty="0"/>
              <a:t>她听到了，也挂断电话。</a:t>
            </a:r>
          </a:p>
          <a:p>
            <a:pPr marL="914400" lvl="2" indent="0">
              <a:buNone/>
            </a:pPr>
            <a:endParaRPr lang="zh-CN" altLang="en-US" dirty="0"/>
          </a:p>
        </p:txBody>
      </p:sp>
      <p:sp>
        <p:nvSpPr>
          <p:cNvPr id="6" name="矩形 5"/>
          <p:cNvSpPr/>
          <p:nvPr/>
        </p:nvSpPr>
        <p:spPr>
          <a:xfrm>
            <a:off x="5701553" y="3631210"/>
            <a:ext cx="5537947" cy="1485920"/>
          </a:xfrm>
          <a:prstGeom prst="rect">
            <a:avLst/>
          </a:prstGeom>
          <a:ln>
            <a:solidFill>
              <a:srgbClr val="7030A0"/>
            </a:solidFill>
          </a:ln>
        </p:spPr>
        <p:txBody>
          <a:bodyPr wrap="square">
            <a:spAutoFit/>
          </a:bodyPr>
          <a:lstStyle/>
          <a:p>
            <a:pPr algn="ctr">
              <a:lnSpc>
                <a:spcPct val="130000"/>
              </a:lnSpc>
            </a:pPr>
            <a:r>
              <a:rPr kumimoji="1" lang="zh-CN" altLang="en-US" sz="2400" dirty="0">
                <a:solidFill>
                  <a:prstClr val="black"/>
                </a:solidFill>
                <a:latin typeface="微软雅黑" panose="020B0503020204020204" pitchFamily="34" charset="-122"/>
                <a:ea typeface="微软雅黑" panose="020B0503020204020204" pitchFamily="34" charset="-122"/>
              </a:rPr>
              <a:t>面向连接的服务</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gn="l">
              <a:lnSpc>
                <a:spcPct val="130000"/>
              </a:lnSpc>
            </a:pPr>
            <a:r>
              <a:rPr kumimoji="1" lang="zh-CN" altLang="en-US" sz="2400" dirty="0">
                <a:solidFill>
                  <a:prstClr val="black"/>
                </a:solidFill>
                <a:latin typeface="微软雅黑" panose="020B0503020204020204" pitchFamily="34" charset="-122"/>
                <a:ea typeface="微软雅黑" panose="020B0503020204020204" pitchFamily="34" charset="-122"/>
              </a:rPr>
              <a:t>每个“请求”或“响应”后，都在对方产生一个“指示”或“确认”动作</a:t>
            </a:r>
          </a:p>
        </p:txBody>
      </p:sp>
      <p:sp>
        <p:nvSpPr>
          <p:cNvPr id="7" name="右中括号 6">
            <a:extLst>
              <a:ext uri="{FF2B5EF4-FFF2-40B4-BE49-F238E27FC236}">
                <a16:creationId xmlns:a16="http://schemas.microsoft.com/office/drawing/2014/main" id="{1759AD1F-D7C0-2B4E-85C6-3CA923A1AAF2}"/>
              </a:ext>
            </a:extLst>
          </p:cNvPr>
          <p:cNvSpPr/>
          <p:nvPr/>
        </p:nvSpPr>
        <p:spPr>
          <a:xfrm flipH="1">
            <a:off x="1645920" y="2468880"/>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右中括号 12">
            <a:extLst>
              <a:ext uri="{FF2B5EF4-FFF2-40B4-BE49-F238E27FC236}">
                <a16:creationId xmlns:a16="http://schemas.microsoft.com/office/drawing/2014/main" id="{543A7F0D-5952-584C-BC3F-81B406FFEAC5}"/>
              </a:ext>
            </a:extLst>
          </p:cNvPr>
          <p:cNvSpPr/>
          <p:nvPr/>
        </p:nvSpPr>
        <p:spPr>
          <a:xfrm flipH="1">
            <a:off x="1645920" y="3220337"/>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右中括号 13">
            <a:extLst>
              <a:ext uri="{FF2B5EF4-FFF2-40B4-BE49-F238E27FC236}">
                <a16:creationId xmlns:a16="http://schemas.microsoft.com/office/drawing/2014/main" id="{C8CDD241-282A-3F4A-8342-AF066ECFC196}"/>
              </a:ext>
            </a:extLst>
          </p:cNvPr>
          <p:cNvSpPr/>
          <p:nvPr/>
        </p:nvSpPr>
        <p:spPr>
          <a:xfrm flipH="1">
            <a:off x="1645920" y="3971794"/>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右中括号 14">
            <a:extLst>
              <a:ext uri="{FF2B5EF4-FFF2-40B4-BE49-F238E27FC236}">
                <a16:creationId xmlns:a16="http://schemas.microsoft.com/office/drawing/2014/main" id="{B42D5BC8-9B56-0C4C-9577-FC0EAE86A3C2}"/>
              </a:ext>
            </a:extLst>
          </p:cNvPr>
          <p:cNvSpPr/>
          <p:nvPr/>
        </p:nvSpPr>
        <p:spPr>
          <a:xfrm flipH="1">
            <a:off x="1645920" y="4723251"/>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右中括号 15">
            <a:extLst>
              <a:ext uri="{FF2B5EF4-FFF2-40B4-BE49-F238E27FC236}">
                <a16:creationId xmlns:a16="http://schemas.microsoft.com/office/drawing/2014/main" id="{BF1F1D8F-B7DF-B94E-BE58-349F28185649}"/>
              </a:ext>
            </a:extLst>
          </p:cNvPr>
          <p:cNvSpPr/>
          <p:nvPr/>
        </p:nvSpPr>
        <p:spPr>
          <a:xfrm flipH="1">
            <a:off x="1645920" y="5474709"/>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灯片编号占位符 4">
            <a:extLst>
              <a:ext uri="{FF2B5EF4-FFF2-40B4-BE49-F238E27FC236}">
                <a16:creationId xmlns:a16="http://schemas.microsoft.com/office/drawing/2014/main" id="{589ABB25-985F-DC4D-8B79-6608A8205804}"/>
              </a:ext>
            </a:extLst>
          </p:cNvPr>
          <p:cNvSpPr>
            <a:spLocks noGrp="1"/>
          </p:cNvSpPr>
          <p:nvPr>
            <p:ph type="sldNum" sz="quarter" idx="12"/>
          </p:nvPr>
        </p:nvSpPr>
        <p:spPr/>
        <p:txBody>
          <a:bodyPr/>
          <a:lstStyle/>
          <a:p>
            <a:fld id="{8D4D1E41-7A09-AB4A-A4E1-09765ADA2698}" type="slidenum">
              <a:rPr kumimoji="1" lang="zh-CN" altLang="en-US" smtClean="0"/>
              <a:t>52</a:t>
            </a:fld>
            <a:endParaRPr kumimoji="1" lang="zh-CN" altLang="en-US" dirty="0"/>
          </a:p>
        </p:txBody>
      </p:sp>
      <p:sp>
        <p:nvSpPr>
          <p:cNvPr id="12" name="文本框 11">
            <a:extLst>
              <a:ext uri="{FF2B5EF4-FFF2-40B4-BE49-F238E27FC236}">
                <a16:creationId xmlns:a16="http://schemas.microsoft.com/office/drawing/2014/main" id="{5BC32A04-F479-9348-80B4-64EF34B2477F}"/>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396982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服务原语</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C00000"/>
                </a:solidFill>
                <a:sym typeface="+mn-ea"/>
              </a:rPr>
              <a:t>无连接</a:t>
            </a:r>
            <a:r>
              <a:rPr lang="zh-CN" altLang="en-US" dirty="0">
                <a:sym typeface="+mn-ea"/>
              </a:rPr>
              <a:t>：按照邮政系统模型建立的（一个常见的例子）</a:t>
            </a:r>
            <a:endParaRPr lang="zh-CN" altLang="en-US" dirty="0"/>
          </a:p>
          <a:p>
            <a:pPr lvl="2"/>
            <a:r>
              <a:rPr lang="zh-CN" altLang="en-US" sz="2400" dirty="0">
                <a:solidFill>
                  <a:schemeClr val="tx1"/>
                </a:solidFill>
                <a:sym typeface="+mn-ea"/>
              </a:rPr>
              <a:t>有快递要发给朋友</a:t>
            </a:r>
            <a:endParaRPr lang="zh-CN" altLang="en-US" sz="2400" dirty="0">
              <a:solidFill>
                <a:schemeClr val="tx1"/>
              </a:solidFill>
            </a:endParaRPr>
          </a:p>
          <a:p>
            <a:pPr lvl="2"/>
            <a:r>
              <a:rPr lang="zh-CN" altLang="en-US" sz="2400" dirty="0">
                <a:solidFill>
                  <a:schemeClr val="tx1"/>
                </a:solidFill>
                <a:sym typeface="+mn-ea"/>
              </a:rPr>
              <a:t>快递员上门取件</a:t>
            </a:r>
            <a:endParaRPr lang="zh-CN" altLang="en-US" sz="2400" dirty="0">
              <a:solidFill>
                <a:schemeClr val="tx1"/>
              </a:solidFill>
            </a:endParaRPr>
          </a:p>
          <a:p>
            <a:pPr lvl="2"/>
            <a:r>
              <a:rPr lang="zh-CN" altLang="en-US" sz="2400" dirty="0">
                <a:solidFill>
                  <a:schemeClr val="tx1"/>
                </a:solidFill>
                <a:sym typeface="+mn-ea"/>
              </a:rPr>
              <a:t>快递进入区域集散中心</a:t>
            </a:r>
          </a:p>
          <a:p>
            <a:pPr lvl="2"/>
            <a:r>
              <a:rPr lang="zh-CN" altLang="en-US" sz="2400" dirty="0">
                <a:solidFill>
                  <a:schemeClr val="tx1"/>
                </a:solidFill>
                <a:sym typeface="+mn-ea"/>
              </a:rPr>
              <a:t>区域集散中心通过运输系统发到目的地</a:t>
            </a:r>
          </a:p>
          <a:p>
            <a:pPr lvl="2"/>
            <a:r>
              <a:rPr lang="zh-CN" altLang="en-US" sz="2400" dirty="0">
                <a:solidFill>
                  <a:schemeClr val="tx1"/>
                </a:solidFill>
              </a:rPr>
              <a:t>区域集散中心分发给目的地快递员</a:t>
            </a:r>
          </a:p>
          <a:p>
            <a:pPr lvl="2"/>
            <a:r>
              <a:rPr lang="zh-CN" altLang="en-US" sz="2400" dirty="0">
                <a:solidFill>
                  <a:schemeClr val="tx1"/>
                </a:solidFill>
                <a:sym typeface="+mn-ea"/>
              </a:rPr>
              <a:t>快递员按照地址派送</a:t>
            </a:r>
            <a:endParaRPr lang="zh-CN" altLang="en-US" sz="2400" dirty="0">
              <a:solidFill>
                <a:schemeClr val="tx1"/>
              </a:solidFill>
            </a:endParaRPr>
          </a:p>
          <a:p>
            <a:endParaRPr lang="zh-CN" altLang="en-US" sz="2400" dirty="0">
              <a:solidFill>
                <a:schemeClr val="tx1"/>
              </a:solidFill>
            </a:endParaRPr>
          </a:p>
        </p:txBody>
      </p:sp>
      <p:sp>
        <p:nvSpPr>
          <p:cNvPr id="6" name="矩形 5"/>
          <p:cNvSpPr/>
          <p:nvPr/>
        </p:nvSpPr>
        <p:spPr>
          <a:xfrm>
            <a:off x="2608081" y="4962398"/>
            <a:ext cx="6975837" cy="1135054"/>
          </a:xfrm>
          <a:prstGeom prst="rect">
            <a:avLst/>
          </a:prstGeom>
          <a:ln>
            <a:solidFill>
              <a:srgbClr val="7030A0"/>
            </a:solidFill>
          </a:ln>
        </p:spPr>
        <p:txBody>
          <a:bodyPr wrap="square">
            <a:spAutoFit/>
          </a:bodyPr>
          <a:lstStyle/>
          <a:p>
            <a:pPr algn="ctr">
              <a:lnSpc>
                <a:spcPct val="150000"/>
              </a:lnSpc>
            </a:pPr>
            <a:r>
              <a:rPr kumimoji="1" lang="zh-CN" altLang="en-US" sz="2400" dirty="0">
                <a:solidFill>
                  <a:prstClr val="black"/>
                </a:solidFill>
                <a:latin typeface="微软雅黑" panose="020B0503020204020204" pitchFamily="34" charset="-122"/>
                <a:ea typeface="微软雅黑" panose="020B0503020204020204" pitchFamily="34" charset="-122"/>
              </a:rPr>
              <a:t>无连接的服务</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gn="l">
              <a:lnSpc>
                <a:spcPct val="150000"/>
              </a:lnSpc>
            </a:pPr>
            <a:r>
              <a:rPr kumimoji="1" lang="zh-CN" altLang="en-US" sz="2400" dirty="0">
                <a:solidFill>
                  <a:prstClr val="black"/>
                </a:solidFill>
                <a:latin typeface="微软雅黑" panose="020B0503020204020204" pitchFamily="34" charset="-122"/>
                <a:ea typeface="微软雅黑" panose="020B0503020204020204" pitchFamily="34" charset="-122"/>
              </a:rPr>
              <a:t>邮件携带了完整的目标地址，传输过程不需要应答</a:t>
            </a:r>
          </a:p>
        </p:txBody>
      </p:sp>
      <p:sp>
        <p:nvSpPr>
          <p:cNvPr id="5" name="灯片编号占位符 4">
            <a:extLst>
              <a:ext uri="{FF2B5EF4-FFF2-40B4-BE49-F238E27FC236}">
                <a16:creationId xmlns:a16="http://schemas.microsoft.com/office/drawing/2014/main" id="{7BD9080A-A2B7-5E4E-B99D-9CA7F4A14B25}"/>
              </a:ext>
            </a:extLst>
          </p:cNvPr>
          <p:cNvSpPr>
            <a:spLocks noGrp="1"/>
          </p:cNvSpPr>
          <p:nvPr>
            <p:ph type="sldNum" sz="quarter" idx="12"/>
          </p:nvPr>
        </p:nvSpPr>
        <p:spPr/>
        <p:txBody>
          <a:bodyPr/>
          <a:lstStyle/>
          <a:p>
            <a:fld id="{8D4D1E41-7A09-AB4A-A4E1-09765ADA2698}" type="slidenum">
              <a:rPr kumimoji="1" lang="zh-CN" altLang="en-US" smtClean="0"/>
              <a:t>53</a:t>
            </a:fld>
            <a:endParaRPr kumimoji="1" lang="zh-CN" altLang="en-US" dirty="0"/>
          </a:p>
        </p:txBody>
      </p:sp>
      <p:sp>
        <p:nvSpPr>
          <p:cNvPr id="7" name="文本框 6">
            <a:extLst>
              <a:ext uri="{FF2B5EF4-FFF2-40B4-BE49-F238E27FC236}">
                <a16:creationId xmlns:a16="http://schemas.microsoft.com/office/drawing/2014/main" id="{500D8BC3-5F82-7246-844A-D228C9C7CFCF}"/>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170686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服务原语</a:t>
            </a:r>
            <a:endParaRPr lang="zh-CN" altLang="en-US" dirty="0"/>
          </a:p>
        </p:txBody>
      </p:sp>
      <p:sp>
        <p:nvSpPr>
          <p:cNvPr id="3" name="内容占位符 2"/>
          <p:cNvSpPr>
            <a:spLocks noGrp="1"/>
          </p:cNvSpPr>
          <p:nvPr>
            <p:ph idx="1"/>
          </p:nvPr>
        </p:nvSpPr>
        <p:spPr>
          <a:xfrm>
            <a:off x="838200" y="1312638"/>
            <a:ext cx="10515600" cy="1979838"/>
          </a:xfrm>
        </p:spPr>
        <p:txBody>
          <a:bodyPr>
            <a:normAutofit fontScale="85000" lnSpcReduction="10000"/>
          </a:bodyPr>
          <a:lstStyle/>
          <a:p>
            <a:pPr>
              <a:lnSpc>
                <a:spcPct val="120000"/>
              </a:lnSpc>
              <a:spcBef>
                <a:spcPts val="200"/>
              </a:spcBef>
            </a:pPr>
            <a:r>
              <a:rPr lang="zh-CN" altLang="en-US" dirty="0"/>
              <a:t>服务</a:t>
            </a:r>
          </a:p>
          <a:p>
            <a:pPr lvl="1">
              <a:lnSpc>
                <a:spcPct val="120000"/>
              </a:lnSpc>
              <a:spcBef>
                <a:spcPts val="200"/>
              </a:spcBef>
            </a:pPr>
            <a:r>
              <a:rPr lang="zh-CN" altLang="en-US" dirty="0"/>
              <a:t>典型服务：面向连接传输服务，无连接传输服务</a:t>
            </a:r>
            <a:endParaRPr lang="en-US" altLang="zh-CN" dirty="0"/>
          </a:p>
          <a:p>
            <a:pPr lvl="1">
              <a:lnSpc>
                <a:spcPct val="120000"/>
              </a:lnSpc>
              <a:spcBef>
                <a:spcPts val="200"/>
              </a:spcBef>
            </a:pPr>
            <a:r>
              <a:rPr lang="zh-CN" altLang="en-US" dirty="0"/>
              <a:t>服务由一组可用于用户进程以访问服务的原语（操作）形式指定</a:t>
            </a:r>
          </a:p>
          <a:p>
            <a:pPr lvl="1">
              <a:lnSpc>
                <a:spcPct val="120000"/>
              </a:lnSpc>
              <a:spcBef>
                <a:spcPts val="200"/>
              </a:spcBef>
            </a:pPr>
            <a:r>
              <a:rPr lang="zh-CN" altLang="en-US" dirty="0"/>
              <a:t>原语告诉服务执行某些操作或报告对等实体所采取的操作</a:t>
            </a:r>
          </a:p>
          <a:p>
            <a:pPr marL="228600" lvl="0" indent="-228600">
              <a:lnSpc>
                <a:spcPct val="120000"/>
              </a:lnSpc>
              <a:spcBef>
                <a:spcPts val="200"/>
              </a:spcBef>
              <a:buFont typeface="Wingdings" panose="05000000000000000000" charset="0"/>
              <a:buChar char="Ø"/>
            </a:pPr>
            <a:r>
              <a:rPr lang="zh-CN" altLang="en-US" dirty="0">
                <a:solidFill>
                  <a:schemeClr val="tx1"/>
                </a:solidFill>
              </a:rPr>
              <a:t>六个核心服务原语（</a:t>
            </a:r>
            <a:r>
              <a:rPr lang="zh-CN" altLang="en-US" dirty="0">
                <a:solidFill>
                  <a:srgbClr val="C00000"/>
                </a:solidFill>
              </a:rPr>
              <a:t>以面向连接服务为例</a:t>
            </a:r>
            <a:r>
              <a:rPr lang="zh-CN" altLang="en-US" dirty="0">
                <a:solidFill>
                  <a:schemeClr val="tx1"/>
                </a:solidFill>
              </a:rPr>
              <a:t>）</a:t>
            </a:r>
          </a:p>
        </p:txBody>
      </p:sp>
      <p:grpSp>
        <p:nvGrpSpPr>
          <p:cNvPr id="6" name="组合 5">
            <a:extLst>
              <a:ext uri="{FF2B5EF4-FFF2-40B4-BE49-F238E27FC236}">
                <a16:creationId xmlns:a16="http://schemas.microsoft.com/office/drawing/2014/main" id="{9FFE4E97-3AC0-2844-A1EF-DD379318B73A}"/>
              </a:ext>
            </a:extLst>
          </p:cNvPr>
          <p:cNvGrpSpPr/>
          <p:nvPr/>
        </p:nvGrpSpPr>
        <p:grpSpPr>
          <a:xfrm>
            <a:off x="1437640" y="3582036"/>
            <a:ext cx="10169525" cy="3033394"/>
            <a:chOff x="2404" y="4153"/>
            <a:chExt cx="16015" cy="5449"/>
          </a:xfrm>
        </p:grpSpPr>
        <p:grpSp>
          <p:nvGrpSpPr>
            <p:cNvPr id="7" name="组合 6">
              <a:extLst>
                <a:ext uri="{FF2B5EF4-FFF2-40B4-BE49-F238E27FC236}">
                  <a16:creationId xmlns:a16="http://schemas.microsoft.com/office/drawing/2014/main" id="{0CFD999E-A43B-644C-912B-BEAE18FAF8F7}"/>
                </a:ext>
              </a:extLst>
            </p:cNvPr>
            <p:cNvGrpSpPr/>
            <p:nvPr/>
          </p:nvGrpSpPr>
          <p:grpSpPr>
            <a:xfrm>
              <a:off x="2419" y="4380"/>
              <a:ext cx="5314" cy="5222"/>
              <a:chOff x="2419" y="4380"/>
              <a:chExt cx="5314" cy="5222"/>
            </a:xfrm>
          </p:grpSpPr>
          <p:sp>
            <p:nvSpPr>
              <p:cNvPr id="34" name="矩形 33">
                <a:extLst>
                  <a:ext uri="{FF2B5EF4-FFF2-40B4-BE49-F238E27FC236}">
                    <a16:creationId xmlns:a16="http://schemas.microsoft.com/office/drawing/2014/main" id="{59C84980-15E5-714A-8D28-1F06EAAE3640}"/>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5E2E01B-EDF4-EA4D-B1F6-8D3756699CD2}"/>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1D8F001-6546-5840-ACD0-445E9AC7F15D}"/>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11">
                <a:extLst>
                  <a:ext uri="{FF2B5EF4-FFF2-40B4-BE49-F238E27FC236}">
                    <a16:creationId xmlns:a16="http://schemas.microsoft.com/office/drawing/2014/main" id="{76DE37F0-68CE-B14B-99F7-7D2C88DED714}"/>
                  </a:ext>
                </a:extLst>
              </p:cNvPr>
              <p:cNvCxnSpPr>
                <a:stCxn id="3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直接连接符 12">
                <a:extLst>
                  <a:ext uri="{FF2B5EF4-FFF2-40B4-BE49-F238E27FC236}">
                    <a16:creationId xmlns:a16="http://schemas.microsoft.com/office/drawing/2014/main" id="{416A15AD-599A-B249-A55E-BD5971123400}"/>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13">
                <a:extLst>
                  <a:ext uri="{FF2B5EF4-FFF2-40B4-BE49-F238E27FC236}">
                    <a16:creationId xmlns:a16="http://schemas.microsoft.com/office/drawing/2014/main" id="{3D90AA6D-6FB4-7848-86E9-AC873E11E1DD}"/>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21E8618-8907-F645-9F24-F13574EEBA0B}"/>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41" name="文本框 40">
                <a:extLst>
                  <a:ext uri="{FF2B5EF4-FFF2-40B4-BE49-F238E27FC236}">
                    <a16:creationId xmlns:a16="http://schemas.microsoft.com/office/drawing/2014/main" id="{FCF14AAD-2885-8646-A2F9-F3815947AF31}"/>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42" name="文本框 41">
                <a:extLst>
                  <a:ext uri="{FF2B5EF4-FFF2-40B4-BE49-F238E27FC236}">
                    <a16:creationId xmlns:a16="http://schemas.microsoft.com/office/drawing/2014/main" id="{9CC43F73-58CD-EF44-AFC1-D419AB34C1F6}"/>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43" name="文本框 42">
                <a:extLst>
                  <a:ext uri="{FF2B5EF4-FFF2-40B4-BE49-F238E27FC236}">
                    <a16:creationId xmlns:a16="http://schemas.microsoft.com/office/drawing/2014/main" id="{7AD4909E-322E-6F47-915E-30392C2C7AA9}"/>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grpSp>
          <p:nvGrpSpPr>
            <p:cNvPr id="8" name="组合 7">
              <a:extLst>
                <a:ext uri="{FF2B5EF4-FFF2-40B4-BE49-F238E27FC236}">
                  <a16:creationId xmlns:a16="http://schemas.microsoft.com/office/drawing/2014/main" id="{87DA2F71-3A7C-3A48-BBA1-3AAE808235D4}"/>
                </a:ext>
              </a:extLst>
            </p:cNvPr>
            <p:cNvGrpSpPr/>
            <p:nvPr/>
          </p:nvGrpSpPr>
          <p:grpSpPr>
            <a:xfrm>
              <a:off x="11991" y="4380"/>
              <a:ext cx="5314" cy="5222"/>
              <a:chOff x="2419" y="4380"/>
              <a:chExt cx="5314" cy="5222"/>
            </a:xfrm>
          </p:grpSpPr>
          <p:sp>
            <p:nvSpPr>
              <p:cNvPr id="24" name="矩形 23">
                <a:extLst>
                  <a:ext uri="{FF2B5EF4-FFF2-40B4-BE49-F238E27FC236}">
                    <a16:creationId xmlns:a16="http://schemas.microsoft.com/office/drawing/2014/main" id="{77F05FE3-7EAB-1E4F-9642-F81F844BB356}"/>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BD10751-FE4D-AA42-B6B3-660E41480B8A}"/>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ADC0616-0AA0-B748-9E85-C63C9C014C39}"/>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3">
                <a:extLst>
                  <a:ext uri="{FF2B5EF4-FFF2-40B4-BE49-F238E27FC236}">
                    <a16:creationId xmlns:a16="http://schemas.microsoft.com/office/drawing/2014/main" id="{00E2365E-0515-8D49-84E6-CB8F7BE87070}"/>
                  </a:ext>
                </a:extLst>
              </p:cNvPr>
              <p:cNvCxnSpPr>
                <a:stCxn id="2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连接符 24">
                <a:extLst>
                  <a:ext uri="{FF2B5EF4-FFF2-40B4-BE49-F238E27FC236}">
                    <a16:creationId xmlns:a16="http://schemas.microsoft.com/office/drawing/2014/main" id="{CA87E4E1-5DBD-3A4D-8483-32147B2D710C}"/>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5">
                <a:extLst>
                  <a:ext uri="{FF2B5EF4-FFF2-40B4-BE49-F238E27FC236}">
                    <a16:creationId xmlns:a16="http://schemas.microsoft.com/office/drawing/2014/main" id="{22CD65A3-0BB8-894F-9DEF-89D39C03C293}"/>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C123303-9676-AD42-BED3-E2686BC6FC03}"/>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31" name="文本框 30">
                <a:extLst>
                  <a:ext uri="{FF2B5EF4-FFF2-40B4-BE49-F238E27FC236}">
                    <a16:creationId xmlns:a16="http://schemas.microsoft.com/office/drawing/2014/main" id="{B5E4851C-43EE-764B-8976-6CD295B11228}"/>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32" name="文本框 31">
                <a:extLst>
                  <a:ext uri="{FF2B5EF4-FFF2-40B4-BE49-F238E27FC236}">
                    <a16:creationId xmlns:a16="http://schemas.microsoft.com/office/drawing/2014/main" id="{B544AEB0-4CD7-A440-9F96-57D4629C3424}"/>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33" name="文本框 32">
                <a:extLst>
                  <a:ext uri="{FF2B5EF4-FFF2-40B4-BE49-F238E27FC236}">
                    <a16:creationId xmlns:a16="http://schemas.microsoft.com/office/drawing/2014/main" id="{24EC25CE-5020-AE45-AA8A-7D8230340DA1}"/>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cxnSp>
          <p:nvCxnSpPr>
            <p:cNvPr id="9" name="直接箭头连接符 30">
              <a:extLst>
                <a:ext uri="{FF2B5EF4-FFF2-40B4-BE49-F238E27FC236}">
                  <a16:creationId xmlns:a16="http://schemas.microsoft.com/office/drawing/2014/main" id="{EBC7496E-8FA2-F242-B365-0E05D930F033}"/>
                </a:ext>
              </a:extLst>
            </p:cNvPr>
            <p:cNvCxnSpPr/>
            <p:nvPr/>
          </p:nvCxnSpPr>
          <p:spPr>
            <a:xfrm>
              <a:off x="7752" y="4781"/>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31">
              <a:extLst>
                <a:ext uri="{FF2B5EF4-FFF2-40B4-BE49-F238E27FC236}">
                  <a16:creationId xmlns:a16="http://schemas.microsoft.com/office/drawing/2014/main" id="{AC4F6CEF-EC4B-4543-8529-ABDEBC634F59}"/>
                </a:ext>
              </a:extLst>
            </p:cNvPr>
            <p:cNvCxnSpPr/>
            <p:nvPr/>
          </p:nvCxnSpPr>
          <p:spPr>
            <a:xfrm>
              <a:off x="7752" y="6487"/>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32">
              <a:extLst>
                <a:ext uri="{FF2B5EF4-FFF2-40B4-BE49-F238E27FC236}">
                  <a16:creationId xmlns:a16="http://schemas.microsoft.com/office/drawing/2014/main" id="{89AF845B-2F96-2B41-ADF4-FB712E9AB143}"/>
                </a:ext>
              </a:extLst>
            </p:cNvPr>
            <p:cNvCxnSpPr/>
            <p:nvPr/>
          </p:nvCxnSpPr>
          <p:spPr>
            <a:xfrm>
              <a:off x="7733" y="8193"/>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33">
              <a:extLst>
                <a:ext uri="{FF2B5EF4-FFF2-40B4-BE49-F238E27FC236}">
                  <a16:creationId xmlns:a16="http://schemas.microsoft.com/office/drawing/2014/main" id="{64B90745-17D2-EB48-806F-23095D394C77}"/>
                </a:ext>
              </a:extLst>
            </p:cNvPr>
            <p:cNvCxnSpPr/>
            <p:nvPr/>
          </p:nvCxnSpPr>
          <p:spPr>
            <a:xfrm flipH="1" flipV="1">
              <a:off x="7733" y="5625"/>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34">
              <a:extLst>
                <a:ext uri="{FF2B5EF4-FFF2-40B4-BE49-F238E27FC236}">
                  <a16:creationId xmlns:a16="http://schemas.microsoft.com/office/drawing/2014/main" id="{907AC033-FD73-684C-B016-23D9D54ADA02}"/>
                </a:ext>
              </a:extLst>
            </p:cNvPr>
            <p:cNvCxnSpPr/>
            <p:nvPr/>
          </p:nvCxnSpPr>
          <p:spPr>
            <a:xfrm flipH="1" flipV="1">
              <a:off x="7733" y="7331"/>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35">
              <a:extLst>
                <a:ext uri="{FF2B5EF4-FFF2-40B4-BE49-F238E27FC236}">
                  <a16:creationId xmlns:a16="http://schemas.microsoft.com/office/drawing/2014/main" id="{BC376C4C-0514-234B-BF87-BC67565CE2EB}"/>
                </a:ext>
              </a:extLst>
            </p:cNvPr>
            <p:cNvCxnSpPr/>
            <p:nvPr/>
          </p:nvCxnSpPr>
          <p:spPr>
            <a:xfrm flipH="1" flipV="1">
              <a:off x="7760" y="9037"/>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CDE73AE-83F6-254B-97E5-44EB8B0FA6DB}"/>
                </a:ext>
              </a:extLst>
            </p:cNvPr>
            <p:cNvSpPr txBox="1"/>
            <p:nvPr/>
          </p:nvSpPr>
          <p:spPr>
            <a:xfrm>
              <a:off x="8317" y="4153"/>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）连接请求</a:t>
              </a:r>
            </a:p>
          </p:txBody>
        </p:sp>
        <p:sp>
          <p:nvSpPr>
            <p:cNvPr id="17" name="文本框 16">
              <a:extLst>
                <a:ext uri="{FF2B5EF4-FFF2-40B4-BE49-F238E27FC236}">
                  <a16:creationId xmlns:a16="http://schemas.microsoft.com/office/drawing/2014/main" id="{E6E6DEA3-D7ED-AF46-93B1-9AEE79350E58}"/>
                </a:ext>
              </a:extLst>
            </p:cNvPr>
            <p:cNvSpPr txBox="1"/>
            <p:nvPr/>
          </p:nvSpPr>
          <p:spPr>
            <a:xfrm>
              <a:off x="8343" y="489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）接受响应</a:t>
              </a:r>
            </a:p>
          </p:txBody>
        </p:sp>
        <p:sp>
          <p:nvSpPr>
            <p:cNvPr id="18" name="文本框 17">
              <a:extLst>
                <a:ext uri="{FF2B5EF4-FFF2-40B4-BE49-F238E27FC236}">
                  <a16:creationId xmlns:a16="http://schemas.microsoft.com/office/drawing/2014/main" id="{329F1E13-7479-AF44-B6CD-B6BC1D02E844}"/>
                </a:ext>
              </a:extLst>
            </p:cNvPr>
            <p:cNvSpPr txBox="1"/>
            <p:nvPr/>
          </p:nvSpPr>
          <p:spPr>
            <a:xfrm>
              <a:off x="8363" y="5787"/>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）请求数据</a:t>
              </a:r>
            </a:p>
          </p:txBody>
        </p:sp>
        <p:sp>
          <p:nvSpPr>
            <p:cNvPr id="19" name="文本框 18">
              <a:extLst>
                <a:ext uri="{FF2B5EF4-FFF2-40B4-BE49-F238E27FC236}">
                  <a16:creationId xmlns:a16="http://schemas.microsoft.com/office/drawing/2014/main" id="{30DC6CA1-7224-8543-859D-DACDB64C1C26}"/>
                </a:ext>
              </a:extLst>
            </p:cNvPr>
            <p:cNvSpPr txBox="1"/>
            <p:nvPr/>
          </p:nvSpPr>
          <p:spPr>
            <a:xfrm>
              <a:off x="8363" y="6674"/>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）应答</a:t>
              </a:r>
            </a:p>
          </p:txBody>
        </p:sp>
        <p:sp>
          <p:nvSpPr>
            <p:cNvPr id="20" name="文本框 19">
              <a:extLst>
                <a:ext uri="{FF2B5EF4-FFF2-40B4-BE49-F238E27FC236}">
                  <a16:creationId xmlns:a16="http://schemas.microsoft.com/office/drawing/2014/main" id="{995677CA-285C-B94D-86B8-EED9FB192925}"/>
                </a:ext>
              </a:extLst>
            </p:cNvPr>
            <p:cNvSpPr txBox="1"/>
            <p:nvPr/>
          </p:nvSpPr>
          <p:spPr>
            <a:xfrm>
              <a:off x="8363" y="7519"/>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）请求断开</a:t>
              </a:r>
            </a:p>
          </p:txBody>
        </p:sp>
        <p:sp>
          <p:nvSpPr>
            <p:cNvPr id="21" name="文本框 20">
              <a:extLst>
                <a:ext uri="{FF2B5EF4-FFF2-40B4-BE49-F238E27FC236}">
                  <a16:creationId xmlns:a16="http://schemas.microsoft.com/office/drawing/2014/main" id="{7CB117F7-5E34-5F42-8518-31C9591A1511}"/>
                </a:ext>
              </a:extLst>
            </p:cNvPr>
            <p:cNvSpPr txBox="1"/>
            <p:nvPr/>
          </p:nvSpPr>
          <p:spPr>
            <a:xfrm>
              <a:off x="8363" y="840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）断开连接</a:t>
              </a:r>
            </a:p>
          </p:txBody>
        </p:sp>
        <p:sp>
          <p:nvSpPr>
            <p:cNvPr id="22" name="文本框 21">
              <a:extLst>
                <a:ext uri="{FF2B5EF4-FFF2-40B4-BE49-F238E27FC236}">
                  <a16:creationId xmlns:a16="http://schemas.microsoft.com/office/drawing/2014/main" id="{C4764BB4-0983-8349-BA12-0971FBB04CAF}"/>
                </a:ext>
              </a:extLst>
            </p:cNvPr>
            <p:cNvSpPr txBox="1"/>
            <p:nvPr/>
          </p:nvSpPr>
          <p:spPr>
            <a:xfrm>
              <a:off x="15401" y="4997"/>
              <a:ext cx="3018" cy="62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服务进程</a:t>
              </a:r>
            </a:p>
          </p:txBody>
        </p:sp>
        <p:sp>
          <p:nvSpPr>
            <p:cNvPr id="23" name="文本框 22">
              <a:extLst>
                <a:ext uri="{FF2B5EF4-FFF2-40B4-BE49-F238E27FC236}">
                  <a16:creationId xmlns:a16="http://schemas.microsoft.com/office/drawing/2014/main" id="{4490DDC8-7FBD-EE41-982B-F07D6EB35F6A}"/>
                </a:ext>
              </a:extLst>
            </p:cNvPr>
            <p:cNvSpPr txBox="1"/>
            <p:nvPr/>
          </p:nvSpPr>
          <p:spPr>
            <a:xfrm>
              <a:off x="2404" y="4997"/>
              <a:ext cx="3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客户进程</a:t>
              </a:r>
            </a:p>
          </p:txBody>
        </p:sp>
      </p:grpSp>
      <p:sp>
        <p:nvSpPr>
          <p:cNvPr id="44" name="文本框 43">
            <a:extLst>
              <a:ext uri="{FF2B5EF4-FFF2-40B4-BE49-F238E27FC236}">
                <a16:creationId xmlns:a16="http://schemas.microsoft.com/office/drawing/2014/main" id="{083FA384-191C-794E-9592-DEB016D6755B}"/>
              </a:ext>
            </a:extLst>
          </p:cNvPr>
          <p:cNvSpPr txBox="1"/>
          <p:nvPr/>
        </p:nvSpPr>
        <p:spPr>
          <a:xfrm>
            <a:off x="2653665" y="3289935"/>
            <a:ext cx="95885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客户机</a:t>
            </a:r>
          </a:p>
        </p:txBody>
      </p:sp>
      <p:sp>
        <p:nvSpPr>
          <p:cNvPr id="45" name="文本框 44">
            <a:extLst>
              <a:ext uri="{FF2B5EF4-FFF2-40B4-BE49-F238E27FC236}">
                <a16:creationId xmlns:a16="http://schemas.microsoft.com/office/drawing/2014/main" id="{65353FAF-170B-E949-BF0A-A4E3DF5AB3EB}"/>
              </a:ext>
            </a:extLst>
          </p:cNvPr>
          <p:cNvSpPr txBox="1"/>
          <p:nvPr/>
        </p:nvSpPr>
        <p:spPr>
          <a:xfrm>
            <a:off x="8731885" y="3289935"/>
            <a:ext cx="958850"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服务器</a:t>
            </a:r>
          </a:p>
        </p:txBody>
      </p:sp>
      <p:sp>
        <p:nvSpPr>
          <p:cNvPr id="5" name="灯片编号占位符 4">
            <a:extLst>
              <a:ext uri="{FF2B5EF4-FFF2-40B4-BE49-F238E27FC236}">
                <a16:creationId xmlns:a16="http://schemas.microsoft.com/office/drawing/2014/main" id="{D7BF165A-0535-3C49-8923-FD6E1181EF87}"/>
              </a:ext>
            </a:extLst>
          </p:cNvPr>
          <p:cNvSpPr>
            <a:spLocks noGrp="1"/>
          </p:cNvSpPr>
          <p:nvPr>
            <p:ph type="sldNum" sz="quarter" idx="12"/>
          </p:nvPr>
        </p:nvSpPr>
        <p:spPr/>
        <p:txBody>
          <a:bodyPr/>
          <a:lstStyle/>
          <a:p>
            <a:fld id="{8D4D1E41-7A09-AB4A-A4E1-09765ADA2698}" type="slidenum">
              <a:rPr kumimoji="1" lang="zh-CN" altLang="en-US" smtClean="0"/>
              <a:t>54</a:t>
            </a:fld>
            <a:endParaRPr kumimoji="1" lang="zh-CN" altLang="en-US" dirty="0"/>
          </a:p>
        </p:txBody>
      </p:sp>
      <p:sp>
        <p:nvSpPr>
          <p:cNvPr id="46" name="文本框 45">
            <a:extLst>
              <a:ext uri="{FF2B5EF4-FFF2-40B4-BE49-F238E27FC236}">
                <a16:creationId xmlns:a16="http://schemas.microsoft.com/office/drawing/2014/main" id="{81C469EA-4EAD-CF44-A0B8-432BB73B10DA}"/>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3201743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服务与协议的关系</a:t>
            </a:r>
            <a:endParaRPr lang="zh-CN" altLang="en-US" dirty="0"/>
          </a:p>
        </p:txBody>
      </p:sp>
      <p:sp>
        <p:nvSpPr>
          <p:cNvPr id="3" name="内容占位符 2"/>
          <p:cNvSpPr>
            <a:spLocks noGrp="1"/>
          </p:cNvSpPr>
          <p:nvPr>
            <p:ph idx="1"/>
          </p:nvPr>
        </p:nvSpPr>
        <p:spPr>
          <a:xfrm>
            <a:off x="819787" y="1479397"/>
            <a:ext cx="10515600" cy="1399525"/>
          </a:xfrm>
        </p:spPr>
        <p:txBody>
          <a:bodyPr>
            <a:normAutofit fontScale="87500" lnSpcReduction="10000"/>
          </a:bodyPr>
          <a:lstStyle/>
          <a:p>
            <a:pPr>
              <a:lnSpc>
                <a:spcPct val="110000"/>
              </a:lnSpc>
              <a:buFont typeface="Wingdings" panose="05000000000000000000" charset="0"/>
              <a:buChar char="Ø"/>
            </a:pPr>
            <a:r>
              <a:rPr lang="zh-CN" altLang="en-US" dirty="0"/>
              <a:t>协议是</a:t>
            </a:r>
            <a:r>
              <a:rPr lang="en-US" altLang="zh-CN" dirty="0"/>
              <a:t>“</a:t>
            </a:r>
            <a:r>
              <a:rPr lang="zh-CN" altLang="en-US" dirty="0"/>
              <a:t>水平</a:t>
            </a:r>
            <a:r>
              <a:rPr lang="en-US" altLang="zh-CN" dirty="0"/>
              <a:t>”</a:t>
            </a:r>
            <a:r>
              <a:rPr lang="zh-CN" altLang="en-US" dirty="0"/>
              <a:t>的，服务是</a:t>
            </a:r>
            <a:r>
              <a:rPr lang="en-US" altLang="zh-CN" dirty="0"/>
              <a:t>“</a:t>
            </a:r>
            <a:r>
              <a:rPr lang="zh-CN" altLang="en-US" dirty="0"/>
              <a:t>垂直</a:t>
            </a:r>
            <a:r>
              <a:rPr lang="en-US" altLang="zh-CN" dirty="0"/>
              <a:t>”</a:t>
            </a:r>
            <a:r>
              <a:rPr lang="zh-CN" altLang="en-US" dirty="0"/>
              <a:t>的</a:t>
            </a:r>
            <a:endParaRPr lang="en-US" altLang="zh-CN" dirty="0"/>
          </a:p>
          <a:p>
            <a:pPr>
              <a:lnSpc>
                <a:spcPct val="110000"/>
              </a:lnSpc>
              <a:buFont typeface="Wingdings" panose="05000000000000000000" charset="0"/>
              <a:buChar char="Ø"/>
            </a:pPr>
            <a:r>
              <a:rPr lang="zh-CN" altLang="en-US" dirty="0"/>
              <a:t>实体使用协议来实现其定义的服务</a:t>
            </a:r>
            <a:endParaRPr lang="en-US" altLang="zh-CN" dirty="0"/>
          </a:p>
          <a:p>
            <a:pPr>
              <a:lnSpc>
                <a:spcPct val="110000"/>
              </a:lnSpc>
              <a:buFont typeface="Wingdings" panose="05000000000000000000" charset="0"/>
              <a:buChar char="Ø"/>
            </a:pPr>
            <a:r>
              <a:rPr lang="zh-CN" altLang="en-US" dirty="0"/>
              <a:t>上层实体通过接口使用下层实体的服务</a:t>
            </a:r>
          </a:p>
        </p:txBody>
      </p:sp>
      <p:sp>
        <p:nvSpPr>
          <p:cNvPr id="9" name="Rectangle 35"/>
          <p:cNvSpPr>
            <a:spLocks noChangeArrowheads="1"/>
          </p:cNvSpPr>
          <p:nvPr/>
        </p:nvSpPr>
        <p:spPr bwMode="auto">
          <a:xfrm>
            <a:off x="2279650" y="5291693"/>
            <a:ext cx="8001000" cy="990600"/>
          </a:xfrm>
          <a:prstGeom prst="rect">
            <a:avLst/>
          </a:prstGeom>
          <a:solidFill>
            <a:schemeClr val="accent4"/>
          </a:solidFill>
          <a:ln w="12700">
            <a:solidFill>
              <a:schemeClr val="tx1"/>
            </a:solidFill>
            <a:prstDash val="dash"/>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5" name="Rectangle 36"/>
          <p:cNvSpPr>
            <a:spLocks noChangeArrowheads="1"/>
          </p:cNvSpPr>
          <p:nvPr/>
        </p:nvSpPr>
        <p:spPr bwMode="auto">
          <a:xfrm>
            <a:off x="3613150" y="5258196"/>
            <a:ext cx="233363"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37"/>
          <p:cNvSpPr>
            <a:spLocks noChangeShapeType="1"/>
          </p:cNvSpPr>
          <p:nvPr/>
        </p:nvSpPr>
        <p:spPr bwMode="auto">
          <a:xfrm>
            <a:off x="4664077" y="3510358"/>
            <a:ext cx="3038474" cy="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12" name="Text Box 38"/>
          <p:cNvSpPr txBox="1">
            <a:spLocks noChangeArrowheads="1"/>
          </p:cNvSpPr>
          <p:nvPr/>
        </p:nvSpPr>
        <p:spPr bwMode="auto">
          <a:xfrm>
            <a:off x="5254627" y="3299189"/>
            <a:ext cx="1600199" cy="400110"/>
          </a:xfrm>
          <a:prstGeom prst="rect">
            <a:avLst/>
          </a:prstGeom>
          <a:solidFill>
            <a:schemeClr val="bg1"/>
          </a:solidFill>
          <a:ln>
            <a:noFill/>
          </a:ln>
          <a:effectLst/>
        </p:spPr>
        <p:txBody>
          <a:bodyPr wrap="squar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13" name="Text Box 39"/>
          <p:cNvSpPr txBox="1">
            <a:spLocks noChangeArrowheads="1"/>
          </p:cNvSpPr>
          <p:nvPr/>
        </p:nvSpPr>
        <p:spPr bwMode="auto">
          <a:xfrm>
            <a:off x="3966451" y="485808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4" name="Text Box 40"/>
          <p:cNvSpPr txBox="1">
            <a:spLocks noChangeArrowheads="1"/>
          </p:cNvSpPr>
          <p:nvPr/>
        </p:nvSpPr>
        <p:spPr bwMode="auto">
          <a:xfrm>
            <a:off x="7784385" y="489148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5" name="Text Box 41"/>
          <p:cNvSpPr txBox="1">
            <a:spLocks noChangeArrowheads="1"/>
          </p:cNvSpPr>
          <p:nvPr/>
        </p:nvSpPr>
        <p:spPr bwMode="auto">
          <a:xfrm>
            <a:off x="3918168" y="3895080"/>
            <a:ext cx="1210588"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16" name="AutoShape 42"/>
          <p:cNvSpPr>
            <a:spLocks noChangeArrowheads="1"/>
          </p:cNvSpPr>
          <p:nvPr/>
        </p:nvSpPr>
        <p:spPr bwMode="auto">
          <a:xfrm>
            <a:off x="3654425" y="3807221"/>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7" name="Rectangle 43"/>
          <p:cNvSpPr>
            <a:spLocks noChangeArrowheads="1"/>
          </p:cNvSpPr>
          <p:nvPr/>
        </p:nvSpPr>
        <p:spPr bwMode="auto">
          <a:xfrm>
            <a:off x="8482012" y="5238352"/>
            <a:ext cx="236538"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8" name="AutoShape 44"/>
          <p:cNvSpPr>
            <a:spLocks noChangeArrowheads="1"/>
          </p:cNvSpPr>
          <p:nvPr/>
        </p:nvSpPr>
        <p:spPr bwMode="auto">
          <a:xfrm>
            <a:off x="8521700" y="3787377"/>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9" name="Text Box 45"/>
          <p:cNvSpPr txBox="1">
            <a:spLocks noChangeArrowheads="1"/>
          </p:cNvSpPr>
          <p:nvPr/>
        </p:nvSpPr>
        <p:spPr bwMode="auto">
          <a:xfrm>
            <a:off x="7343311" y="3873439"/>
            <a:ext cx="12105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20" name="Rectangle 46"/>
          <p:cNvSpPr>
            <a:spLocks noChangeArrowheads="1"/>
          </p:cNvSpPr>
          <p:nvPr/>
        </p:nvSpPr>
        <p:spPr bwMode="auto">
          <a:xfrm>
            <a:off x="2851151" y="3278583"/>
            <a:ext cx="1791166" cy="525463"/>
          </a:xfrm>
          <a:prstGeom prst="rect">
            <a:avLst/>
          </a:prstGeom>
          <a:solidFill>
            <a:schemeClr val="accent6"/>
          </a:solidFill>
          <a:ln w="12700">
            <a:noFill/>
            <a:miter lim="800000"/>
          </a:ln>
          <a:effectLst>
            <a:outerShdw dist="45791" dir="2021404" algn="ctr" rotWithShape="0">
              <a:schemeClr val="bg2"/>
            </a:outerShdw>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1" name="Text Box 47"/>
          <p:cNvSpPr txBox="1">
            <a:spLocks noChangeArrowheads="1"/>
          </p:cNvSpPr>
          <p:nvPr/>
        </p:nvSpPr>
        <p:spPr bwMode="auto">
          <a:xfrm>
            <a:off x="3114907" y="3327734"/>
            <a:ext cx="1518364"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2" name="Text Box 48"/>
          <p:cNvSpPr txBox="1">
            <a:spLocks noChangeArrowheads="1"/>
          </p:cNvSpPr>
          <p:nvPr/>
        </p:nvSpPr>
        <p:spPr bwMode="auto">
          <a:xfrm>
            <a:off x="746726" y="5567728"/>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服务提供者</a:t>
            </a:r>
          </a:p>
        </p:txBody>
      </p:sp>
      <p:sp>
        <p:nvSpPr>
          <p:cNvPr id="24" name="Text Box 50"/>
          <p:cNvSpPr txBox="1">
            <a:spLocks noChangeArrowheads="1"/>
          </p:cNvSpPr>
          <p:nvPr/>
        </p:nvSpPr>
        <p:spPr bwMode="auto">
          <a:xfrm>
            <a:off x="10368670" y="5547121"/>
            <a:ext cx="1007007" cy="400110"/>
          </a:xfrm>
          <a:prstGeom prst="rect">
            <a:avLst/>
          </a:prstGeom>
          <a:noFill/>
          <a:ln>
            <a:noFill/>
          </a:ln>
          <a:effec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5" name="Text Box 51"/>
          <p:cNvSpPr txBox="1">
            <a:spLocks noChangeArrowheads="1"/>
          </p:cNvSpPr>
          <p:nvPr/>
        </p:nvSpPr>
        <p:spPr bwMode="auto">
          <a:xfrm>
            <a:off x="10072401" y="3337706"/>
            <a:ext cx="1348446"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n+1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6" name="Rectangle 52"/>
          <p:cNvSpPr>
            <a:spLocks noChangeArrowheads="1"/>
          </p:cNvSpPr>
          <p:nvPr/>
        </p:nvSpPr>
        <p:spPr bwMode="auto">
          <a:xfrm>
            <a:off x="7654926" y="3278583"/>
            <a:ext cx="1825623" cy="525463"/>
          </a:xfrm>
          <a:prstGeom prst="rect">
            <a:avLst/>
          </a:prstGeom>
          <a:solidFill>
            <a:schemeClr val="accent6"/>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7" name="Text Box 53"/>
          <p:cNvSpPr txBox="1">
            <a:spLocks noChangeArrowheads="1"/>
          </p:cNvSpPr>
          <p:nvPr/>
        </p:nvSpPr>
        <p:spPr bwMode="auto">
          <a:xfrm>
            <a:off x="7865559" y="3350021"/>
            <a:ext cx="1614990" cy="400110"/>
          </a:xfrm>
          <a:prstGeom prst="rect">
            <a:avLst/>
          </a:prstGeom>
          <a:noFill/>
          <a:ln>
            <a:noFill/>
          </a:ln>
          <a:effectLst/>
        </p:spPr>
        <p:txBody>
          <a:bodyPr wrap="squar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8" name="Text Box 55"/>
          <p:cNvSpPr txBox="1">
            <a:spLocks noChangeArrowheads="1"/>
          </p:cNvSpPr>
          <p:nvPr/>
        </p:nvSpPr>
        <p:spPr bwMode="auto">
          <a:xfrm>
            <a:off x="746726" y="3337706"/>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服务的用户</a:t>
            </a:r>
          </a:p>
        </p:txBody>
      </p:sp>
      <p:sp>
        <p:nvSpPr>
          <p:cNvPr id="29" name="Rectangle 56"/>
          <p:cNvSpPr>
            <a:spLocks noChangeArrowheads="1"/>
          </p:cNvSpPr>
          <p:nvPr/>
        </p:nvSpPr>
        <p:spPr bwMode="auto">
          <a:xfrm>
            <a:off x="2851151" y="5505846"/>
            <a:ext cx="1791165"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0" name="Rectangle 57"/>
          <p:cNvSpPr>
            <a:spLocks noChangeArrowheads="1"/>
          </p:cNvSpPr>
          <p:nvPr/>
        </p:nvSpPr>
        <p:spPr bwMode="auto">
          <a:xfrm>
            <a:off x="7627938" y="5505846"/>
            <a:ext cx="1852611"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1" name="Text Box 58"/>
          <p:cNvSpPr txBox="1">
            <a:spLocks noChangeArrowheads="1"/>
          </p:cNvSpPr>
          <p:nvPr/>
        </p:nvSpPr>
        <p:spPr bwMode="auto">
          <a:xfrm>
            <a:off x="3365966" y="5547121"/>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2" name="Text Box 59"/>
          <p:cNvSpPr txBox="1">
            <a:spLocks noChangeArrowheads="1"/>
          </p:cNvSpPr>
          <p:nvPr/>
        </p:nvSpPr>
        <p:spPr bwMode="auto">
          <a:xfrm>
            <a:off x="8103182" y="5583602"/>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3" name="Line 60"/>
          <p:cNvSpPr>
            <a:spLocks noChangeShapeType="1"/>
          </p:cNvSpPr>
          <p:nvPr/>
        </p:nvSpPr>
        <p:spPr bwMode="auto">
          <a:xfrm>
            <a:off x="4664078" y="5747176"/>
            <a:ext cx="3019424" cy="632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34" name="Text Box 61"/>
          <p:cNvSpPr txBox="1">
            <a:spLocks noChangeArrowheads="1"/>
          </p:cNvSpPr>
          <p:nvPr/>
        </p:nvSpPr>
        <p:spPr bwMode="auto">
          <a:xfrm>
            <a:off x="5254627" y="5556674"/>
            <a:ext cx="1482723" cy="400110"/>
          </a:xfrm>
          <a:prstGeom prst="rect">
            <a:avLst/>
          </a:prstGeom>
          <a:solidFill>
            <a:schemeClr val="bg1"/>
          </a:solidFill>
          <a:ln>
            <a:noFill/>
          </a:ln>
          <a:effectLst/>
        </p:spPr>
        <p:txBody>
          <a:bodyPr wrap="square">
            <a:spAutoFit/>
          </a:bodyPr>
          <a:lstStyle/>
          <a:p>
            <a:pPr algn="ct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23" name="Line 49"/>
          <p:cNvSpPr>
            <a:spLocks noChangeShapeType="1"/>
          </p:cNvSpPr>
          <p:nvPr/>
        </p:nvSpPr>
        <p:spPr bwMode="auto">
          <a:xfrm>
            <a:off x="-21588" y="4538581"/>
            <a:ext cx="12198349" cy="0"/>
          </a:xfrm>
          <a:prstGeom prst="line">
            <a:avLst/>
          </a:prstGeom>
          <a:noFill/>
          <a:ln w="12700">
            <a:solidFill>
              <a:schemeClr val="tx1"/>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灯片编号占位符 5">
            <a:extLst>
              <a:ext uri="{FF2B5EF4-FFF2-40B4-BE49-F238E27FC236}">
                <a16:creationId xmlns:a16="http://schemas.microsoft.com/office/drawing/2014/main" id="{768446A6-73E4-4540-AEAC-CF4B05F15ACA}"/>
              </a:ext>
            </a:extLst>
          </p:cNvPr>
          <p:cNvSpPr>
            <a:spLocks noGrp="1"/>
          </p:cNvSpPr>
          <p:nvPr>
            <p:ph type="sldNum" sz="quarter" idx="12"/>
          </p:nvPr>
        </p:nvSpPr>
        <p:spPr/>
        <p:txBody>
          <a:bodyPr/>
          <a:lstStyle/>
          <a:p>
            <a:fld id="{8D4D1E41-7A09-AB4A-A4E1-09765ADA2698}" type="slidenum">
              <a:rPr kumimoji="1" lang="zh-CN" altLang="en-US" smtClean="0"/>
              <a:t>55</a:t>
            </a:fld>
            <a:endParaRPr kumimoji="1" lang="zh-CN" altLang="en-US" dirty="0"/>
          </a:p>
        </p:txBody>
      </p:sp>
      <p:sp>
        <p:nvSpPr>
          <p:cNvPr id="35" name="文本框 34">
            <a:extLst>
              <a:ext uri="{FF2B5EF4-FFF2-40B4-BE49-F238E27FC236}">
                <a16:creationId xmlns:a16="http://schemas.microsoft.com/office/drawing/2014/main" id="{ABAF84D8-0C1F-0942-BF2F-7C85B9A83FE8}"/>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1507627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目  录</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845592"/>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solidFill>
                  <a:srgbClr val="C00000"/>
                </a:solidFill>
              </a:rPr>
              <a:t>1.4 </a:t>
            </a:r>
            <a:r>
              <a:rPr kumimoji="1" lang="zh-CN" altLang="en-US" dirty="0">
                <a:solidFill>
                  <a:srgbClr val="C00000"/>
                </a:solidFill>
              </a:rPr>
              <a:t>参考模型</a:t>
            </a:r>
            <a:endParaRPr kumimoji="1" lang="en-US" altLang="zh-CN" dirty="0">
              <a:solidFill>
                <a:srgbClr val="C00000"/>
              </a:solidFill>
            </a:endParaRPr>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5905989" y="1904387"/>
            <a:ext cx="4768770" cy="3176660"/>
          </a:xfrm>
          <a:prstGeom prst="wedgeRectCallout">
            <a:avLst>
              <a:gd name="adj1" fmla="val -80589"/>
              <a:gd name="adj2" fmla="val -29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OSI</a:t>
            </a:r>
            <a:r>
              <a:rPr kumimoji="1" lang="zh-CN" altLang="en-US" sz="2400" dirty="0">
                <a:solidFill>
                  <a:prstClr val="black"/>
                </a:solidFill>
                <a:latin typeface="Microsoft YaHei" panose="020B0503020204020204" pitchFamily="34" charset="-122"/>
                <a:ea typeface="Microsoft YaHei" panose="020B0503020204020204" pitchFamily="34" charset="-122"/>
              </a:rPr>
              <a:t>参考模型</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TCP/IP</a:t>
            </a:r>
            <a:r>
              <a:rPr kumimoji="1" lang="zh-CN" altLang="en-US" sz="2400" dirty="0">
                <a:solidFill>
                  <a:prstClr val="black"/>
                </a:solidFill>
                <a:latin typeface="Microsoft YaHei" panose="020B0503020204020204" pitchFamily="34" charset="-122"/>
                <a:ea typeface="Microsoft YaHei" panose="020B0503020204020204" pitchFamily="34" charset="-122"/>
                <a:sym typeface="+mn-ea"/>
              </a:rPr>
              <a:t>参考</a:t>
            </a:r>
            <a:r>
              <a:rPr kumimoji="1" lang="zh-CN" altLang="en-US" sz="2400" dirty="0">
                <a:solidFill>
                  <a:prstClr val="black"/>
                </a:solidFill>
                <a:latin typeface="Microsoft YaHei" panose="020B0503020204020204" pitchFamily="34" charset="-122"/>
                <a:ea typeface="Microsoft YaHei" panose="020B0503020204020204" pitchFamily="34" charset="-122"/>
              </a:rPr>
              <a:t>模型</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OSI</a:t>
            </a:r>
            <a:r>
              <a:rPr kumimoji="1" lang="zh-CN" altLang="en-US" sz="2400" dirty="0">
                <a:solidFill>
                  <a:prstClr val="black"/>
                </a:solidFill>
                <a:latin typeface="Microsoft YaHei" panose="020B0503020204020204" pitchFamily="34" charset="-122"/>
                <a:ea typeface="Microsoft YaHei" panose="020B0503020204020204" pitchFamily="34" charset="-122"/>
              </a:rPr>
              <a:t>模型</a:t>
            </a:r>
            <a:r>
              <a:rPr kumimoji="1" lang="en-US" altLang="zh-CN" sz="2400" dirty="0">
                <a:solidFill>
                  <a:prstClr val="black"/>
                </a:solidFill>
                <a:latin typeface="Microsoft YaHei" panose="020B0503020204020204" pitchFamily="34" charset="-122"/>
                <a:ea typeface="Microsoft YaHei" panose="020B0503020204020204" pitchFamily="34" charset="-122"/>
              </a:rPr>
              <a:t>TCP/IP</a:t>
            </a:r>
            <a:r>
              <a:rPr kumimoji="1" lang="zh-CN" altLang="en-US" sz="2400" dirty="0">
                <a:solidFill>
                  <a:prstClr val="black"/>
                </a:solidFill>
                <a:latin typeface="Microsoft YaHei" panose="020B0503020204020204" pitchFamily="34" charset="-122"/>
                <a:ea typeface="Microsoft YaHei" panose="020B0503020204020204" pitchFamily="34" charset="-122"/>
              </a:rPr>
              <a:t>模型对比</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课程内容的分层组织</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模型与网络实例</a:t>
            </a:r>
          </a:p>
        </p:txBody>
      </p:sp>
      <p:sp>
        <p:nvSpPr>
          <p:cNvPr id="3" name="灯片编号占位符 2">
            <a:extLst>
              <a:ext uri="{FF2B5EF4-FFF2-40B4-BE49-F238E27FC236}">
                <a16:creationId xmlns:a16="http://schemas.microsoft.com/office/drawing/2014/main" id="{81ED6CD7-4C93-C249-ABB3-A8721FCDC09D}"/>
              </a:ext>
            </a:extLst>
          </p:cNvPr>
          <p:cNvSpPr>
            <a:spLocks noGrp="1"/>
          </p:cNvSpPr>
          <p:nvPr>
            <p:ph type="sldNum" sz="quarter" idx="12"/>
          </p:nvPr>
        </p:nvSpPr>
        <p:spPr/>
        <p:txBody>
          <a:bodyPr/>
          <a:lstStyle/>
          <a:p>
            <a:fld id="{8D4D1E41-7A09-AB4A-A4E1-09765ADA2698}" type="slidenum">
              <a:rPr kumimoji="1" lang="zh-CN" altLang="en-US" smtClean="0"/>
              <a:t>56</a:t>
            </a:fld>
            <a:endParaRPr kumimoji="1" lang="zh-CN" altLang="en-US" dirty="0"/>
          </a:p>
        </p:txBody>
      </p:sp>
    </p:spTree>
    <p:extLst>
      <p:ext uri="{BB962C8B-B14F-4D97-AF65-F5344CB8AC3E}">
        <p14:creationId xmlns:p14="http://schemas.microsoft.com/office/powerpoint/2010/main" val="1329786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838200" y="1510665"/>
            <a:ext cx="8408035" cy="4586605"/>
          </a:xfrm>
        </p:spPr>
        <p:txBody>
          <a:bodyPr>
            <a:normAutofit fontScale="92500" lnSpcReduction="10000"/>
          </a:bodyPr>
          <a:lstStyle/>
          <a:p>
            <a:pPr marL="360363" indent="-360363" fontAlgn="auto">
              <a:lnSpc>
                <a:spcPct val="120000"/>
              </a:lnSpc>
            </a:pPr>
            <a:r>
              <a:rPr kumimoji="1" lang="en-US" altLang="zh-CN" dirty="0"/>
              <a:t>OSI 7 </a:t>
            </a:r>
            <a:r>
              <a:rPr kumimoji="1" lang="zh-CN" altLang="en-US" dirty="0"/>
              <a:t>层模型 </a:t>
            </a:r>
            <a:endParaRPr kumimoji="1" lang="en-US" altLang="zh-CN" dirty="0"/>
          </a:p>
          <a:p>
            <a:pPr lvl="1">
              <a:lnSpc>
                <a:spcPct val="120000"/>
              </a:lnSpc>
            </a:pPr>
            <a:r>
              <a:rPr kumimoji="1" lang="en-US" altLang="zh-CN" dirty="0"/>
              <a:t>OSI</a:t>
            </a:r>
            <a:r>
              <a:rPr kumimoji="1" lang="zh-CN" altLang="en-US" dirty="0"/>
              <a:t>：</a:t>
            </a:r>
            <a:r>
              <a:rPr kumimoji="1" lang="en-US" altLang="zh-CN" dirty="0"/>
              <a:t>Open Systems Interconnection</a:t>
            </a:r>
          </a:p>
          <a:p>
            <a:pPr lvl="1">
              <a:lnSpc>
                <a:spcPct val="120000"/>
              </a:lnSpc>
            </a:pPr>
            <a:r>
              <a:rPr kumimoji="1" lang="en-US" altLang="zh-CN" dirty="0"/>
              <a:t>Day, Zimmermann, 1983</a:t>
            </a:r>
            <a:endParaRPr kumimoji="1" lang="zh-CN" altLang="en-US" dirty="0"/>
          </a:p>
          <a:p>
            <a:pPr marL="360363" indent="-360363" fontAlgn="auto">
              <a:lnSpc>
                <a:spcPct val="120000"/>
              </a:lnSpc>
            </a:pPr>
            <a:r>
              <a:rPr kumimoji="1" lang="zh-CN" altLang="en-US" dirty="0"/>
              <a:t>物理层（</a:t>
            </a:r>
            <a:r>
              <a:rPr kumimoji="1" lang="en-US" altLang="zh-CN" dirty="0"/>
              <a:t>Physical Layer</a:t>
            </a:r>
            <a:r>
              <a:rPr kumimoji="1" lang="zh-CN" altLang="en-US" dirty="0"/>
              <a:t>）</a:t>
            </a:r>
          </a:p>
          <a:p>
            <a:pPr lvl="1" fontAlgn="auto">
              <a:lnSpc>
                <a:spcPct val="120000"/>
              </a:lnSpc>
            </a:pPr>
            <a:r>
              <a:rPr kumimoji="1" lang="zh-CN" altLang="en-US" dirty="0">
                <a:solidFill>
                  <a:srgbClr val="C00000"/>
                </a:solidFill>
              </a:rPr>
              <a:t>定义如何在信道上传输0、1：Bits on the wire</a:t>
            </a:r>
            <a:endParaRPr kumimoji="1" lang="zh-CN" altLang="en-US" dirty="0"/>
          </a:p>
          <a:p>
            <a:pPr lvl="1" fontAlgn="auto">
              <a:lnSpc>
                <a:spcPct val="120000"/>
              </a:lnSpc>
            </a:pPr>
            <a:r>
              <a:rPr kumimoji="1" lang="zh-CN" altLang="en-US" dirty="0"/>
              <a:t>机械接口（</a:t>
            </a:r>
            <a:r>
              <a:rPr kumimoji="1" lang="en-US" altLang="zh-CN" dirty="0"/>
              <a:t>Mechanical</a:t>
            </a:r>
            <a:r>
              <a:rPr kumimoji="1" lang="zh-CN" altLang="en-US" dirty="0"/>
              <a:t>）：网线接口大小形状、线缆排列等</a:t>
            </a:r>
          </a:p>
          <a:p>
            <a:pPr lvl="1" fontAlgn="auto">
              <a:lnSpc>
                <a:spcPct val="120000"/>
              </a:lnSpc>
            </a:pPr>
            <a:r>
              <a:rPr kumimoji="1" lang="zh-CN" altLang="en-US" dirty="0"/>
              <a:t>电子信号（</a:t>
            </a:r>
            <a:r>
              <a:rPr kumimoji="1" lang="en-US" altLang="zh-CN" dirty="0"/>
              <a:t>E</a:t>
            </a:r>
            <a:r>
              <a:rPr kumimoji="1" lang="zh-CN" altLang="en-US" dirty="0"/>
              <a:t>lectronic）：电压、电流等</a:t>
            </a:r>
          </a:p>
          <a:p>
            <a:pPr lvl="1" fontAlgn="auto">
              <a:lnSpc>
                <a:spcPct val="120000"/>
              </a:lnSpc>
            </a:pPr>
            <a:r>
              <a:rPr kumimoji="1" lang="zh-CN" altLang="en-US" dirty="0"/>
              <a:t>时序接口（</a:t>
            </a:r>
            <a:r>
              <a:rPr kumimoji="1" lang="en-US" altLang="zh-CN" dirty="0"/>
              <a:t>Timing</a:t>
            </a:r>
            <a:r>
              <a:rPr kumimoji="1" lang="zh-CN" altLang="en-US" dirty="0"/>
              <a:t>）：采样频率、波特率、比特率等</a:t>
            </a:r>
          </a:p>
          <a:p>
            <a:pPr lvl="1" fontAlgn="auto">
              <a:lnSpc>
                <a:spcPct val="120000"/>
              </a:lnSpc>
            </a:pPr>
            <a:r>
              <a:rPr kumimoji="1" lang="zh-CN" altLang="en-US" dirty="0"/>
              <a:t>介质（</a:t>
            </a:r>
            <a:r>
              <a:rPr kumimoji="1" lang="en-US" altLang="zh-CN" dirty="0"/>
              <a:t>M</a:t>
            </a:r>
            <a:r>
              <a:rPr kumimoji="1" lang="zh-CN" altLang="en-US" dirty="0"/>
              <a:t>edium）：各种线缆、无线频谱等</a:t>
            </a:r>
          </a:p>
          <a:p>
            <a:pPr lvl="1" fontAlgn="auto">
              <a:lnSpc>
                <a:spcPct val="120000"/>
              </a:lnSpc>
            </a:pPr>
            <a:r>
              <a:rPr kumimoji="1" lang="en-US" altLang="zh-CN" dirty="0"/>
              <a:t>...</a:t>
            </a:r>
          </a:p>
        </p:txBody>
      </p:sp>
      <p:sp>
        <p:nvSpPr>
          <p:cNvPr id="5" name="灯片编号占位符 4">
            <a:extLst>
              <a:ext uri="{FF2B5EF4-FFF2-40B4-BE49-F238E27FC236}">
                <a16:creationId xmlns:a16="http://schemas.microsoft.com/office/drawing/2014/main" id="{058DEC51-54D0-3141-AC27-70F3D5B7A60B}"/>
              </a:ext>
            </a:extLst>
          </p:cNvPr>
          <p:cNvSpPr>
            <a:spLocks noGrp="1"/>
          </p:cNvSpPr>
          <p:nvPr>
            <p:ph type="sldNum" sz="quarter" idx="12"/>
          </p:nvPr>
        </p:nvSpPr>
        <p:spPr/>
        <p:txBody>
          <a:bodyPr/>
          <a:lstStyle/>
          <a:p>
            <a:fld id="{8D4D1E41-7A09-AB4A-A4E1-09765ADA2698}" type="slidenum">
              <a:rPr kumimoji="1" lang="zh-CN" altLang="en-US" smtClean="0"/>
              <a:t>57</a:t>
            </a:fld>
            <a:endParaRPr kumimoji="1" lang="zh-CN" altLang="en-US" dirty="0"/>
          </a:p>
        </p:txBody>
      </p:sp>
      <p:graphicFrame>
        <p:nvGraphicFramePr>
          <p:cNvPr id="6" name="表格 5"/>
          <p:cNvGraphicFramePr/>
          <p:nvPr>
            <p:extLst>
              <p:ext uri="{D42A27DB-BD31-4B8C-83A1-F6EECF244321}">
                <p14:modId xmlns:p14="http://schemas.microsoft.com/office/powerpoint/2010/main" val="2001260311"/>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p>
                    <a:p>
                      <a:pPr algn="ctr">
                        <a:buNone/>
                      </a:pPr>
                      <a:r>
                        <a:rPr lang="en-US" altLang="zh-CN" sz="2000" b="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Physical Layer</a:t>
                      </a:r>
                    </a:p>
                  </a:txBody>
                  <a:tcPr anchor="ctr">
                    <a:noFill/>
                  </a:tcPr>
                </a:tc>
                <a:extLst>
                  <a:ext uri="{0D108BD9-81ED-4DB2-BD59-A6C34878D82A}">
                    <a16:rowId xmlns:a16="http://schemas.microsoft.com/office/drawing/2014/main" val="10006"/>
                  </a:ext>
                </a:extLst>
              </a:tr>
            </a:tbl>
          </a:graphicData>
        </a:graphic>
      </p:graphicFrame>
      <p:sp>
        <p:nvSpPr>
          <p:cNvPr id="8" name="文本框 7">
            <a:extLst>
              <a:ext uri="{FF2B5EF4-FFF2-40B4-BE49-F238E27FC236}">
                <a16:creationId xmlns:a16="http://schemas.microsoft.com/office/drawing/2014/main" id="{AE9357E9-DF99-6D48-B9BF-585DC4479F72}"/>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2225101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838200" y="1510665"/>
            <a:ext cx="8431530" cy="4988560"/>
          </a:xfrm>
        </p:spPr>
        <p:txBody>
          <a:bodyPr>
            <a:normAutofit fontScale="90000" lnSpcReduction="10000"/>
          </a:bodyPr>
          <a:lstStyle/>
          <a:p>
            <a:pPr marL="360363" indent="-360363" fontAlgn="auto">
              <a:lnSpc>
                <a:spcPct val="120000"/>
              </a:lnSpc>
            </a:pPr>
            <a:r>
              <a:rPr kumimoji="1" lang="zh-CN" altLang="en-US" dirty="0"/>
              <a:t>数据链路层 </a:t>
            </a:r>
            <a:r>
              <a:rPr kumimoji="1" lang="en-US" altLang="zh-CN" dirty="0"/>
              <a:t>(Data Link Layer)</a:t>
            </a:r>
            <a:endParaRPr kumimoji="1" lang="zh-CN" altLang="en-US" dirty="0"/>
          </a:p>
          <a:p>
            <a:pPr lvl="1" fontAlgn="auto">
              <a:lnSpc>
                <a:spcPct val="120000"/>
              </a:lnSpc>
            </a:pPr>
            <a:r>
              <a:rPr kumimoji="1" lang="zh-CN" altLang="en-US" dirty="0">
                <a:solidFill>
                  <a:srgbClr val="C00000"/>
                </a:solidFill>
              </a:rPr>
              <a:t>实现相邻（</a:t>
            </a:r>
            <a:r>
              <a:rPr lang="en-US" altLang="en-US" noProof="0" dirty="0">
                <a:ln>
                  <a:noFill/>
                </a:ln>
                <a:solidFill>
                  <a:srgbClr val="C00000"/>
                </a:solidFill>
                <a:effectLst/>
                <a:uLnTx/>
                <a:uFillTx/>
                <a:sym typeface="+mn-ea"/>
              </a:rPr>
              <a:t>Neighboring</a:t>
            </a:r>
            <a:r>
              <a:rPr kumimoji="1" lang="zh-CN" altLang="en-US" dirty="0">
                <a:solidFill>
                  <a:srgbClr val="C00000"/>
                </a:solidFill>
              </a:rPr>
              <a:t>）网络实体间的数据传输</a:t>
            </a:r>
            <a:endParaRPr kumimoji="1" lang="zh-CN" altLang="en-US" dirty="0"/>
          </a:p>
          <a:p>
            <a:pPr lvl="1" fontAlgn="auto">
              <a:lnSpc>
                <a:spcPct val="120000"/>
              </a:lnSpc>
            </a:pPr>
            <a:r>
              <a:rPr kumimoji="1" lang="zh-CN" altLang="en-US" dirty="0">
                <a:solidFill>
                  <a:srgbClr val="C00000"/>
                </a:solidFill>
              </a:rPr>
              <a:t>成帧</a:t>
            </a:r>
            <a:r>
              <a:rPr kumimoji="1" lang="zh-CN" altLang="en-US" dirty="0"/>
              <a:t>（</a:t>
            </a:r>
            <a:r>
              <a:rPr kumimoji="1" lang="en-US" altLang="zh-CN" dirty="0"/>
              <a:t>Framing</a:t>
            </a:r>
            <a:r>
              <a:rPr kumimoji="1" lang="zh-CN" altLang="en-US" dirty="0"/>
              <a:t>）：</a:t>
            </a:r>
            <a:r>
              <a:rPr lang="zh-CN" altLang="zh-CN" dirty="0"/>
              <a:t>从物理层的比特流中提取出完整的帧 </a:t>
            </a:r>
            <a:endParaRPr kumimoji="1" lang="zh-CN" altLang="en-US" dirty="0"/>
          </a:p>
          <a:p>
            <a:pPr lvl="1" fontAlgn="auto">
              <a:lnSpc>
                <a:spcPct val="120000"/>
              </a:lnSpc>
            </a:pPr>
            <a:r>
              <a:rPr kumimoji="1" lang="zh-CN" altLang="en-US" dirty="0"/>
              <a:t>错误检测与纠正：为提供可靠数据通信提供可能</a:t>
            </a:r>
          </a:p>
          <a:p>
            <a:pPr lvl="1" fontAlgn="auto">
              <a:lnSpc>
                <a:spcPct val="120000"/>
              </a:lnSpc>
            </a:pPr>
            <a:r>
              <a:rPr kumimoji="1" lang="zh-CN" altLang="en-US" dirty="0"/>
              <a:t>物理地址（</a:t>
            </a:r>
            <a:r>
              <a:rPr kumimoji="1" lang="en-US" altLang="zh-CN" dirty="0"/>
              <a:t>MAC address</a:t>
            </a:r>
            <a:r>
              <a:rPr kumimoji="1" lang="zh-CN" altLang="en-US" dirty="0"/>
              <a:t>）：</a:t>
            </a:r>
            <a:r>
              <a:rPr kumimoji="1" lang="en-US" altLang="zh-CN" dirty="0"/>
              <a:t>48</a:t>
            </a:r>
            <a:r>
              <a:rPr kumimoji="1" lang="zh-CN" altLang="en-US" dirty="0"/>
              <a:t>位，理论上唯一网络标识，烧录在网卡，不便更改</a:t>
            </a:r>
          </a:p>
          <a:p>
            <a:pPr lvl="1" fontAlgn="auto">
              <a:lnSpc>
                <a:spcPct val="120000"/>
              </a:lnSpc>
            </a:pPr>
            <a:r>
              <a:rPr kumimoji="1" lang="zh-CN" altLang="en-US" dirty="0"/>
              <a:t>流量控制，避免</a:t>
            </a:r>
            <a:r>
              <a:rPr kumimoji="1" lang="en-US" altLang="zh-CN" dirty="0"/>
              <a:t>“</a:t>
            </a:r>
            <a:r>
              <a:rPr kumimoji="1" lang="zh-CN" altLang="en-US" dirty="0"/>
              <a:t>淹没</a:t>
            </a:r>
            <a:r>
              <a:rPr kumimoji="1" lang="en-US" altLang="zh-CN" dirty="0"/>
              <a:t>”</a:t>
            </a:r>
            <a:r>
              <a:rPr kumimoji="1" lang="zh-CN" altLang="en-US" dirty="0"/>
              <a:t>（</a:t>
            </a:r>
            <a:r>
              <a:rPr kumimoji="1" lang="en-US" altLang="zh-CN" dirty="0"/>
              <a:t>overwhelming</a:t>
            </a:r>
            <a:r>
              <a:rPr kumimoji="1" lang="zh-CN" altLang="en-US" dirty="0"/>
              <a:t>）</a:t>
            </a:r>
            <a:r>
              <a:rPr kumimoji="1" lang="en-US" altLang="zh-CN" dirty="0"/>
              <a:t>:</a:t>
            </a:r>
            <a:r>
              <a:rPr kumimoji="1" lang="zh-CN" altLang="en-US" dirty="0"/>
              <a:t>当快速的发送端遇上慢速的接收端，接收端缓存溢出</a:t>
            </a:r>
          </a:p>
          <a:p>
            <a:pPr lvl="1" fontAlgn="auto">
              <a:lnSpc>
                <a:spcPct val="120000"/>
              </a:lnSpc>
            </a:pPr>
            <a:r>
              <a:rPr kumimoji="1" lang="zh-CN" altLang="en-US" dirty="0"/>
              <a:t>共享信道上的访问控制（</a:t>
            </a:r>
            <a:r>
              <a:rPr kumimoji="1" lang="en-US" altLang="zh-CN" dirty="0"/>
              <a:t>MAC</a:t>
            </a:r>
            <a:r>
              <a:rPr kumimoji="1" lang="zh-CN" altLang="en-US" dirty="0"/>
              <a:t>）：同一个信道，同时传输信号。如同：同一间教室内，多人同时发言，需要纪律来控制</a:t>
            </a:r>
          </a:p>
          <a:p>
            <a:pPr lvl="1" fontAlgn="auto">
              <a:lnSpc>
                <a:spcPct val="120000"/>
              </a:lnSpc>
            </a:pPr>
            <a:r>
              <a:rPr kumimoji="1" lang="en-US" altLang="zh-CN" dirty="0"/>
              <a:t>...</a:t>
            </a:r>
          </a:p>
        </p:txBody>
      </p:sp>
      <p:sp>
        <p:nvSpPr>
          <p:cNvPr id="5" name="灯片编号占位符 4">
            <a:extLst>
              <a:ext uri="{FF2B5EF4-FFF2-40B4-BE49-F238E27FC236}">
                <a16:creationId xmlns:a16="http://schemas.microsoft.com/office/drawing/2014/main" id="{7E384B9A-C28E-E04F-B788-91C055B9A89A}"/>
              </a:ext>
            </a:extLst>
          </p:cNvPr>
          <p:cNvSpPr>
            <a:spLocks noGrp="1"/>
          </p:cNvSpPr>
          <p:nvPr>
            <p:ph type="sldNum" sz="quarter" idx="12"/>
          </p:nvPr>
        </p:nvSpPr>
        <p:spPr/>
        <p:txBody>
          <a:bodyPr/>
          <a:lstStyle/>
          <a:p>
            <a:fld id="{8D4D1E41-7A09-AB4A-A4E1-09765ADA2698}" type="slidenum">
              <a:rPr kumimoji="1" lang="zh-CN" altLang="en-US" smtClean="0"/>
              <a:t>58</a:t>
            </a:fld>
            <a:endParaRPr kumimoji="1" lang="zh-CN" altLang="en-US" dirty="0"/>
          </a:p>
        </p:txBody>
      </p:sp>
      <p:graphicFrame>
        <p:nvGraphicFramePr>
          <p:cNvPr id="6" name="表格 5"/>
          <p:cNvGraphicFramePr/>
          <p:nvPr>
            <p:extLst>
              <p:ext uri="{D42A27DB-BD31-4B8C-83A1-F6EECF244321}">
                <p14:modId xmlns:p14="http://schemas.microsoft.com/office/powerpoint/2010/main" val="2649532877"/>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p>
                    <a:p>
                      <a:pPr algn="ctr">
                        <a:buNone/>
                      </a:pPr>
                      <a:r>
                        <a:rPr lang="en-US" altLang="zh-CN" sz="2000" b="0" dirty="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p>
                    <a:p>
                      <a:pPr algn="ctr">
                        <a:buNone/>
                      </a:pPr>
                      <a:r>
                        <a:rPr lang="en-US" altLang="zh-CN" sz="2000" b="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数据链路层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Data Link Layer</a:t>
                      </a:r>
                    </a:p>
                  </a:txBody>
                  <a:tcPr anchor="ctr">
                    <a:noFill/>
                  </a:tcPr>
                </a:tc>
                <a:extLst>
                  <a:ext uri="{0D108BD9-81ED-4DB2-BD59-A6C34878D82A}">
                    <a16:rowId xmlns:a16="http://schemas.microsoft.com/office/drawing/2014/main" val="10005"/>
                  </a:ext>
                </a:extLst>
              </a:tr>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p>
                    <a:p>
                      <a:pPr algn="ctr">
                        <a:buNone/>
                      </a:pPr>
                      <a:r>
                        <a:rPr lang="en-US" altLang="zh-CN" sz="2000" b="0" dirty="0">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8" name="文本框 7">
            <a:extLst>
              <a:ext uri="{FF2B5EF4-FFF2-40B4-BE49-F238E27FC236}">
                <a16:creationId xmlns:a16="http://schemas.microsoft.com/office/drawing/2014/main" id="{171AAADA-0090-B94E-9A93-241CF1A3F43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2264661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FBB2B6A-0D14-6347-8342-4216CEB590B3}"/>
              </a:ext>
            </a:extLst>
          </p:cNvPr>
          <p:cNvSpPr>
            <a:spLocks noGrp="1" noChangeArrowheads="1"/>
          </p:cNvSpPr>
          <p:nvPr>
            <p:ph type="title"/>
          </p:nvPr>
        </p:nvSpPr>
        <p:spPr/>
        <p:txBody>
          <a:bodyPr>
            <a:normAutofit/>
          </a:bodyPr>
          <a:lstStyle/>
          <a:p>
            <a:r>
              <a:rPr lang="zh-CN" altLang="en-US" dirty="0"/>
              <a:t>课程的任务、目的和基本要求</a:t>
            </a:r>
          </a:p>
        </p:txBody>
      </p:sp>
      <p:sp>
        <p:nvSpPr>
          <p:cNvPr id="9219" name="Rectangle 3">
            <a:extLst>
              <a:ext uri="{FF2B5EF4-FFF2-40B4-BE49-F238E27FC236}">
                <a16:creationId xmlns:a16="http://schemas.microsoft.com/office/drawing/2014/main" id="{5C6F2343-F0D6-D94C-8A33-AA95B3EB0144}"/>
              </a:ext>
            </a:extLst>
          </p:cNvPr>
          <p:cNvSpPr>
            <a:spLocks noGrp="1" noChangeArrowheads="1"/>
          </p:cNvSpPr>
          <p:nvPr>
            <p:ph idx="1"/>
          </p:nvPr>
        </p:nvSpPr>
        <p:spPr/>
        <p:txBody>
          <a:bodyPr/>
          <a:lstStyle/>
          <a:p>
            <a:pPr>
              <a:lnSpc>
                <a:spcPct val="120000"/>
              </a:lnSpc>
            </a:pPr>
            <a:r>
              <a:rPr lang="zh-CN" altLang="en-US" dirty="0"/>
              <a:t>掌握计算机网络的基本概念</a:t>
            </a:r>
          </a:p>
          <a:p>
            <a:pPr>
              <a:lnSpc>
                <a:spcPct val="120000"/>
              </a:lnSpc>
            </a:pPr>
            <a:r>
              <a:rPr lang="zh-CN" altLang="en-US" dirty="0"/>
              <a:t>掌握计算机网络的体系结构和参考模型</a:t>
            </a:r>
            <a:endParaRPr lang="en-US" altLang="zh-CN" dirty="0"/>
          </a:p>
          <a:p>
            <a:pPr>
              <a:lnSpc>
                <a:spcPct val="120000"/>
              </a:lnSpc>
            </a:pPr>
            <a:r>
              <a:rPr lang="zh-CN" altLang="en-US" dirty="0"/>
              <a:t>掌握典型计算机网络（</a:t>
            </a:r>
            <a:r>
              <a:rPr lang="en-US" altLang="zh-CN" dirty="0"/>
              <a:t>Internet</a:t>
            </a:r>
            <a:r>
              <a:rPr lang="zh-CN" altLang="en-US" dirty="0"/>
              <a:t>）各层协议的基本工作原理及其所采用的技术</a:t>
            </a:r>
          </a:p>
          <a:p>
            <a:pPr>
              <a:lnSpc>
                <a:spcPct val="120000"/>
              </a:lnSpc>
            </a:pPr>
            <a:r>
              <a:rPr lang="zh-CN" altLang="en-US" dirty="0"/>
              <a:t>掌握计算机网络的一些基本设计方法</a:t>
            </a:r>
          </a:p>
          <a:p>
            <a:pPr>
              <a:lnSpc>
                <a:spcPct val="120000"/>
              </a:lnSpc>
            </a:pPr>
            <a:r>
              <a:rPr lang="zh-CN" altLang="en-US" dirty="0"/>
              <a:t>通过网络实验，掌握计算机网络协议的基本实现技术</a:t>
            </a:r>
          </a:p>
          <a:p>
            <a:pPr>
              <a:lnSpc>
                <a:spcPct val="120000"/>
              </a:lnSpc>
            </a:pPr>
            <a:r>
              <a:rPr lang="zh-CN" altLang="en-US" dirty="0"/>
              <a:t>为以后计算机网络及其应用的专题学习和研究奠定基础</a:t>
            </a:r>
          </a:p>
        </p:txBody>
      </p:sp>
      <p:sp>
        <p:nvSpPr>
          <p:cNvPr id="2" name="灯片编号占位符 1">
            <a:extLst>
              <a:ext uri="{FF2B5EF4-FFF2-40B4-BE49-F238E27FC236}">
                <a16:creationId xmlns:a16="http://schemas.microsoft.com/office/drawing/2014/main" id="{436CC8A2-3065-1249-B9AA-1B07752D6B6A}"/>
              </a:ext>
            </a:extLst>
          </p:cNvPr>
          <p:cNvSpPr>
            <a:spLocks noGrp="1"/>
          </p:cNvSpPr>
          <p:nvPr>
            <p:ph type="sldNum" sz="quarter" idx="12"/>
          </p:nvPr>
        </p:nvSpPr>
        <p:spPr/>
        <p:txBody>
          <a:bodyPr/>
          <a:lstStyle/>
          <a:p>
            <a:fld id="{8D4D1E41-7A09-AB4A-A4E1-09765ADA2698}" type="slidenum">
              <a:rPr kumimoji="1" lang="zh-CN" altLang="en-US" smtClean="0"/>
              <a:t>5</a:t>
            </a:fld>
            <a:endParaRPr kumimoji="1" lang="zh-CN" altLang="en-US" dirty="0"/>
          </a:p>
        </p:txBody>
      </p:sp>
    </p:spTree>
    <p:extLst>
      <p:ext uri="{BB962C8B-B14F-4D97-AF65-F5344CB8AC3E}">
        <p14:creationId xmlns:p14="http://schemas.microsoft.com/office/powerpoint/2010/main" val="2117545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963769" y="1351402"/>
            <a:ext cx="8259441" cy="4398046"/>
          </a:xfrm>
        </p:spPr>
        <p:txBody>
          <a:bodyPr>
            <a:normAutofit fontScale="92500" lnSpcReduction="10000"/>
          </a:bodyPr>
          <a:lstStyle/>
          <a:p>
            <a:pPr marL="360363" indent="-360363" fontAlgn="auto">
              <a:lnSpc>
                <a:spcPct val="120000"/>
              </a:lnSpc>
            </a:pPr>
            <a:r>
              <a:rPr kumimoji="1" lang="zh-CN" altLang="en-US" dirty="0"/>
              <a:t>网络层 </a:t>
            </a:r>
            <a:r>
              <a:rPr kumimoji="1" lang="en-US" altLang="zh-CN" dirty="0"/>
              <a:t>(Network Layer)</a:t>
            </a:r>
            <a:endParaRPr kumimoji="1" lang="zh-CN" altLang="en-US" dirty="0"/>
          </a:p>
          <a:p>
            <a:pPr lvl="1" fontAlgn="auto">
              <a:lnSpc>
                <a:spcPct val="120000"/>
              </a:lnSpc>
            </a:pPr>
            <a:r>
              <a:rPr kumimoji="1" lang="zh-CN" altLang="en-US" dirty="0">
                <a:solidFill>
                  <a:srgbClr val="C00000"/>
                </a:solidFill>
              </a:rPr>
              <a:t>将数据包跨越网络</a:t>
            </a:r>
            <a:r>
              <a:rPr kumimoji="1" lang="zh-CN" altLang="en-US" dirty="0">
                <a:solidFill>
                  <a:srgbClr val="C00000"/>
                </a:solidFill>
                <a:sym typeface="+mn-ea"/>
              </a:rPr>
              <a:t>从源设备发送到目的设备（</a:t>
            </a:r>
            <a:r>
              <a:rPr kumimoji="1" lang="en-US" altLang="zh-CN" dirty="0">
                <a:solidFill>
                  <a:srgbClr val="C00000"/>
                </a:solidFill>
                <a:sym typeface="+mn-ea"/>
              </a:rPr>
              <a:t>host to host</a:t>
            </a:r>
            <a:r>
              <a:rPr kumimoji="1" lang="zh-CN" altLang="en-US" dirty="0">
                <a:solidFill>
                  <a:srgbClr val="C00000"/>
                </a:solidFill>
                <a:sym typeface="+mn-ea"/>
              </a:rPr>
              <a:t>）</a:t>
            </a:r>
            <a:endParaRPr kumimoji="1" lang="zh-CN" altLang="en-US" dirty="0"/>
          </a:p>
          <a:p>
            <a:pPr lvl="1" fontAlgn="auto">
              <a:lnSpc>
                <a:spcPct val="120000"/>
              </a:lnSpc>
            </a:pPr>
            <a:r>
              <a:rPr kumimoji="1" lang="zh-CN" altLang="en-US" dirty="0">
                <a:solidFill>
                  <a:srgbClr val="C00000"/>
                </a:solidFill>
              </a:rPr>
              <a:t>路由</a:t>
            </a:r>
            <a:r>
              <a:rPr kumimoji="1" lang="zh-CN" altLang="en-US" dirty="0"/>
              <a:t>（</a:t>
            </a:r>
            <a:r>
              <a:rPr kumimoji="1" lang="en-US" altLang="zh-CN" dirty="0"/>
              <a:t>Routing</a:t>
            </a:r>
            <a:r>
              <a:rPr kumimoji="1" lang="zh-CN" altLang="en-US" dirty="0"/>
              <a:t>）：在网络中选取从源端到目的端转发路径，常常会根据网络可达性动态选取最佳路径，也可以使用静态路由</a:t>
            </a:r>
            <a:endParaRPr kumimoji="1" lang="en-US" altLang="zh-CN" dirty="0"/>
          </a:p>
          <a:p>
            <a:pPr lvl="1" fontAlgn="auto">
              <a:lnSpc>
                <a:spcPct val="120000"/>
              </a:lnSpc>
            </a:pPr>
            <a:r>
              <a:rPr kumimoji="1" lang="zh-CN" altLang="en-US" dirty="0"/>
              <a:t>路由协议：路由器之间交互路由信息所遵循的协议规范，使得单个路由器能够获取网络的可达性等信息</a:t>
            </a:r>
            <a:endParaRPr kumimoji="1" lang="en-US" altLang="zh-CN" dirty="0"/>
          </a:p>
          <a:p>
            <a:pPr lvl="1">
              <a:lnSpc>
                <a:spcPct val="120000"/>
              </a:lnSpc>
            </a:pPr>
            <a:r>
              <a:rPr kumimoji="1" lang="zh-CN" altLang="en-US" dirty="0"/>
              <a:t>服务质量（</a:t>
            </a:r>
            <a:r>
              <a:rPr kumimoji="1" lang="en-US" altLang="zh-CN" dirty="0"/>
              <a:t>QoS</a:t>
            </a:r>
            <a:r>
              <a:rPr kumimoji="1" lang="zh-CN" altLang="en-US" dirty="0"/>
              <a:t>）控制：处理网络拥塞、负载均衡、准入控制、保障延迟</a:t>
            </a:r>
          </a:p>
          <a:p>
            <a:pPr lvl="1" fontAlgn="auto">
              <a:lnSpc>
                <a:spcPct val="120000"/>
              </a:lnSpc>
            </a:pPr>
            <a:r>
              <a:rPr kumimoji="1" lang="zh-CN" altLang="en-US" dirty="0"/>
              <a:t>异构网络互联：在异构编址和异构网络中路由寻址和转发</a:t>
            </a:r>
          </a:p>
        </p:txBody>
      </p:sp>
      <p:sp>
        <p:nvSpPr>
          <p:cNvPr id="8" name="灯片编号占位符 7">
            <a:extLst>
              <a:ext uri="{FF2B5EF4-FFF2-40B4-BE49-F238E27FC236}">
                <a16:creationId xmlns:a16="http://schemas.microsoft.com/office/drawing/2014/main" id="{674FB539-995C-1741-9A64-76A2D9338943}"/>
              </a:ext>
            </a:extLst>
          </p:cNvPr>
          <p:cNvSpPr>
            <a:spLocks noGrp="1"/>
          </p:cNvSpPr>
          <p:nvPr>
            <p:ph type="sldNum" sz="quarter" idx="12"/>
          </p:nvPr>
        </p:nvSpPr>
        <p:spPr/>
        <p:txBody>
          <a:bodyPr/>
          <a:lstStyle/>
          <a:p>
            <a:fld id="{8D4D1E41-7A09-AB4A-A4E1-09765ADA2698}" type="slidenum">
              <a:rPr kumimoji="1" lang="zh-CN" altLang="en-US" smtClean="0"/>
              <a:t>59</a:t>
            </a:fld>
            <a:endParaRPr kumimoji="1" lang="zh-CN" altLang="en-US" dirty="0"/>
          </a:p>
        </p:txBody>
      </p:sp>
      <p:graphicFrame>
        <p:nvGraphicFramePr>
          <p:cNvPr id="6" name="表格 5"/>
          <p:cNvGraphicFramePr/>
          <p:nvPr>
            <p:extLst>
              <p:ext uri="{D42A27DB-BD31-4B8C-83A1-F6EECF244321}">
                <p14:modId xmlns:p14="http://schemas.microsoft.com/office/powerpoint/2010/main" val="3175936986"/>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p>
                    <a:p>
                      <a:pPr algn="ctr">
                        <a:buNone/>
                      </a:pPr>
                      <a:r>
                        <a:rPr lang="en-US" altLang="zh-CN" sz="2000" b="0" dirty="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网络层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Network Layer</a:t>
                      </a:r>
                    </a:p>
                  </a:txBody>
                  <a:tcPr anchor="ctr">
                    <a:no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2">
                        <a:lumMod val="90000"/>
                      </a:schemeClr>
                    </a:solidFill>
                  </a:tcPr>
                </a:tc>
                <a:extLst>
                  <a:ext uri="{0D108BD9-81ED-4DB2-BD59-A6C34878D82A}">
                    <a16:rowId xmlns:a16="http://schemas.microsoft.com/office/drawing/2014/main" val="10005"/>
                  </a:ext>
                </a:extLst>
              </a:tr>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p>
                    <a:p>
                      <a:pPr algn="ctr">
                        <a:buNone/>
                      </a:pPr>
                      <a:r>
                        <a:rPr lang="en-US" altLang="zh-CN" sz="2000" b="0" dirty="0">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5" name="矩形 4">
            <a:extLst>
              <a:ext uri="{FF2B5EF4-FFF2-40B4-BE49-F238E27FC236}">
                <a16:creationId xmlns:a16="http://schemas.microsoft.com/office/drawing/2014/main" id="{142C8AFF-4AFE-3F43-9CF3-11326F908E04}"/>
              </a:ext>
            </a:extLst>
          </p:cNvPr>
          <p:cNvSpPr/>
          <p:nvPr/>
        </p:nvSpPr>
        <p:spPr>
          <a:xfrm>
            <a:off x="986794" y="5918119"/>
            <a:ext cx="8259441" cy="461665"/>
          </a:xfrm>
          <a:prstGeom prst="rect">
            <a:avLst/>
          </a:prstGeom>
          <a:ln>
            <a:solidFill>
              <a:srgbClr val="C00000"/>
            </a:solidFill>
          </a:ln>
        </p:spPr>
        <p:txBody>
          <a:bodyPr wrap="none">
            <a:spAutoFit/>
          </a:bodyPr>
          <a:lstStyle/>
          <a:p>
            <a:r>
              <a:rPr kumimoji="1" lang="zh-CN" altLang="en-US" sz="2400" dirty="0">
                <a:solidFill>
                  <a:prstClr val="black"/>
                </a:solidFill>
                <a:latin typeface="Microsoft YaHei" panose="020B0503020204020204" pitchFamily="34" charset="-122"/>
                <a:ea typeface="Microsoft YaHei" panose="020B0503020204020204" pitchFamily="34" charset="-122"/>
              </a:rPr>
              <a:t>思考：为何在唯一的</a:t>
            </a:r>
            <a:r>
              <a:rPr kumimoji="1" lang="en-US" altLang="zh-CN" sz="2400" dirty="0">
                <a:solidFill>
                  <a:prstClr val="black"/>
                </a:solidFill>
                <a:latin typeface="Microsoft YaHei" panose="020B0503020204020204" pitchFamily="34" charset="-122"/>
                <a:ea typeface="Microsoft YaHei" panose="020B0503020204020204" pitchFamily="34" charset="-122"/>
              </a:rPr>
              <a:t>MAC</a:t>
            </a:r>
            <a:r>
              <a:rPr kumimoji="1" lang="zh-CN" altLang="en-US" sz="2400" dirty="0">
                <a:solidFill>
                  <a:prstClr val="black"/>
                </a:solidFill>
                <a:latin typeface="Microsoft YaHei" panose="020B0503020204020204" pitchFamily="34" charset="-122"/>
                <a:ea typeface="Microsoft YaHei" panose="020B0503020204020204" pitchFamily="34" charset="-122"/>
              </a:rPr>
              <a:t>地址之外，还需要唯一的</a:t>
            </a:r>
            <a:r>
              <a:rPr kumimoji="1" lang="en-US" altLang="zh-CN" sz="2400" dirty="0">
                <a:solidFill>
                  <a:prstClr val="black"/>
                </a:solidFill>
                <a:latin typeface="Microsoft YaHei" panose="020B0503020204020204" pitchFamily="34" charset="-122"/>
                <a:ea typeface="Microsoft YaHei" panose="020B0503020204020204" pitchFamily="34" charset="-122"/>
              </a:rPr>
              <a:t>IP</a:t>
            </a:r>
            <a:r>
              <a:rPr kumimoji="1" lang="zh-CN" altLang="en-US" sz="2400" dirty="0">
                <a:solidFill>
                  <a:prstClr val="black"/>
                </a:solidFill>
                <a:latin typeface="Microsoft YaHei" panose="020B0503020204020204" pitchFamily="34" charset="-122"/>
                <a:ea typeface="Microsoft YaHei" panose="020B0503020204020204" pitchFamily="34" charset="-122"/>
              </a:rPr>
              <a:t>地址？</a:t>
            </a:r>
            <a:endParaRPr lang="zh-CN" altLang="en-US" sz="2000" dirty="0"/>
          </a:p>
        </p:txBody>
      </p:sp>
      <p:sp>
        <p:nvSpPr>
          <p:cNvPr id="9" name="文本框 8">
            <a:extLst>
              <a:ext uri="{FF2B5EF4-FFF2-40B4-BE49-F238E27FC236}">
                <a16:creationId xmlns:a16="http://schemas.microsoft.com/office/drawing/2014/main" id="{31DC6E0A-AD86-0141-81E3-F9557F1FADB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1693260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838200" y="1363928"/>
            <a:ext cx="8408035" cy="5269865"/>
          </a:xfrm>
        </p:spPr>
        <p:txBody>
          <a:bodyPr>
            <a:normAutofit fontScale="92500" lnSpcReduction="10000"/>
          </a:bodyPr>
          <a:lstStyle/>
          <a:p>
            <a:pPr marL="360363" indent="-360363"/>
            <a:r>
              <a:rPr kumimoji="1" lang="zh-CN" altLang="en-US" dirty="0"/>
              <a:t>传输层 </a:t>
            </a:r>
            <a:r>
              <a:rPr kumimoji="1" lang="en-US" altLang="zh-CN" dirty="0"/>
              <a:t>(Transport Layer)</a:t>
            </a:r>
            <a:endParaRPr kumimoji="1" lang="zh-CN" altLang="en-US" dirty="0"/>
          </a:p>
          <a:p>
            <a:pPr lvl="1" fontAlgn="auto">
              <a:lnSpc>
                <a:spcPct val="120000"/>
              </a:lnSpc>
            </a:pPr>
            <a:r>
              <a:rPr kumimoji="1" lang="zh-CN" altLang="en-US" dirty="0">
                <a:solidFill>
                  <a:srgbClr val="C00000"/>
                </a:solidFill>
              </a:rPr>
              <a:t>将数据从源端口发送到目的端口（</a:t>
            </a:r>
            <a:r>
              <a:rPr kumimoji="1" lang="zh-CN" altLang="en-US" b="1" dirty="0">
                <a:solidFill>
                  <a:srgbClr val="C00000"/>
                </a:solidFill>
              </a:rPr>
              <a:t>进程到进程</a:t>
            </a:r>
            <a:r>
              <a:rPr kumimoji="1" lang="zh-CN" altLang="en-US" dirty="0">
                <a:solidFill>
                  <a:srgbClr val="C00000"/>
                </a:solidFill>
              </a:rPr>
              <a:t>）</a:t>
            </a:r>
            <a:endParaRPr kumimoji="1" lang="zh-CN" altLang="en-US" dirty="0"/>
          </a:p>
          <a:p>
            <a:pPr lvl="1" fontAlgn="auto">
              <a:lnSpc>
                <a:spcPct val="120000"/>
              </a:lnSpc>
            </a:pPr>
            <a:r>
              <a:rPr kumimoji="1" lang="zh-CN" altLang="en-US" dirty="0"/>
              <a:t>网络层定位到一台主机（</a:t>
            </a:r>
            <a:r>
              <a:rPr kumimoji="1" lang="en-US" altLang="zh-CN" dirty="0"/>
              <a:t>host</a:t>
            </a:r>
            <a:r>
              <a:rPr kumimoji="1" lang="zh-CN" altLang="en-US" dirty="0"/>
              <a:t>），传输层的作用域具体到主机上的某一个进程</a:t>
            </a:r>
          </a:p>
          <a:p>
            <a:pPr lvl="1" fontAlgn="auto">
              <a:lnSpc>
                <a:spcPct val="120000"/>
              </a:lnSpc>
            </a:pPr>
            <a:r>
              <a:rPr kumimoji="1" lang="zh-CN" altLang="en-US" dirty="0"/>
              <a:t>网络层的控制主要面向运营商，传输层为</a:t>
            </a:r>
            <a:r>
              <a:rPr kumimoji="1" lang="zh-CN" altLang="en-US" dirty="0">
                <a:solidFill>
                  <a:srgbClr val="C00000"/>
                </a:solidFill>
              </a:rPr>
              <a:t>终端用户</a:t>
            </a:r>
            <a:r>
              <a:rPr kumimoji="1" lang="zh-CN" altLang="en-US" dirty="0"/>
              <a:t>提供端到端的数据传输控制</a:t>
            </a:r>
            <a:endParaRPr kumimoji="1" lang="en-US" altLang="zh-CN" dirty="0"/>
          </a:p>
          <a:p>
            <a:pPr lvl="1" fontAlgn="auto">
              <a:lnSpc>
                <a:spcPct val="120000"/>
              </a:lnSpc>
            </a:pPr>
            <a:r>
              <a:rPr kumimoji="1" lang="zh-CN" altLang="en-US" dirty="0"/>
              <a:t>两类模式：可靠的传输模式，或不可靠传输模式</a:t>
            </a:r>
          </a:p>
          <a:p>
            <a:pPr lvl="1" fontAlgn="auto">
              <a:lnSpc>
                <a:spcPct val="120000"/>
              </a:lnSpc>
            </a:pPr>
            <a:r>
              <a:rPr kumimoji="1" lang="zh-CN" altLang="en-US" dirty="0"/>
              <a:t>可靠传输：可靠的端到端数据传输，适合于对通信质量有要求的应用场景，如文件传输等</a:t>
            </a:r>
            <a:endParaRPr kumimoji="1" lang="en-US" altLang="zh-CN" dirty="0"/>
          </a:p>
          <a:p>
            <a:pPr lvl="1" fontAlgn="auto">
              <a:lnSpc>
                <a:spcPct val="120000"/>
              </a:lnSpc>
            </a:pPr>
            <a:r>
              <a:rPr kumimoji="1" lang="zh-CN" altLang="en-US" dirty="0"/>
              <a:t>不可靠传输：更快捷、更轻量的端到端数据传输，适合于对通信质量要求不高，对通信响应速度要求高的应用场景，如语音对话、视频会议等</a:t>
            </a:r>
          </a:p>
          <a:p>
            <a:pPr lvl="1"/>
            <a:endParaRPr kumimoji="1" lang="zh-CN" altLang="en-US" dirty="0"/>
          </a:p>
        </p:txBody>
      </p:sp>
      <p:sp>
        <p:nvSpPr>
          <p:cNvPr id="5" name="灯片编号占位符 4">
            <a:extLst>
              <a:ext uri="{FF2B5EF4-FFF2-40B4-BE49-F238E27FC236}">
                <a16:creationId xmlns:a16="http://schemas.microsoft.com/office/drawing/2014/main" id="{5C4C1A8F-64FD-2846-9D27-52092ED28F1D}"/>
              </a:ext>
            </a:extLst>
          </p:cNvPr>
          <p:cNvSpPr>
            <a:spLocks noGrp="1"/>
          </p:cNvSpPr>
          <p:nvPr>
            <p:ph type="sldNum" sz="quarter" idx="12"/>
          </p:nvPr>
        </p:nvSpPr>
        <p:spPr/>
        <p:txBody>
          <a:bodyPr/>
          <a:lstStyle/>
          <a:p>
            <a:fld id="{8D4D1E41-7A09-AB4A-A4E1-09765ADA2698}" type="slidenum">
              <a:rPr kumimoji="1" lang="zh-CN" altLang="en-US" smtClean="0"/>
              <a:t>60</a:t>
            </a:fld>
            <a:endParaRPr kumimoji="1" lang="zh-CN" altLang="en-US" dirty="0"/>
          </a:p>
        </p:txBody>
      </p:sp>
      <p:graphicFrame>
        <p:nvGraphicFramePr>
          <p:cNvPr id="6" name="表格 5"/>
          <p:cNvGraphicFramePr/>
          <p:nvPr>
            <p:extLst>
              <p:ext uri="{D42A27DB-BD31-4B8C-83A1-F6EECF244321}">
                <p14:modId xmlns:p14="http://schemas.microsoft.com/office/powerpoint/2010/main" val="4167396353"/>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传输层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Transport Layer</a:t>
                      </a:r>
                    </a:p>
                  </a:txBody>
                  <a:tcPr anchor="ctr">
                    <a:noFill/>
                  </a:tcPr>
                </a:tc>
                <a:extLst>
                  <a:ext uri="{0D108BD9-81ED-4DB2-BD59-A6C34878D82A}">
                    <a16:rowId xmlns:a16="http://schemas.microsoft.com/office/drawing/2014/main" val="10003"/>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p>
                    <a:p>
                      <a:pPr algn="ctr">
                        <a:buNone/>
                      </a:pPr>
                      <a:r>
                        <a:rPr lang="en-US" altLang="zh-CN" sz="2000" b="0">
                          <a:latin typeface="Microsoft YaHei" panose="020B0503020204020204" pitchFamily="34" charset="-122"/>
                          <a:ea typeface="Microsoft YaHei" panose="020B0503020204020204" pitchFamily="34" charset="-122"/>
                        </a:rPr>
                        <a:t>Network Layer</a:t>
                      </a:r>
                    </a:p>
                  </a:txBody>
                  <a:tcPr anchor="ctr">
                    <a:solidFill>
                      <a:schemeClr val="bg2">
                        <a:lumMod val="90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2">
                        <a:lumMod val="90000"/>
                      </a:schemeClr>
                    </a:solidFill>
                  </a:tcPr>
                </a:tc>
                <a:extLst>
                  <a:ext uri="{0D108BD9-81ED-4DB2-BD59-A6C34878D82A}">
                    <a16:rowId xmlns:a16="http://schemas.microsoft.com/office/drawing/2014/main" val="10005"/>
                  </a:ext>
                </a:extLst>
              </a:tr>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p>
                    <a:p>
                      <a:pPr algn="ctr">
                        <a:buNone/>
                      </a:pPr>
                      <a:r>
                        <a:rPr lang="en-US" altLang="zh-CN" sz="2000" b="0" dirty="0">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8" name="文本框 7">
            <a:extLst>
              <a:ext uri="{FF2B5EF4-FFF2-40B4-BE49-F238E27FC236}">
                <a16:creationId xmlns:a16="http://schemas.microsoft.com/office/drawing/2014/main" id="{F3B6B2D2-92D7-3244-B002-F05C1F58E08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5328112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838200" y="1510665"/>
            <a:ext cx="8408035" cy="4586605"/>
          </a:xfrm>
        </p:spPr>
        <p:txBody>
          <a:bodyPr>
            <a:normAutofit/>
          </a:bodyPr>
          <a:lstStyle/>
          <a:p>
            <a:pPr marL="360363" indent="-360363" fontAlgn="auto">
              <a:lnSpc>
                <a:spcPct val="120000"/>
              </a:lnSpc>
            </a:pPr>
            <a:r>
              <a:rPr kumimoji="1" lang="zh-CN" altLang="en-US" dirty="0"/>
              <a:t>会话层 </a:t>
            </a:r>
            <a:r>
              <a:rPr kumimoji="1" lang="en-US" altLang="zh-CN" dirty="0"/>
              <a:t>(Session Layer)</a:t>
            </a:r>
            <a:endParaRPr kumimoji="1" lang="zh-CN" altLang="en-US" dirty="0"/>
          </a:p>
          <a:p>
            <a:pPr lvl="1" fontAlgn="auto">
              <a:lnSpc>
                <a:spcPct val="120000"/>
              </a:lnSpc>
            </a:pPr>
            <a:r>
              <a:rPr kumimoji="1" lang="zh-CN" altLang="en-US" dirty="0"/>
              <a:t>利用传输层提供的服务，在应用程序之间建立和维持会话，并能使会话获得同步</a:t>
            </a:r>
          </a:p>
          <a:p>
            <a:pPr marL="360363" lvl="0" indent="-360363" fontAlgn="auto">
              <a:lnSpc>
                <a:spcPct val="120000"/>
              </a:lnSpc>
            </a:pPr>
            <a:r>
              <a:rPr kumimoji="1" lang="zh-CN" altLang="en-US" dirty="0"/>
              <a:t>表示层（</a:t>
            </a:r>
            <a:r>
              <a:rPr kumimoji="1" lang="en-US" altLang="zh-CN" dirty="0"/>
              <a:t>Presentation Layer</a:t>
            </a:r>
            <a:r>
              <a:rPr kumimoji="1" lang="zh-CN" altLang="en-US" dirty="0"/>
              <a:t>）</a:t>
            </a:r>
          </a:p>
          <a:p>
            <a:pPr lvl="1" fontAlgn="auto">
              <a:lnSpc>
                <a:spcPct val="120000"/>
              </a:lnSpc>
            </a:pPr>
            <a:r>
              <a:rPr kumimoji="1" lang="zh-CN" altLang="en-US" sz="2400" dirty="0"/>
              <a:t>关注所传递信息的语法和语义，管理数据的表示方法，传输的数据结构</a:t>
            </a:r>
            <a:endParaRPr kumimoji="1" lang="zh-CN" altLang="en-US" dirty="0"/>
          </a:p>
          <a:p>
            <a:pPr marL="360363" lvl="0" indent="-360363" fontAlgn="auto">
              <a:lnSpc>
                <a:spcPct val="120000"/>
              </a:lnSpc>
            </a:pPr>
            <a:r>
              <a:rPr kumimoji="1" lang="zh-CN" altLang="en-US" dirty="0"/>
              <a:t>应用层</a:t>
            </a:r>
            <a:r>
              <a:rPr kumimoji="1" lang="zh-CN" altLang="en-US" dirty="0">
                <a:sym typeface="+mn-ea"/>
              </a:rPr>
              <a:t>（</a:t>
            </a:r>
            <a:r>
              <a:rPr kumimoji="1" lang="en-US" altLang="zh-CN" dirty="0">
                <a:sym typeface="+mn-ea"/>
              </a:rPr>
              <a:t>Application Layer</a:t>
            </a:r>
            <a:r>
              <a:rPr kumimoji="1" lang="zh-CN" altLang="en-US" dirty="0">
                <a:sym typeface="+mn-ea"/>
              </a:rPr>
              <a:t>）</a:t>
            </a:r>
          </a:p>
          <a:p>
            <a:pPr lvl="1" fontAlgn="auto">
              <a:lnSpc>
                <a:spcPct val="120000"/>
              </a:lnSpc>
            </a:pPr>
            <a:r>
              <a:rPr kumimoji="1" lang="zh-CN" altLang="en-US" dirty="0"/>
              <a:t>通过应用层协议，提供应用程序便捷的网络服务调用</a:t>
            </a:r>
          </a:p>
        </p:txBody>
      </p:sp>
      <p:sp>
        <p:nvSpPr>
          <p:cNvPr id="5" name="灯片编号占位符 4">
            <a:extLst>
              <a:ext uri="{FF2B5EF4-FFF2-40B4-BE49-F238E27FC236}">
                <a16:creationId xmlns:a16="http://schemas.microsoft.com/office/drawing/2014/main" id="{BAC9FB1B-EF07-6C45-9E05-FEB7184B956C}"/>
              </a:ext>
            </a:extLst>
          </p:cNvPr>
          <p:cNvSpPr>
            <a:spLocks noGrp="1"/>
          </p:cNvSpPr>
          <p:nvPr>
            <p:ph type="sldNum" sz="quarter" idx="12"/>
          </p:nvPr>
        </p:nvSpPr>
        <p:spPr/>
        <p:txBody>
          <a:bodyPr/>
          <a:lstStyle/>
          <a:p>
            <a:fld id="{8D4D1E41-7A09-AB4A-A4E1-09765ADA2698}" type="slidenum">
              <a:rPr kumimoji="1" lang="zh-CN" altLang="en-US" smtClean="0"/>
              <a:t>61</a:t>
            </a:fld>
            <a:endParaRPr kumimoji="1" lang="zh-CN" altLang="en-US" dirty="0"/>
          </a:p>
        </p:txBody>
      </p:sp>
      <p:graphicFrame>
        <p:nvGraphicFramePr>
          <p:cNvPr id="6" name="表格 5"/>
          <p:cNvGraphicFramePr/>
          <p:nvPr>
            <p:extLst>
              <p:ext uri="{D42A27DB-BD31-4B8C-83A1-F6EECF244321}">
                <p14:modId xmlns:p14="http://schemas.microsoft.com/office/powerpoint/2010/main" val="2631552351"/>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应用层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Application Layer</a:t>
                      </a:r>
                    </a:p>
                  </a:txBody>
                  <a:tcPr anchor="ctr">
                    <a:noFill/>
                  </a:tcPr>
                </a:tc>
                <a:extLst>
                  <a:ext uri="{0D108BD9-81ED-4DB2-BD59-A6C34878D82A}">
                    <a16:rowId xmlns:a16="http://schemas.microsoft.com/office/drawing/2014/main" val="10000"/>
                  </a:ext>
                </a:extLst>
              </a:tr>
              <a:tr h="70104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表示层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Presentation Layer</a:t>
                      </a:r>
                    </a:p>
                  </a:txBody>
                  <a:tcPr anchor="ctr">
                    <a:noFill/>
                  </a:tcPr>
                </a:tc>
                <a:extLst>
                  <a:ext uri="{0D108BD9-81ED-4DB2-BD59-A6C34878D82A}">
                    <a16:rowId xmlns:a16="http://schemas.microsoft.com/office/drawing/2014/main" val="10001"/>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会话层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Session Layer</a:t>
                      </a:r>
                    </a:p>
                  </a:txBody>
                  <a:tcPr anchor="ctr">
                    <a:no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2">
                        <a:lumMod val="90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p>
                    <a:p>
                      <a:pPr algn="ctr">
                        <a:buNone/>
                      </a:pPr>
                      <a:r>
                        <a:rPr lang="en-US" altLang="zh-CN" sz="2000" b="0">
                          <a:latin typeface="Microsoft YaHei" panose="020B0503020204020204" pitchFamily="34" charset="-122"/>
                          <a:ea typeface="Microsoft YaHei" panose="020B0503020204020204" pitchFamily="34" charset="-122"/>
                        </a:rPr>
                        <a:t>Network Layer</a:t>
                      </a:r>
                    </a:p>
                  </a:txBody>
                  <a:tcPr anchor="ctr">
                    <a:solidFill>
                      <a:schemeClr val="bg2">
                        <a:lumMod val="90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2">
                        <a:lumMod val="90000"/>
                      </a:schemeClr>
                    </a:solidFill>
                  </a:tcPr>
                </a:tc>
                <a:extLst>
                  <a:ext uri="{0D108BD9-81ED-4DB2-BD59-A6C34878D82A}">
                    <a16:rowId xmlns:a16="http://schemas.microsoft.com/office/drawing/2014/main" val="10005"/>
                  </a:ext>
                </a:extLst>
              </a:tr>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p>
                    <a:p>
                      <a:pPr algn="ctr">
                        <a:buNone/>
                      </a:pPr>
                      <a:r>
                        <a:rPr lang="en-US" altLang="zh-CN" sz="2000" b="0" dirty="0">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8" name="文本框 7">
            <a:extLst>
              <a:ext uri="{FF2B5EF4-FFF2-40B4-BE49-F238E27FC236}">
                <a16:creationId xmlns:a16="http://schemas.microsoft.com/office/drawing/2014/main" id="{F6230B31-5B66-DC48-A97C-9059E39ACFEF}"/>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4061107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TCP/IP</a:t>
            </a:r>
            <a:r>
              <a:rPr kumimoji="1" lang="zh-CN" altLang="en-US" dirty="0"/>
              <a:t>参考模型</a:t>
            </a:r>
          </a:p>
        </p:txBody>
      </p:sp>
      <p:sp>
        <p:nvSpPr>
          <p:cNvPr id="9" name="内容占位符 2">
            <a:extLst>
              <a:ext uri="{FF2B5EF4-FFF2-40B4-BE49-F238E27FC236}">
                <a16:creationId xmlns:a16="http://schemas.microsoft.com/office/drawing/2014/main" id="{F3321CCD-8AD3-F74A-89DC-B2B06368FC04}"/>
              </a:ext>
            </a:extLst>
          </p:cNvPr>
          <p:cNvSpPr>
            <a:spLocks noGrp="1"/>
          </p:cNvSpPr>
          <p:nvPr>
            <p:ph idx="1"/>
          </p:nvPr>
        </p:nvSpPr>
        <p:spPr>
          <a:xfrm>
            <a:off x="838200" y="1379349"/>
            <a:ext cx="8220812" cy="4718103"/>
          </a:xfrm>
        </p:spPr>
        <p:txBody>
          <a:bodyPr>
            <a:noAutofit/>
          </a:bodyPr>
          <a:lstStyle/>
          <a:p>
            <a:pPr>
              <a:lnSpc>
                <a:spcPct val="120000"/>
              </a:lnSpc>
              <a:spcBef>
                <a:spcPts val="0"/>
              </a:spcBef>
            </a:pPr>
            <a:r>
              <a:rPr kumimoji="1" lang="en-US" altLang="zh-CN" sz="2400" dirty="0"/>
              <a:t>TCP/IP</a:t>
            </a:r>
            <a:r>
              <a:rPr kumimoji="1" lang="zh-CN" altLang="en-US" sz="2400" dirty="0"/>
              <a:t>参考模型：</a:t>
            </a:r>
            <a:r>
              <a:rPr kumimoji="1" lang="en-US" altLang="zh-CN" sz="2400" dirty="0"/>
              <a:t>ARPANET</a:t>
            </a:r>
            <a:r>
              <a:rPr kumimoji="1" lang="zh-CN" altLang="en-US" sz="2400" dirty="0"/>
              <a:t>所采用</a:t>
            </a:r>
            <a:endParaRPr kumimoji="1" lang="en-US" altLang="zh-CN" sz="2400" dirty="0"/>
          </a:p>
          <a:p>
            <a:pPr lvl="1">
              <a:lnSpc>
                <a:spcPct val="120000"/>
              </a:lnSpc>
              <a:spcBef>
                <a:spcPts val="0"/>
              </a:spcBef>
            </a:pPr>
            <a:r>
              <a:rPr kumimoji="1" lang="zh-CN" altLang="en-US" sz="2000" dirty="0"/>
              <a:t>以其中最主要的两个协议</a:t>
            </a:r>
            <a:r>
              <a:rPr kumimoji="1" lang="en-US" altLang="zh-CN" sz="2000" dirty="0"/>
              <a:t>TCP/IP</a:t>
            </a:r>
            <a:r>
              <a:rPr kumimoji="1" lang="zh-CN" altLang="en-US" sz="2000" dirty="0"/>
              <a:t>命名</a:t>
            </a:r>
            <a:endParaRPr kumimoji="1" lang="en-US" altLang="zh-CN" sz="2000" dirty="0"/>
          </a:p>
          <a:p>
            <a:pPr lvl="1">
              <a:lnSpc>
                <a:spcPct val="120000"/>
              </a:lnSpc>
              <a:spcBef>
                <a:spcPts val="0"/>
              </a:spcBef>
            </a:pPr>
            <a:r>
              <a:rPr kumimoji="1" lang="en-US" altLang="zh-CN" sz="2000" dirty="0" err="1"/>
              <a:t>Vint</a:t>
            </a:r>
            <a:r>
              <a:rPr kumimoji="1" lang="zh-CN" altLang="en-US" sz="2000" dirty="0"/>
              <a:t> </a:t>
            </a:r>
            <a:r>
              <a:rPr kumimoji="1" lang="en-US" altLang="zh-CN" sz="2000" dirty="0"/>
              <a:t>Cerf</a:t>
            </a:r>
            <a:r>
              <a:rPr kumimoji="1" lang="zh-CN" altLang="en-US" sz="2000" dirty="0"/>
              <a:t>和</a:t>
            </a:r>
            <a:r>
              <a:rPr kumimoji="1" lang="en-US" altLang="zh-CN" sz="2000" dirty="0"/>
              <a:t>Bob</a:t>
            </a:r>
            <a:r>
              <a:rPr kumimoji="1" lang="zh-CN" altLang="en-US" sz="2000" dirty="0"/>
              <a:t> </a:t>
            </a:r>
            <a:r>
              <a:rPr kumimoji="1" lang="en-US" altLang="zh-CN" sz="2000" dirty="0"/>
              <a:t>Kahn</a:t>
            </a:r>
            <a:r>
              <a:rPr kumimoji="1" lang="zh-CN" altLang="en-US" sz="2000" dirty="0"/>
              <a:t>于</a:t>
            </a:r>
            <a:r>
              <a:rPr kumimoji="1" lang="en-US" altLang="zh-CN" sz="2000" dirty="0"/>
              <a:t>1974</a:t>
            </a:r>
            <a:r>
              <a:rPr kumimoji="1" lang="zh-CN" altLang="en-US" sz="2000" dirty="0"/>
              <a:t>年提出</a:t>
            </a:r>
          </a:p>
          <a:p>
            <a:pPr fontAlgn="auto">
              <a:lnSpc>
                <a:spcPct val="120000"/>
              </a:lnSpc>
              <a:spcBef>
                <a:spcPts val="0"/>
              </a:spcBef>
            </a:pPr>
            <a:r>
              <a:rPr kumimoji="1" lang="zh-CN" altLang="en-US" sz="2400" dirty="0"/>
              <a:t>链路层（</a:t>
            </a:r>
            <a:r>
              <a:rPr kumimoji="1" lang="en-US" altLang="zh-CN" sz="2400" dirty="0"/>
              <a:t>Link Layer</a:t>
            </a:r>
            <a:r>
              <a:rPr kumimoji="1" lang="zh-CN" altLang="en-US" sz="2400" dirty="0"/>
              <a:t>）</a:t>
            </a:r>
            <a:endParaRPr kumimoji="1" lang="zh-CN" altLang="en-US" dirty="0"/>
          </a:p>
          <a:p>
            <a:pPr lvl="1" fontAlgn="auto">
              <a:lnSpc>
                <a:spcPct val="120000"/>
              </a:lnSpc>
              <a:spcBef>
                <a:spcPts val="0"/>
              </a:spcBef>
            </a:pPr>
            <a:r>
              <a:rPr kumimoji="1" lang="zh-CN" altLang="en-US" sz="2000" dirty="0"/>
              <a:t>描述了为满足无连接的互联网络层需求，链路必须具备的功能</a:t>
            </a:r>
          </a:p>
          <a:p>
            <a:pPr fontAlgn="auto">
              <a:lnSpc>
                <a:spcPct val="120000"/>
              </a:lnSpc>
              <a:spcBef>
                <a:spcPts val="0"/>
              </a:spcBef>
            </a:pPr>
            <a:r>
              <a:rPr kumimoji="1" lang="zh-CN" altLang="en-US" sz="2400" dirty="0"/>
              <a:t>互联网层（</a:t>
            </a:r>
            <a:r>
              <a:rPr kumimoji="1" lang="en-US" altLang="zh-CN" sz="2400" dirty="0"/>
              <a:t>Internet Layer</a:t>
            </a:r>
            <a:r>
              <a:rPr kumimoji="1" lang="zh-CN" altLang="en-US" sz="2400" dirty="0"/>
              <a:t>）</a:t>
            </a:r>
            <a:endParaRPr kumimoji="1" lang="zh-CN" altLang="en-US" dirty="0"/>
          </a:p>
          <a:p>
            <a:pPr lvl="1" fontAlgn="auto">
              <a:lnSpc>
                <a:spcPct val="120000"/>
              </a:lnSpc>
              <a:spcBef>
                <a:spcPts val="0"/>
              </a:spcBef>
            </a:pPr>
            <a:r>
              <a:rPr kumimoji="1" lang="zh-CN" altLang="en-US" sz="2000" dirty="0"/>
              <a:t>允许主机将数据包注入网络，让这些数据包独立的传输至目的地，并定义了数据包格式和协议（</a:t>
            </a:r>
            <a:r>
              <a:rPr kumimoji="1" lang="en-US" altLang="zh-CN" sz="2000" dirty="0"/>
              <a:t>IPv4</a:t>
            </a:r>
            <a:r>
              <a:rPr kumimoji="1" lang="zh-CN" altLang="en-US" sz="2000" dirty="0"/>
              <a:t>协议和</a:t>
            </a:r>
            <a:r>
              <a:rPr kumimoji="1" lang="en-US" altLang="zh-CN" sz="2000" dirty="0"/>
              <a:t>IPv6</a:t>
            </a:r>
            <a:r>
              <a:rPr kumimoji="1" lang="zh-CN" altLang="en-US" sz="2000" dirty="0"/>
              <a:t>协议）</a:t>
            </a:r>
          </a:p>
          <a:p>
            <a:pPr fontAlgn="auto">
              <a:lnSpc>
                <a:spcPct val="120000"/>
              </a:lnSpc>
              <a:spcBef>
                <a:spcPts val="0"/>
              </a:spcBef>
            </a:pPr>
            <a:r>
              <a:rPr kumimoji="1" lang="zh-CN" altLang="en-US" sz="2400" dirty="0"/>
              <a:t>传输层（</a:t>
            </a:r>
            <a:r>
              <a:rPr kumimoji="1" lang="en-US" altLang="zh-CN" sz="2400" dirty="0"/>
              <a:t>Transport Layer</a:t>
            </a:r>
            <a:r>
              <a:rPr kumimoji="1" lang="zh-CN" altLang="en-US" sz="2400" dirty="0"/>
              <a:t>）</a:t>
            </a:r>
            <a:endParaRPr kumimoji="1" lang="zh-CN" altLang="en-US" dirty="0"/>
          </a:p>
          <a:p>
            <a:pPr lvl="1" fontAlgn="auto">
              <a:lnSpc>
                <a:spcPct val="120000"/>
              </a:lnSpc>
              <a:spcBef>
                <a:spcPts val="0"/>
              </a:spcBef>
            </a:pPr>
            <a:r>
              <a:rPr kumimoji="1" lang="zh-CN" altLang="en-US" sz="2000" dirty="0"/>
              <a:t>允许源主机与目标主机上的对等实体，进行端到端的数据传输：</a:t>
            </a:r>
            <a:r>
              <a:rPr kumimoji="1" lang="en-US" altLang="zh-CN" sz="2000" dirty="0"/>
              <a:t>TCP</a:t>
            </a:r>
            <a:r>
              <a:rPr kumimoji="1" lang="zh-CN" altLang="en-US" sz="2000" dirty="0"/>
              <a:t>，</a:t>
            </a:r>
            <a:r>
              <a:rPr kumimoji="1" lang="en-US" altLang="zh-CN" sz="2000" dirty="0"/>
              <a:t>UDP</a:t>
            </a:r>
            <a:endParaRPr kumimoji="1" lang="zh-CN" altLang="en-US" sz="2000" dirty="0"/>
          </a:p>
          <a:p>
            <a:pPr fontAlgn="auto">
              <a:lnSpc>
                <a:spcPct val="120000"/>
              </a:lnSpc>
              <a:spcBef>
                <a:spcPts val="0"/>
              </a:spcBef>
            </a:pPr>
            <a:r>
              <a:rPr kumimoji="1" lang="zh-CN" altLang="en-US" sz="2400" dirty="0"/>
              <a:t>应用层（</a:t>
            </a:r>
            <a:r>
              <a:rPr kumimoji="1" lang="en-US" altLang="zh-CN" sz="2400" dirty="0"/>
              <a:t>Application Layer</a:t>
            </a:r>
            <a:r>
              <a:rPr kumimoji="1" lang="zh-CN" altLang="en-US" sz="2400" dirty="0"/>
              <a:t>）</a:t>
            </a:r>
            <a:endParaRPr kumimoji="1" lang="zh-CN" altLang="en-US" dirty="0"/>
          </a:p>
          <a:p>
            <a:pPr lvl="1" fontAlgn="auto">
              <a:lnSpc>
                <a:spcPct val="120000"/>
              </a:lnSpc>
              <a:spcBef>
                <a:spcPts val="0"/>
              </a:spcBef>
            </a:pPr>
            <a:r>
              <a:rPr kumimoji="1" lang="zh-CN" altLang="en-US" sz="2000" dirty="0"/>
              <a:t>传输层之上的所有高层协议：</a:t>
            </a:r>
            <a:r>
              <a:rPr kumimoji="1" lang="en-US" altLang="zh-CN" sz="2000" dirty="0"/>
              <a:t>DNS</a:t>
            </a:r>
            <a:r>
              <a:rPr kumimoji="1" lang="zh-CN" altLang="en-US" sz="2000" dirty="0"/>
              <a:t>、</a:t>
            </a:r>
            <a:r>
              <a:rPr kumimoji="1" lang="en-US" altLang="zh-CN" sz="2000" dirty="0"/>
              <a:t>HTTP</a:t>
            </a:r>
            <a:r>
              <a:rPr kumimoji="1" lang="zh-CN" altLang="en-US" sz="2000" dirty="0"/>
              <a:t>、</a:t>
            </a:r>
            <a:r>
              <a:rPr kumimoji="1" lang="en-US" altLang="zh-CN" sz="2000" dirty="0"/>
              <a:t>FTP</a:t>
            </a:r>
            <a:r>
              <a:rPr kumimoji="1" lang="zh-CN" altLang="en-US" sz="2000" dirty="0"/>
              <a:t>、</a:t>
            </a:r>
            <a:r>
              <a:rPr kumimoji="1" lang="en-US" altLang="zh-CN" sz="2000" dirty="0"/>
              <a:t>SMTP...</a:t>
            </a:r>
          </a:p>
        </p:txBody>
      </p:sp>
      <p:sp>
        <p:nvSpPr>
          <p:cNvPr id="3" name="灯片编号占位符 2">
            <a:extLst>
              <a:ext uri="{FF2B5EF4-FFF2-40B4-BE49-F238E27FC236}">
                <a16:creationId xmlns:a16="http://schemas.microsoft.com/office/drawing/2014/main" id="{9E4C32FE-0BFA-464B-A875-0EBF2430ED34}"/>
              </a:ext>
            </a:extLst>
          </p:cNvPr>
          <p:cNvSpPr>
            <a:spLocks noGrp="1"/>
          </p:cNvSpPr>
          <p:nvPr>
            <p:ph type="sldNum" sz="quarter" idx="12"/>
          </p:nvPr>
        </p:nvSpPr>
        <p:spPr/>
        <p:txBody>
          <a:bodyPr/>
          <a:lstStyle/>
          <a:p>
            <a:fld id="{8D4D1E41-7A09-AB4A-A4E1-09765ADA2698}" type="slidenum">
              <a:rPr kumimoji="1" lang="zh-CN" altLang="en-US" smtClean="0"/>
              <a:t>62</a:t>
            </a:fld>
            <a:endParaRPr kumimoji="1" lang="zh-CN" altLang="en-US" dirty="0"/>
          </a:p>
        </p:txBody>
      </p:sp>
      <p:graphicFrame>
        <p:nvGraphicFramePr>
          <p:cNvPr id="6" name="表格 5"/>
          <p:cNvGraphicFramePr/>
          <p:nvPr>
            <p:extLst>
              <p:ext uri="{D42A27DB-BD31-4B8C-83A1-F6EECF244321}">
                <p14:modId xmlns:p14="http://schemas.microsoft.com/office/powerpoint/2010/main" val="3621723537"/>
              </p:ext>
            </p:extLst>
          </p:nvPr>
        </p:nvGraphicFramePr>
        <p:xfrm>
          <a:off x="9333980" y="1753949"/>
          <a:ext cx="2463165" cy="310896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58674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p>
                    <a:p>
                      <a:pPr algn="ctr">
                        <a:buNone/>
                      </a:pPr>
                      <a:r>
                        <a:rPr lang="en-US" altLang="zh-CN" sz="2000" b="0" dirty="0">
                          <a:latin typeface="Microsoft YaHei" panose="020B0503020204020204" pitchFamily="34" charset="-122"/>
                          <a:ea typeface="Microsoft YaHei" panose="020B0503020204020204" pitchFamily="34" charset="-122"/>
                        </a:rPr>
                        <a:t>application Layer</a:t>
                      </a:r>
                    </a:p>
                  </a:txBody>
                  <a:tcPr anchor="ctr">
                    <a:solidFill>
                      <a:schemeClr val="bg2">
                        <a:lumMod val="90000"/>
                      </a:schemeClr>
                    </a:solidFill>
                  </a:tcPr>
                </a:tc>
                <a:extLst>
                  <a:ext uri="{0D108BD9-81ED-4DB2-BD59-A6C34878D82A}">
                    <a16:rowId xmlns:a16="http://schemas.microsoft.com/office/drawing/2014/main" val="10000"/>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sym typeface="+mn-ea"/>
                        </a:rPr>
                        <a:t>传输层</a:t>
                      </a:r>
                    </a:p>
                    <a:p>
                      <a:pPr algn="ctr">
                        <a:buNone/>
                      </a:pPr>
                      <a:r>
                        <a:rPr lang="en-US" altLang="zh-CN" sz="2000" b="0" dirty="0">
                          <a:latin typeface="Microsoft YaHei" panose="020B0503020204020204" pitchFamily="34" charset="-122"/>
                          <a:ea typeface="Microsoft YaHei" panose="020B0503020204020204" pitchFamily="34" charset="-122"/>
                          <a:sym typeface="+mn-ea"/>
                        </a:rPr>
                        <a:t>transport Layer</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互联网层</a:t>
                      </a:r>
                    </a:p>
                    <a:p>
                      <a:pPr algn="ctr">
                        <a:buNone/>
                      </a:pPr>
                      <a:r>
                        <a:rPr lang="en-US" altLang="zh-CN" sz="2000" b="0" dirty="0">
                          <a:latin typeface="Microsoft YaHei" panose="020B0503020204020204" pitchFamily="34" charset="-122"/>
                          <a:ea typeface="Microsoft YaHei" panose="020B0503020204020204" pitchFamily="34" charset="-122"/>
                        </a:rPr>
                        <a:t>internet Layer</a:t>
                      </a:r>
                    </a:p>
                  </a:txBody>
                  <a:tcPr anchor="ctr">
                    <a:solidFill>
                      <a:schemeClr val="bg2">
                        <a:lumMod val="90000"/>
                      </a:schemeClr>
                    </a:solidFill>
                  </a:tcPr>
                </a:tc>
                <a:extLst>
                  <a:ext uri="{0D108BD9-81ED-4DB2-BD59-A6C34878D82A}">
                    <a16:rowId xmlns:a16="http://schemas.microsoft.com/office/drawing/2014/main" val="10002"/>
                  </a:ext>
                </a:extLst>
              </a:tr>
              <a:tr h="208026">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p>
                    <a:p>
                      <a:pPr algn="ctr">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host-to-network</a:t>
                      </a:r>
                      <a:r>
                        <a:rPr lang="zh-CN" altLang="zh-CN" sz="2000" b="0" kern="1200" dirty="0">
                          <a:solidFill>
                            <a:schemeClr val="tx1"/>
                          </a:solidFill>
                          <a:latin typeface="Microsoft YaHei" panose="020B0503020204020204" pitchFamily="34" charset="-122"/>
                          <a:ea typeface="Microsoft YaHei" panose="020B0503020204020204" pitchFamily="34" charset="-122"/>
                          <a:cs typeface="+mn-cs"/>
                        </a:rPr>
                        <a:t> </a:t>
                      </a: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Layer</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C7A76EB1-61F1-184E-874F-5CB47E76D504}"/>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
        <p:nvSpPr>
          <p:cNvPr id="4" name="矩形 3">
            <a:extLst>
              <a:ext uri="{FF2B5EF4-FFF2-40B4-BE49-F238E27FC236}">
                <a16:creationId xmlns:a16="http://schemas.microsoft.com/office/drawing/2014/main" id="{FD0E5403-D03A-5143-89B3-D3F4CE4A38C4}"/>
              </a:ext>
            </a:extLst>
          </p:cNvPr>
          <p:cNvSpPr/>
          <p:nvPr/>
        </p:nvSpPr>
        <p:spPr>
          <a:xfrm>
            <a:off x="9166714" y="5042015"/>
            <a:ext cx="2797695" cy="1200329"/>
          </a:xfrm>
          <a:prstGeom prst="rect">
            <a:avLst/>
          </a:prstGeom>
          <a:ln>
            <a:solidFill>
              <a:srgbClr val="C00000"/>
            </a:solidFill>
          </a:ln>
        </p:spPr>
        <p:txBody>
          <a:bodyPr wrap="square">
            <a:spAutoFit/>
          </a:bodyPr>
          <a:lstStyle/>
          <a:p>
            <a:pPr marL="285750" indent="-285750">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先有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协议栈，然后有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参考模型只是用来描述协议栈的</a:t>
            </a:r>
            <a:r>
              <a:rPr lang="zh-CN" altLang="zh-CN" dirty="0">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E752A819-E3E4-E248-8706-ACE0EAC83300}"/>
              </a:ext>
            </a:extLst>
          </p:cNvPr>
          <p:cNvSpPr/>
          <p:nvPr/>
        </p:nvSpPr>
        <p:spPr>
          <a:xfrm>
            <a:off x="6571488" y="1753949"/>
            <a:ext cx="2194560" cy="1015663"/>
          </a:xfrm>
          <a:prstGeom prst="rect">
            <a:avLst/>
          </a:prstGeom>
          <a:ln>
            <a:solidFill>
              <a:srgbClr val="C00000"/>
            </a:solidFill>
          </a:ln>
        </p:spPr>
        <p:txBody>
          <a:bodyPr wrap="square">
            <a:spAutoFit/>
          </a:bodyPr>
          <a:lstStyle/>
          <a:p>
            <a:pPr algn="ctr"/>
            <a:r>
              <a:rPr lang="en-US" altLang="zh-CN" sz="2000" dirty="0">
                <a:solidFill>
                  <a:srgbClr val="C00000"/>
                </a:solidFill>
                <a:latin typeface="Microsoft YaHei" panose="020B0503020204020204" pitchFamily="34" charset="-122"/>
                <a:ea typeface="Microsoft YaHei" panose="020B0503020204020204" pitchFamily="34" charset="-122"/>
              </a:rPr>
              <a:t>ARPNET</a:t>
            </a:r>
            <a:br>
              <a:rPr lang="en-US" altLang="zh-CN" sz="2000" dirty="0">
                <a:solidFill>
                  <a:srgbClr val="C00000"/>
                </a:solidFill>
                <a:latin typeface="Microsoft YaHei" panose="020B0503020204020204" pitchFamily="34" charset="-122"/>
                <a:ea typeface="Microsoft YaHei" panose="020B0503020204020204" pitchFamily="34" charset="-122"/>
              </a:rPr>
            </a:br>
            <a:r>
              <a:rPr lang="zh-CN" altLang="en-US" sz="2000" dirty="0">
                <a:solidFill>
                  <a:srgbClr val="C00000"/>
                </a:solidFill>
                <a:latin typeface="Microsoft YaHei" panose="020B0503020204020204" pitchFamily="34" charset="-122"/>
                <a:ea typeface="Microsoft YaHei" panose="020B0503020204020204" pitchFamily="34" charset="-122"/>
              </a:rPr>
              <a:t>最终采用</a:t>
            </a:r>
            <a:r>
              <a:rPr lang="en-US" altLang="zh-CN" sz="2000" dirty="0">
                <a:solidFill>
                  <a:srgbClr val="C00000"/>
                </a:solidFill>
                <a:latin typeface="Microsoft YaHei" panose="020B0503020204020204" pitchFamily="34" charset="-122"/>
                <a:ea typeface="Microsoft YaHei" panose="020B0503020204020204" pitchFamily="34" charset="-122"/>
              </a:rPr>
              <a:t>TCP</a:t>
            </a:r>
            <a:r>
              <a:rPr lang="zh-CN" altLang="en-US" sz="2000" dirty="0">
                <a:solidFill>
                  <a:srgbClr val="C00000"/>
                </a:solidFill>
                <a:latin typeface="Microsoft YaHei" panose="020B0503020204020204" pitchFamily="34" charset="-122"/>
                <a:ea typeface="Microsoft YaHei" panose="020B0503020204020204" pitchFamily="34" charset="-122"/>
              </a:rPr>
              <a:t>和</a:t>
            </a:r>
            <a:r>
              <a:rPr lang="en-US" altLang="zh-CN" sz="2000" dirty="0">
                <a:solidFill>
                  <a:srgbClr val="C00000"/>
                </a:solidFill>
                <a:latin typeface="Microsoft YaHei" panose="020B0503020204020204" pitchFamily="34" charset="-122"/>
                <a:ea typeface="Microsoft YaHei" panose="020B0503020204020204" pitchFamily="34" charset="-122"/>
              </a:rPr>
              <a:t>IP</a:t>
            </a:r>
            <a:r>
              <a:rPr lang="zh-CN" altLang="en-US" sz="2000" dirty="0">
                <a:solidFill>
                  <a:srgbClr val="C00000"/>
                </a:solidFill>
                <a:latin typeface="Microsoft YaHei" panose="020B0503020204020204" pitchFamily="34" charset="-122"/>
                <a:ea typeface="Microsoft YaHei" panose="020B0503020204020204" pitchFamily="34" charset="-122"/>
              </a:rPr>
              <a:t>为主要协议</a:t>
            </a:r>
          </a:p>
        </p:txBody>
      </p:sp>
    </p:spTree>
    <p:extLst>
      <p:ext uri="{BB962C8B-B14F-4D97-AF65-F5344CB8AC3E}">
        <p14:creationId xmlns:p14="http://schemas.microsoft.com/office/powerpoint/2010/main" val="1807327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TCP/IP</a:t>
            </a:r>
            <a:r>
              <a:rPr kumimoji="1" lang="zh-CN" altLang="en-US" dirty="0"/>
              <a:t>参考模型</a:t>
            </a:r>
          </a:p>
        </p:txBody>
      </p:sp>
      <p:sp>
        <p:nvSpPr>
          <p:cNvPr id="9" name="内容占位符 2">
            <a:extLst>
              <a:ext uri="{FF2B5EF4-FFF2-40B4-BE49-F238E27FC236}">
                <a16:creationId xmlns:a16="http://schemas.microsoft.com/office/drawing/2014/main" id="{F3321CCD-8AD3-F74A-89DC-B2B06368FC04}"/>
              </a:ext>
            </a:extLst>
          </p:cNvPr>
          <p:cNvSpPr>
            <a:spLocks noGrp="1"/>
          </p:cNvSpPr>
          <p:nvPr>
            <p:ph idx="1"/>
          </p:nvPr>
        </p:nvSpPr>
        <p:spPr>
          <a:xfrm>
            <a:off x="648216" y="1351948"/>
            <a:ext cx="7755487" cy="5004402"/>
          </a:xfrm>
        </p:spPr>
        <p:txBody>
          <a:bodyPr>
            <a:noAutofit/>
          </a:bodyPr>
          <a:lstStyle/>
          <a:p>
            <a:pPr>
              <a:lnSpc>
                <a:spcPct val="120000"/>
              </a:lnSpc>
              <a:spcBef>
                <a:spcPts val="300"/>
              </a:spcBef>
            </a:pPr>
            <a:r>
              <a:rPr kumimoji="1" lang="en-US" altLang="zh-CN" dirty="0"/>
              <a:t>TCP/IP</a:t>
            </a:r>
            <a:r>
              <a:rPr kumimoji="1" lang="zh-CN" altLang="en-US" dirty="0"/>
              <a:t>参考模型</a:t>
            </a:r>
            <a:endParaRPr lang="en-US" altLang="zh-CN" dirty="0">
              <a:solidFill>
                <a:srgbClr val="000000"/>
              </a:solidFill>
            </a:endParaRPr>
          </a:p>
          <a:p>
            <a:pPr lvl="1">
              <a:lnSpc>
                <a:spcPct val="120000"/>
              </a:lnSpc>
              <a:spcBef>
                <a:spcPts val="300"/>
              </a:spcBef>
            </a:pPr>
            <a:r>
              <a:rPr lang="zh-CN" altLang="en-US" dirty="0"/>
              <a:t>摒弃电话系统中“笨终端</a:t>
            </a:r>
            <a:r>
              <a:rPr lang="en-US" altLang="zh-CN" dirty="0"/>
              <a:t>&amp;</a:t>
            </a:r>
            <a:r>
              <a:rPr lang="zh-CN" altLang="en-US" dirty="0"/>
              <a:t>聪明网络”的设计思路</a:t>
            </a:r>
            <a:endParaRPr lang="en-US" altLang="zh-CN" dirty="0"/>
          </a:p>
          <a:p>
            <a:pPr lvl="1">
              <a:lnSpc>
                <a:spcPct val="120000"/>
              </a:lnSpc>
              <a:spcBef>
                <a:spcPts val="300"/>
              </a:spcBef>
            </a:pPr>
            <a:r>
              <a:rPr lang="zh-CN" altLang="en-US" dirty="0">
                <a:solidFill>
                  <a:srgbClr val="C00000"/>
                </a:solidFill>
              </a:rPr>
              <a:t>端对端原则</a:t>
            </a:r>
            <a:r>
              <a:rPr lang="zh-CN" altLang="en-US" dirty="0"/>
              <a:t>：采用</a:t>
            </a:r>
            <a:r>
              <a:rPr lang="zh-CN" altLang="en-US" dirty="0">
                <a:solidFill>
                  <a:srgbClr val="C00000"/>
                </a:solidFill>
              </a:rPr>
              <a:t>聪明终端</a:t>
            </a:r>
            <a:r>
              <a:rPr lang="en-US" altLang="zh-CN" dirty="0">
                <a:solidFill>
                  <a:srgbClr val="C00000"/>
                </a:solidFill>
              </a:rPr>
              <a:t>&amp;</a:t>
            </a:r>
            <a:r>
              <a:rPr lang="zh-CN" altLang="en-US" dirty="0">
                <a:solidFill>
                  <a:srgbClr val="C00000"/>
                </a:solidFill>
              </a:rPr>
              <a:t>简单网络</a:t>
            </a:r>
            <a:r>
              <a:rPr lang="zh-CN" altLang="en-US" dirty="0"/>
              <a:t>，由</a:t>
            </a:r>
            <a:r>
              <a:rPr lang="zh-CN" altLang="en-US" dirty="0">
                <a:solidFill>
                  <a:srgbClr val="C00000"/>
                </a:solidFill>
              </a:rPr>
              <a:t>端系统</a:t>
            </a:r>
            <a:r>
              <a:rPr lang="zh-CN" altLang="en-US" dirty="0"/>
              <a:t>负责丢失恢复等，简单的网络大大提升了可扩展性</a:t>
            </a:r>
          </a:p>
          <a:p>
            <a:pPr lvl="1">
              <a:lnSpc>
                <a:spcPct val="120000"/>
              </a:lnSpc>
              <a:spcBef>
                <a:spcPts val="300"/>
              </a:spcBef>
            </a:pPr>
            <a:r>
              <a:rPr lang="zh-CN" altLang="en-US" dirty="0"/>
              <a:t>实现了建立在简单的、不可靠部件上的可靠系统</a:t>
            </a:r>
            <a:endParaRPr lang="en-US" altLang="zh-CN" dirty="0"/>
          </a:p>
          <a:p>
            <a:pPr>
              <a:lnSpc>
                <a:spcPct val="120000"/>
              </a:lnSpc>
              <a:spcBef>
                <a:spcPts val="300"/>
              </a:spcBef>
            </a:pPr>
            <a:r>
              <a:rPr lang="en-US" altLang="zh-CN" dirty="0">
                <a:solidFill>
                  <a:srgbClr val="000000"/>
                </a:solidFill>
              </a:rPr>
              <a:t>IP</a:t>
            </a:r>
            <a:r>
              <a:rPr lang="zh-CN" altLang="en-US" dirty="0">
                <a:solidFill>
                  <a:srgbClr val="000000"/>
                </a:solidFill>
              </a:rPr>
              <a:t>分组交换的特点</a:t>
            </a:r>
            <a:endParaRPr lang="en-US" altLang="zh-CN" dirty="0">
              <a:solidFill>
                <a:srgbClr val="000000"/>
              </a:solidFill>
            </a:endParaRPr>
          </a:p>
          <a:p>
            <a:pPr lvl="1">
              <a:lnSpc>
                <a:spcPct val="120000"/>
              </a:lnSpc>
              <a:spcBef>
                <a:spcPts val="300"/>
              </a:spcBef>
            </a:pPr>
            <a:r>
              <a:rPr lang="zh-CN" altLang="en-US" dirty="0">
                <a:solidFill>
                  <a:srgbClr val="000000"/>
                </a:solidFill>
              </a:rPr>
              <a:t>可在各种底层物理网络上运行</a:t>
            </a:r>
            <a:r>
              <a:rPr lang="en-US" altLang="zh-CN" dirty="0">
                <a:solidFill>
                  <a:srgbClr val="000000"/>
                </a:solidFill>
              </a:rPr>
              <a:t>(</a:t>
            </a:r>
            <a:r>
              <a:rPr lang="en-US" altLang="zh-CN" dirty="0">
                <a:solidFill>
                  <a:srgbClr val="C00000"/>
                </a:solidFill>
              </a:rPr>
              <a:t>IP over everything</a:t>
            </a:r>
            <a:r>
              <a:rPr lang="en-US" altLang="zh-CN" dirty="0">
                <a:solidFill>
                  <a:srgbClr val="000000"/>
                </a:solidFill>
              </a:rPr>
              <a:t>)</a:t>
            </a:r>
          </a:p>
          <a:p>
            <a:pPr lvl="1">
              <a:lnSpc>
                <a:spcPct val="120000"/>
              </a:lnSpc>
              <a:spcBef>
                <a:spcPts val="300"/>
              </a:spcBef>
            </a:pPr>
            <a:r>
              <a:rPr lang="zh-CN" altLang="en-US" dirty="0">
                <a:solidFill>
                  <a:srgbClr val="000000"/>
                </a:solidFill>
              </a:rPr>
              <a:t>可支持各类上层应用</a:t>
            </a:r>
            <a:r>
              <a:rPr lang="en-US" altLang="zh-CN" dirty="0">
                <a:solidFill>
                  <a:srgbClr val="000000"/>
                </a:solidFill>
              </a:rPr>
              <a:t>(</a:t>
            </a:r>
            <a:r>
              <a:rPr lang="en-US" altLang="zh-CN" dirty="0">
                <a:solidFill>
                  <a:srgbClr val="C00000"/>
                </a:solidFill>
              </a:rPr>
              <a:t>Everything over IP)</a:t>
            </a:r>
          </a:p>
          <a:p>
            <a:pPr lvl="1">
              <a:lnSpc>
                <a:spcPct val="120000"/>
              </a:lnSpc>
              <a:spcBef>
                <a:spcPts val="300"/>
              </a:spcBef>
            </a:pPr>
            <a:r>
              <a:rPr lang="zh-CN" altLang="en-US" dirty="0">
                <a:solidFill>
                  <a:srgbClr val="000000"/>
                </a:solidFill>
              </a:rPr>
              <a:t>每个</a:t>
            </a:r>
            <a:r>
              <a:rPr lang="en-US" altLang="zh-CN" dirty="0">
                <a:solidFill>
                  <a:srgbClr val="000000"/>
                </a:solidFill>
              </a:rPr>
              <a:t>IP</a:t>
            </a:r>
            <a:r>
              <a:rPr lang="zh-CN" altLang="en-US" dirty="0">
                <a:solidFill>
                  <a:srgbClr val="000000"/>
                </a:solidFill>
              </a:rPr>
              <a:t>分组携带各自的目的地址，网络核心功能</a:t>
            </a:r>
            <a:br>
              <a:rPr lang="en-US" altLang="zh-CN" dirty="0">
                <a:solidFill>
                  <a:srgbClr val="000000"/>
                </a:solidFill>
              </a:rPr>
            </a:br>
            <a:r>
              <a:rPr lang="zh-CN" altLang="en-US" dirty="0">
                <a:solidFill>
                  <a:srgbClr val="000000"/>
                </a:solidFill>
              </a:rPr>
              <a:t>简单（通过路由表转发分组），适应爆炸性增长</a:t>
            </a:r>
            <a:endParaRPr kumimoji="1" lang="en-US" altLang="zh-CN" sz="2000" dirty="0"/>
          </a:p>
        </p:txBody>
      </p:sp>
      <p:sp>
        <p:nvSpPr>
          <p:cNvPr id="3" name="灯片编号占位符 2">
            <a:extLst>
              <a:ext uri="{FF2B5EF4-FFF2-40B4-BE49-F238E27FC236}">
                <a16:creationId xmlns:a16="http://schemas.microsoft.com/office/drawing/2014/main" id="{9E4C32FE-0BFA-464B-A875-0EBF2430ED34}"/>
              </a:ext>
            </a:extLst>
          </p:cNvPr>
          <p:cNvSpPr>
            <a:spLocks noGrp="1"/>
          </p:cNvSpPr>
          <p:nvPr>
            <p:ph type="sldNum" sz="quarter" idx="12"/>
          </p:nvPr>
        </p:nvSpPr>
        <p:spPr/>
        <p:txBody>
          <a:bodyPr/>
          <a:lstStyle/>
          <a:p>
            <a:fld id="{8D4D1E41-7A09-AB4A-A4E1-09765ADA2698}" type="slidenum">
              <a:rPr kumimoji="1" lang="zh-CN" altLang="en-US" smtClean="0"/>
              <a:t>63</a:t>
            </a:fld>
            <a:endParaRPr kumimoji="1" lang="zh-CN" altLang="en-US" dirty="0"/>
          </a:p>
        </p:txBody>
      </p:sp>
      <p:sp>
        <p:nvSpPr>
          <p:cNvPr id="8" name="文本框 7">
            <a:extLst>
              <a:ext uri="{FF2B5EF4-FFF2-40B4-BE49-F238E27FC236}">
                <a16:creationId xmlns:a16="http://schemas.microsoft.com/office/drawing/2014/main" id="{C7A76EB1-61F1-184E-874F-5CB47E76D504}"/>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grpSp>
        <p:nvGrpSpPr>
          <p:cNvPr id="22" name="组合 21">
            <a:extLst>
              <a:ext uri="{FF2B5EF4-FFF2-40B4-BE49-F238E27FC236}">
                <a16:creationId xmlns:a16="http://schemas.microsoft.com/office/drawing/2014/main" id="{144193DE-29EB-1540-8179-835E7E78AAB9}"/>
              </a:ext>
            </a:extLst>
          </p:cNvPr>
          <p:cNvGrpSpPr/>
          <p:nvPr/>
        </p:nvGrpSpPr>
        <p:grpSpPr>
          <a:xfrm>
            <a:off x="8195716" y="1881568"/>
            <a:ext cx="3669218" cy="1721447"/>
            <a:chOff x="6808963" y="3301194"/>
            <a:chExt cx="1877837" cy="965486"/>
          </a:xfrm>
        </p:grpSpPr>
        <p:pic>
          <p:nvPicPr>
            <p:cNvPr id="36" name="Picture 2">
              <a:extLst>
                <a:ext uri="{FF2B5EF4-FFF2-40B4-BE49-F238E27FC236}">
                  <a16:creationId xmlns:a16="http://schemas.microsoft.com/office/drawing/2014/main" id="{BBFEFEC6-F20C-034C-A67D-EE2E19F3E6D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47988"/>
            <a:stretch>
              <a:fillRect/>
            </a:stretch>
          </p:blipFill>
          <p:spPr bwMode="auto">
            <a:xfrm flipV="1">
              <a:off x="6808963" y="3301194"/>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10" descr="http://tbn0.google.com/images?q=tbn:uG9PhuBLX4dJJM:http://www.uberreview.com/wp-content/uploads/youtube_logo.jpg">
              <a:hlinkClick r:id="rId4"/>
              <a:extLst>
                <a:ext uri="{FF2B5EF4-FFF2-40B4-BE49-F238E27FC236}">
                  <a16:creationId xmlns:a16="http://schemas.microsoft.com/office/drawing/2014/main" id="{F20A7502-6D96-D44A-BB11-2BAC6ED92A97}"/>
                </a:ext>
              </a:extLst>
            </p:cNvPr>
            <p:cNvPicPr>
              <a:picLocks noChangeAspect="1" noChangeArrowheads="1"/>
            </p:cNvPicPr>
            <p:nvPr/>
          </p:nvPicPr>
          <p:blipFill>
            <a:blip r:embed="rId5" cstate="print">
              <a:clrChange>
                <a:clrFrom>
                  <a:srgbClr val="FCFCFC"/>
                </a:clrFrom>
                <a:clrTo>
                  <a:srgbClr val="FCFCFC">
                    <a:alpha val="0"/>
                  </a:srgbClr>
                </a:clrTo>
              </a:clrChange>
              <a:extLst>
                <a:ext uri="{28A0092B-C50C-407E-A947-70E740481C1C}">
                  <a14:useLocalDpi xmlns:a14="http://schemas.microsoft.com/office/drawing/2010/main"/>
                </a:ext>
              </a:extLst>
            </a:blip>
            <a:srcRect/>
            <a:stretch>
              <a:fillRect/>
            </a:stretch>
          </p:blipFill>
          <p:spPr bwMode="auto">
            <a:xfrm>
              <a:off x="7000141" y="3600649"/>
              <a:ext cx="454599" cy="22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6" descr="http://static.ak.fbcdn.net/images/welcome/welcome_3.gif">
              <a:hlinkClick r:id="rId6"/>
              <a:extLst>
                <a:ext uri="{FF2B5EF4-FFF2-40B4-BE49-F238E27FC236}">
                  <a16:creationId xmlns:a16="http://schemas.microsoft.com/office/drawing/2014/main" id="{424B901D-36B2-824D-B683-F08FE129E1E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00678" y="3609941"/>
              <a:ext cx="405788" cy="20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4" descr="From collectibles to cars, buy and sell all kinds of items on eBay">
              <a:hlinkClick r:id="rId8"/>
              <a:extLst>
                <a:ext uri="{FF2B5EF4-FFF2-40B4-BE49-F238E27FC236}">
                  <a16:creationId xmlns:a16="http://schemas.microsoft.com/office/drawing/2014/main" id="{5D0F6115-2C22-3144-BEDB-675A9BC7D708}"/>
                </a:ext>
              </a:extLst>
            </p:cNvPr>
            <p:cNvPicPr>
              <a:picLocks noChangeAspect="1" noChangeArrowheads="1"/>
            </p:cNvPicPr>
            <p:nvPr/>
          </p:nvPicPr>
          <p:blipFill>
            <a:blip r:embed="rId9"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118579" y="3859562"/>
              <a:ext cx="251162" cy="1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descr="C:\Users\yxia\Desktop\搜狗截图13年10月19日1936_2.jpg">
              <a:extLst>
                <a:ext uri="{FF2B5EF4-FFF2-40B4-BE49-F238E27FC236}">
                  <a16:creationId xmlns:a16="http://schemas.microsoft.com/office/drawing/2014/main" id="{F3E7B90C-6232-354D-9F07-902C2C8C5EBA}"/>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18061" y="3330776"/>
              <a:ext cx="628605" cy="282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C:\Users\yxia\Desktop\搜狗截图13年10月19日1936_3.jpg">
              <a:extLst>
                <a:ext uri="{FF2B5EF4-FFF2-40B4-BE49-F238E27FC236}">
                  <a16:creationId xmlns:a16="http://schemas.microsoft.com/office/drawing/2014/main" id="{3BC475BE-8ABA-434C-B7A5-ABA9120EA362}"/>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38289" y="3841986"/>
              <a:ext cx="437517" cy="2254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3" descr="C:\Users\yxia\Desktop\搜狗截图13年10月19日1937_4.jpg">
              <a:extLst>
                <a:ext uri="{FF2B5EF4-FFF2-40B4-BE49-F238E27FC236}">
                  <a16:creationId xmlns:a16="http://schemas.microsoft.com/office/drawing/2014/main" id="{D0019D23-6242-514F-B7DC-371E15977986}"/>
                </a:ext>
              </a:extLst>
            </p:cNvPr>
            <p:cNvPicPr>
              <a:picLocks noChangeAspect="1" noChangeArrowheads="1"/>
            </p:cNvPicPr>
            <p:nvPr/>
          </p:nvPicPr>
          <p:blipFill>
            <a:blip r:embed="rId1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069933" y="3411612"/>
              <a:ext cx="430488" cy="19832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C:\Users\yxia\Desktop\搜狗截图13年10月19日1938_5.jpg">
              <a:extLst>
                <a:ext uri="{FF2B5EF4-FFF2-40B4-BE49-F238E27FC236}">
                  <a16:creationId xmlns:a16="http://schemas.microsoft.com/office/drawing/2014/main" id="{2365134C-8A9D-CE47-B9F0-4AC1829DF8EA}"/>
                </a:ext>
              </a:extLst>
            </p:cNvPr>
            <p:cNvPicPr>
              <a:picLocks noChangeAspect="1" noChangeArrowheads="1"/>
            </p:cNvPicPr>
            <p:nvPr/>
          </p:nvPicPr>
          <p:blipFill>
            <a:blip r:embed="rId14" cstate="print">
              <a:clrChange>
                <a:clrFrom>
                  <a:srgbClr val="F6F6F6"/>
                </a:clrFrom>
                <a:clrTo>
                  <a:srgbClr val="F6F6F6">
                    <a:alpha val="0"/>
                  </a:srgbClr>
                </a:clrTo>
              </a:clrChange>
              <a:extLst>
                <a:ext uri="{28A0092B-C50C-407E-A947-70E740481C1C}">
                  <a14:useLocalDpi xmlns:a14="http://schemas.microsoft.com/office/drawing/2010/main"/>
                </a:ext>
              </a:extLst>
            </a:blip>
            <a:srcRect/>
            <a:stretch>
              <a:fillRect/>
            </a:stretch>
          </p:blipFill>
          <p:spPr bwMode="auto">
            <a:xfrm>
              <a:off x="7348885" y="3982162"/>
              <a:ext cx="541729" cy="17056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5" descr="C:\Users\yxia\Desktop\搜狗截图13年10月19日1938_6.jpg">
              <a:extLst>
                <a:ext uri="{FF2B5EF4-FFF2-40B4-BE49-F238E27FC236}">
                  <a16:creationId xmlns:a16="http://schemas.microsoft.com/office/drawing/2014/main" id="{F4FE633A-0FDD-4946-9ED3-E6D9540C6354}"/>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922520" y="3645318"/>
              <a:ext cx="577902" cy="1817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C:\Users\yxia\Desktop\google_logo_41.png">
              <a:extLst>
                <a:ext uri="{FF2B5EF4-FFF2-40B4-BE49-F238E27FC236}">
                  <a16:creationId xmlns:a16="http://schemas.microsoft.com/office/drawing/2014/main" id="{FDFA76DC-89D9-3041-813B-402BD15D9567}"/>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saturation sat="400000"/>
                      </a14:imgEffect>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6978720" y="3433397"/>
              <a:ext cx="441733" cy="16822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7" descr="C:\Users\yxia\Desktop\搜狗截图13年10月19日1946_7.jpg">
              <a:extLst>
                <a:ext uri="{FF2B5EF4-FFF2-40B4-BE49-F238E27FC236}">
                  <a16:creationId xmlns:a16="http://schemas.microsoft.com/office/drawing/2014/main" id="{791E3B8D-44D9-5248-AC25-CFB43FC63969}"/>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06462" y="3827070"/>
              <a:ext cx="445541" cy="184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组合 22">
            <a:extLst>
              <a:ext uri="{FF2B5EF4-FFF2-40B4-BE49-F238E27FC236}">
                <a16:creationId xmlns:a16="http://schemas.microsoft.com/office/drawing/2014/main" id="{0737D0A4-1694-BE4A-89F7-50FB58F9A75D}"/>
              </a:ext>
            </a:extLst>
          </p:cNvPr>
          <p:cNvGrpSpPr/>
          <p:nvPr/>
        </p:nvGrpSpPr>
        <p:grpSpPr>
          <a:xfrm>
            <a:off x="8175812" y="3958004"/>
            <a:ext cx="3669218" cy="1721447"/>
            <a:chOff x="6804682" y="4350467"/>
            <a:chExt cx="1877837" cy="965486"/>
          </a:xfrm>
        </p:grpSpPr>
        <p:pic>
          <p:nvPicPr>
            <p:cNvPr id="25" name="Picture 2">
              <a:extLst>
                <a:ext uri="{FF2B5EF4-FFF2-40B4-BE49-F238E27FC236}">
                  <a16:creationId xmlns:a16="http://schemas.microsoft.com/office/drawing/2014/main" id="{DAC00A37-0A5B-514E-86AF-0605497DA5B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47988"/>
            <a:stretch>
              <a:fillRect/>
            </a:stretch>
          </p:blipFill>
          <p:spPr bwMode="auto">
            <a:xfrm>
              <a:off x="6804682" y="4350467"/>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6" descr="C:\Users\yxia\Desktop\Img320639468.jpg">
              <a:extLst>
                <a:ext uri="{FF2B5EF4-FFF2-40B4-BE49-F238E27FC236}">
                  <a16:creationId xmlns:a16="http://schemas.microsoft.com/office/drawing/2014/main" id="{09338F12-A144-484D-A9D8-F6EF41ACF415}"/>
                </a:ext>
              </a:extLst>
            </p:cNvPr>
            <p:cNvPicPr>
              <a:picLocks noChangeAspect="1" noChangeArrowheads="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20000" contrast="-40000"/>
                      </a14:imgEffect>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348930" y="4717523"/>
              <a:ext cx="809734" cy="5344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Users\yxia\Desktop\20111222064702697103.jpg">
              <a:extLst>
                <a:ext uri="{FF2B5EF4-FFF2-40B4-BE49-F238E27FC236}">
                  <a16:creationId xmlns:a16="http://schemas.microsoft.com/office/drawing/2014/main" id="{5C37D890-F77B-F849-A5EE-0667C8B2E279}"/>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rot="20983091">
              <a:off x="7835377" y="4801157"/>
              <a:ext cx="113215" cy="2763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0" descr="C:\Users\yxia\Desktop\2178222.jpg">
              <a:extLst>
                <a:ext uri="{FF2B5EF4-FFF2-40B4-BE49-F238E27FC236}">
                  <a16:creationId xmlns:a16="http://schemas.microsoft.com/office/drawing/2014/main" id="{DC48B771-6EC3-4C40-AFA4-B1230318C467}"/>
                </a:ext>
              </a:extLst>
            </p:cNvPr>
            <p:cNvPicPr>
              <a:picLocks noChangeAspect="1" noChangeArrowheads="1"/>
            </p:cNvPicPr>
            <p:nvPr/>
          </p:nvPicPr>
          <p:blipFill>
            <a:blip r:embed="rId22" cstate="print">
              <a:clrChange>
                <a:clrFrom>
                  <a:srgbClr val="FFFFFF"/>
                </a:clrFrom>
                <a:clrTo>
                  <a:srgbClr val="FFFFFF">
                    <a:alpha val="0"/>
                  </a:srgbClr>
                </a:clrTo>
              </a:clrChange>
              <a:extLst>
                <a:ext uri="{BEBA8EAE-BF5A-486C-A8C5-ECC9F3942E4B}">
                  <a14:imgProps xmlns:a14="http://schemas.microsoft.com/office/drawing/2010/main">
                    <a14:imgLayer r:embed="rId2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8191259" y="4819431"/>
              <a:ext cx="307107" cy="441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C:\Users\yxia\Desktop\3770652009510221234.jpg">
              <a:extLst>
                <a:ext uri="{FF2B5EF4-FFF2-40B4-BE49-F238E27FC236}">
                  <a16:creationId xmlns:a16="http://schemas.microsoft.com/office/drawing/2014/main" id="{9B4AB5B5-63EB-8849-B9E3-CA9C2F8206B2}"/>
                </a:ext>
              </a:extLst>
            </p:cNvPr>
            <p:cNvPicPr>
              <a:picLocks noChangeAspect="1" noChangeArrowheads="1"/>
            </p:cNvPicPr>
            <p:nvPr/>
          </p:nvPicPr>
          <p:blipFill>
            <a:blip r:embed="rId24"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rot="4506236" flipV="1">
              <a:off x="7130563" y="4550437"/>
              <a:ext cx="312481" cy="27022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8" descr="http://tbn0.google.com/images?q=tbn:8sTVCGh5uzf1gM:http://www.wpclipart.com/telephone/telephone_cartoon.png">
              <a:hlinkClick r:id="rId25"/>
              <a:extLst>
                <a:ext uri="{FF2B5EF4-FFF2-40B4-BE49-F238E27FC236}">
                  <a16:creationId xmlns:a16="http://schemas.microsoft.com/office/drawing/2014/main" id="{6C011140-C84A-6946-A5A2-B8366715CF63}"/>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7378061" y="4476450"/>
              <a:ext cx="169795" cy="17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6" descr="http://tbn0.google.com/images?q=tbn:xT9wMZ61r7KFCM:http://rtmulcahy.files.wordpress.com/2007/06/cellphone.gif">
              <a:hlinkClick r:id="rId27"/>
              <a:extLst>
                <a:ext uri="{FF2B5EF4-FFF2-40B4-BE49-F238E27FC236}">
                  <a16:creationId xmlns:a16="http://schemas.microsoft.com/office/drawing/2014/main" id="{6CDA6400-B00F-1C40-A4B2-F4DA5D6C7639}"/>
                </a:ext>
              </a:extLst>
            </p:cNvPr>
            <p:cNvPicPr>
              <a:picLocks noChangeAspect="1" noChangeArrowheads="1"/>
            </p:cNvPicPr>
            <p:nvPr/>
          </p:nvPicPr>
          <p:blipFill>
            <a:blip r:embed="rId28" cstate="print">
              <a:clrChange>
                <a:clrFrom>
                  <a:srgbClr val="FCFDFF"/>
                </a:clrFrom>
                <a:clrTo>
                  <a:srgbClr val="FCFDFF">
                    <a:alpha val="0"/>
                  </a:srgbClr>
                </a:clrTo>
              </a:clrChange>
              <a:extLst>
                <a:ext uri="{28A0092B-C50C-407E-A947-70E740481C1C}">
                  <a14:useLocalDpi xmlns:a14="http://schemas.microsoft.com/office/drawing/2010/main"/>
                </a:ext>
              </a:extLst>
            </a:blip>
            <a:srcRect/>
            <a:stretch>
              <a:fillRect/>
            </a:stretch>
          </p:blipFill>
          <p:spPr bwMode="auto">
            <a:xfrm flipH="1">
              <a:off x="7952219" y="4457219"/>
              <a:ext cx="207916" cy="21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1" descr="C:\Users\yxia\Desktop\3374535_010108632321_2.jpg">
              <a:extLst>
                <a:ext uri="{FF2B5EF4-FFF2-40B4-BE49-F238E27FC236}">
                  <a16:creationId xmlns:a16="http://schemas.microsoft.com/office/drawing/2014/main" id="{1C6FF930-AC0C-F449-9966-A01B4970D4E3}"/>
                </a:ext>
              </a:extLst>
            </p:cNvPr>
            <p:cNvPicPr>
              <a:picLocks noChangeAspect="1" noChangeArrowheads="1"/>
            </p:cNvPicPr>
            <p:nvPr/>
          </p:nvPicPr>
          <p:blipFill>
            <a:blip r:embed="rId29"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rot="786443">
              <a:off x="7068316" y="4728057"/>
              <a:ext cx="318250" cy="2073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8" descr="C:\Users\yxia\Desktop\vgoixh91ud6k.jpg">
              <a:extLst>
                <a:ext uri="{FF2B5EF4-FFF2-40B4-BE49-F238E27FC236}">
                  <a16:creationId xmlns:a16="http://schemas.microsoft.com/office/drawing/2014/main" id="{11CDE1A7-3A17-E843-875E-70B7411223E8}"/>
                </a:ext>
              </a:extLst>
            </p:cNvPr>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32234" y="4590085"/>
              <a:ext cx="195598" cy="2293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7" descr="C:\Users\yxia\Desktop\2078815_171043034636_2.jpg">
              <a:extLst>
                <a:ext uri="{FF2B5EF4-FFF2-40B4-BE49-F238E27FC236}">
                  <a16:creationId xmlns:a16="http://schemas.microsoft.com/office/drawing/2014/main" id="{7112D5FE-7FE5-7A40-B694-1B79893A2515}"/>
                </a:ext>
              </a:extLst>
            </p:cNvPr>
            <p:cNvPicPr>
              <a:picLocks noChangeAspect="1" noChangeArrowheads="1"/>
            </p:cNvPicPr>
            <p:nvPr/>
          </p:nvPicPr>
          <p:blipFill>
            <a:blip r:embed="rId31"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flipH="1">
              <a:off x="6922278" y="4917756"/>
              <a:ext cx="309610" cy="3262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C:\Users\yxia\Desktop\1077466119.jpg">
              <a:extLst>
                <a:ext uri="{FF2B5EF4-FFF2-40B4-BE49-F238E27FC236}">
                  <a16:creationId xmlns:a16="http://schemas.microsoft.com/office/drawing/2014/main" id="{FD24A2FD-DF40-AB4D-9961-14C571299AF0}"/>
                </a:ext>
              </a:extLst>
            </p:cNvPr>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62205" y="4425885"/>
              <a:ext cx="407018" cy="450422"/>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矩形 23">
            <a:extLst>
              <a:ext uri="{FF2B5EF4-FFF2-40B4-BE49-F238E27FC236}">
                <a16:creationId xmlns:a16="http://schemas.microsoft.com/office/drawing/2014/main" id="{0DB6C02F-05B1-A343-8670-C5D5E109E1B1}"/>
              </a:ext>
            </a:extLst>
          </p:cNvPr>
          <p:cNvSpPr/>
          <p:nvPr/>
        </p:nvSpPr>
        <p:spPr>
          <a:xfrm>
            <a:off x="9413766" y="3489683"/>
            <a:ext cx="1136867" cy="584921"/>
          </a:xfrm>
          <a:prstGeom prst="rect">
            <a:avLst/>
          </a:prstGeom>
          <a:solidFill>
            <a:schemeClr val="bg1"/>
          </a:solidFill>
          <a:ln w="28575">
            <a:solidFill>
              <a:srgbClr val="7030A0"/>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en-US" altLang="zh-CN" sz="2000" b="1" dirty="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1FFA5CD-701E-6D49-B271-9902C60894D3}"/>
              </a:ext>
            </a:extLst>
          </p:cNvPr>
          <p:cNvSpPr/>
          <p:nvPr/>
        </p:nvSpPr>
        <p:spPr>
          <a:xfrm>
            <a:off x="8681930" y="5641615"/>
            <a:ext cx="2686505" cy="461665"/>
          </a:xfrm>
          <a:prstGeom prst="rect">
            <a:avLst/>
          </a:prstGeom>
        </p:spPr>
        <p:txBody>
          <a:bodyPr wrap="none">
            <a:spAutoFit/>
          </a:bodyPr>
          <a:lstStyle/>
          <a:p>
            <a:r>
              <a:rPr kumimoji="1" lang="en-US" altLang="zh-CN" sz="2400" dirty="0">
                <a:solidFill>
                  <a:prstClr val="black"/>
                </a:solidFill>
                <a:latin typeface="Microsoft YaHei" panose="020B0503020204020204" pitchFamily="34" charset="-122"/>
                <a:ea typeface="Microsoft YaHei" panose="020B0503020204020204" pitchFamily="34" charset="-122"/>
                <a:cs typeface="+mj-cs"/>
              </a:rPr>
              <a:t>TCP/IP</a:t>
            </a:r>
            <a:r>
              <a:rPr kumimoji="1" lang="zh-CN" altLang="en-US" sz="2400" dirty="0">
                <a:solidFill>
                  <a:prstClr val="black"/>
                </a:solidFill>
                <a:latin typeface="Microsoft YaHei" panose="020B0503020204020204" pitchFamily="34" charset="-122"/>
                <a:ea typeface="Microsoft YaHei" panose="020B0503020204020204" pitchFamily="34" charset="-122"/>
                <a:cs typeface="+mj-cs"/>
              </a:rPr>
              <a:t>的沙漏模型</a:t>
            </a:r>
            <a:endParaRPr lang="zh-CN" altLang="en-US" sz="1100" dirty="0"/>
          </a:p>
        </p:txBody>
      </p:sp>
    </p:spTree>
    <p:extLst>
      <p:ext uri="{BB962C8B-B14F-4D97-AF65-F5344CB8AC3E}">
        <p14:creationId xmlns:p14="http://schemas.microsoft.com/office/powerpoint/2010/main" val="2039276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OSI</a:t>
            </a:r>
            <a:r>
              <a:rPr kumimoji="1" lang="zh-CN" altLang="en-US" dirty="0"/>
              <a:t>模型与</a:t>
            </a:r>
            <a:r>
              <a:rPr kumimoji="1" lang="en-US" altLang="zh-CN" dirty="0"/>
              <a:t>TCP/IP</a:t>
            </a:r>
            <a:r>
              <a:rPr kumimoji="1" lang="zh-CN" altLang="en-US" dirty="0"/>
              <a:t>模型比较</a:t>
            </a:r>
          </a:p>
        </p:txBody>
      </p:sp>
      <p:sp>
        <p:nvSpPr>
          <p:cNvPr id="3" name="内容占位符 2"/>
          <p:cNvSpPr>
            <a:spLocks noGrp="1"/>
          </p:cNvSpPr>
          <p:nvPr>
            <p:ph idx="1"/>
          </p:nvPr>
        </p:nvSpPr>
        <p:spPr>
          <a:xfrm>
            <a:off x="749054" y="1276977"/>
            <a:ext cx="6187440" cy="5444497"/>
          </a:xfrm>
        </p:spPr>
        <p:txBody>
          <a:bodyPr>
            <a:noAutofit/>
          </a:bodyPr>
          <a:lstStyle/>
          <a:p>
            <a:pPr>
              <a:spcBef>
                <a:spcPts val="400"/>
              </a:spcBef>
            </a:pPr>
            <a:r>
              <a:rPr kumimoji="1" lang="en-US" altLang="zh-CN" sz="2400" dirty="0">
                <a:solidFill>
                  <a:srgbClr val="C00000"/>
                </a:solidFill>
              </a:rPr>
              <a:t>7</a:t>
            </a:r>
            <a:r>
              <a:rPr kumimoji="1" lang="zh-CN" altLang="en-US" sz="2400" dirty="0">
                <a:solidFill>
                  <a:srgbClr val="C00000"/>
                </a:solidFill>
              </a:rPr>
              <a:t>层模型与</a:t>
            </a:r>
            <a:r>
              <a:rPr kumimoji="1" lang="en-US" altLang="zh-CN" sz="2400" dirty="0">
                <a:solidFill>
                  <a:srgbClr val="C00000"/>
                </a:solidFill>
              </a:rPr>
              <a:t>4</a:t>
            </a:r>
            <a:r>
              <a:rPr kumimoji="1" lang="zh-CN" altLang="en-US" sz="2400" dirty="0">
                <a:solidFill>
                  <a:srgbClr val="C00000"/>
                </a:solidFill>
              </a:rPr>
              <a:t>层模型</a:t>
            </a:r>
            <a:endParaRPr kumimoji="1" lang="en-US" altLang="zh-CN" sz="2400" dirty="0"/>
          </a:p>
          <a:p>
            <a:pPr lvl="1">
              <a:spcBef>
                <a:spcPts val="400"/>
              </a:spcBef>
            </a:pPr>
            <a:r>
              <a:rPr kumimoji="1" lang="en-US" altLang="zh-CN" sz="2000" dirty="0"/>
              <a:t>TCP/IP</a:t>
            </a:r>
            <a:r>
              <a:rPr kumimoji="1" lang="zh-CN" altLang="en-US" sz="2000" dirty="0"/>
              <a:t>模型的网络接口层定义主机与传输线路之间的接口，描述了链路为无连接的互联网层必须提供的基本功能</a:t>
            </a:r>
          </a:p>
          <a:p>
            <a:pPr lvl="1">
              <a:spcBef>
                <a:spcPts val="400"/>
              </a:spcBef>
            </a:pPr>
            <a:r>
              <a:rPr kumimoji="1" lang="en-US" altLang="zh-CN" sz="2000" dirty="0"/>
              <a:t>TCP/IP</a:t>
            </a:r>
            <a:r>
              <a:rPr kumimoji="1" lang="zh-CN" altLang="en-US" sz="2000" dirty="0"/>
              <a:t>模型的互联网层、传输层与</a:t>
            </a:r>
            <a:r>
              <a:rPr kumimoji="1" lang="en-US" altLang="zh-CN" sz="2000" dirty="0"/>
              <a:t>OSI</a:t>
            </a:r>
            <a:r>
              <a:rPr kumimoji="1" lang="zh-CN" altLang="en-US" sz="2000" dirty="0"/>
              <a:t>模型的</a:t>
            </a:r>
            <a:r>
              <a:rPr kumimoji="1" lang="zh-CN" altLang="en-US" sz="2000" dirty="0">
                <a:sym typeface="+mn-ea"/>
              </a:rPr>
              <a:t>网络层、传输层</a:t>
            </a:r>
            <a:r>
              <a:rPr kumimoji="1" lang="zh-CN" altLang="en-US" sz="2000" dirty="0"/>
              <a:t>大致对应</a:t>
            </a:r>
          </a:p>
          <a:p>
            <a:pPr lvl="1">
              <a:spcBef>
                <a:spcPts val="400"/>
              </a:spcBef>
            </a:pPr>
            <a:r>
              <a:rPr kumimoji="1" lang="en-US" altLang="zh-CN" sz="2000" dirty="0"/>
              <a:t>TCP/IP</a:t>
            </a:r>
            <a:r>
              <a:rPr kumimoji="1" lang="zh-CN" altLang="en-US" sz="2000" dirty="0"/>
              <a:t>模型的应用层包含了</a:t>
            </a:r>
            <a:r>
              <a:rPr kumimoji="1" lang="en-US" altLang="zh-CN" sz="2000" dirty="0"/>
              <a:t>OSI</a:t>
            </a:r>
            <a:r>
              <a:rPr kumimoji="1" lang="zh-CN" altLang="en-US" sz="2000" dirty="0"/>
              <a:t>模型的表示层与会话层</a:t>
            </a:r>
          </a:p>
          <a:p>
            <a:pPr lvl="0">
              <a:spcBef>
                <a:spcPts val="400"/>
              </a:spcBef>
            </a:pPr>
            <a:r>
              <a:rPr kumimoji="1" lang="zh-CN" altLang="en-US" sz="2400" dirty="0">
                <a:solidFill>
                  <a:srgbClr val="C00000"/>
                </a:solidFill>
              </a:rPr>
              <a:t>基本设计思想：通用性与实用性</a:t>
            </a:r>
            <a:endParaRPr kumimoji="1" lang="zh-CN" altLang="en-US" sz="2400" dirty="0"/>
          </a:p>
          <a:p>
            <a:pPr lvl="1">
              <a:spcBef>
                <a:spcPts val="400"/>
              </a:spcBef>
            </a:pPr>
            <a:r>
              <a:rPr kumimoji="1" lang="en-US" altLang="zh-CN" sz="2000" dirty="0"/>
              <a:t>OSI</a:t>
            </a:r>
            <a:r>
              <a:rPr kumimoji="1" lang="zh-CN" altLang="en-US" sz="2000" dirty="0"/>
              <a:t>：先有模型后设计协议，不局限于特定协议，</a:t>
            </a:r>
            <a:r>
              <a:rPr kumimoji="1" lang="zh-CN" altLang="en-US" sz="2000" dirty="0">
                <a:solidFill>
                  <a:srgbClr val="C00000"/>
                </a:solidFill>
              </a:rPr>
              <a:t>明确了服务、协议、接口等概念</a:t>
            </a:r>
            <a:r>
              <a:rPr kumimoji="1" lang="zh-CN" altLang="en-US" sz="2000" dirty="0"/>
              <a:t>，更具通用性</a:t>
            </a:r>
          </a:p>
          <a:p>
            <a:pPr lvl="1">
              <a:spcBef>
                <a:spcPts val="400"/>
              </a:spcBef>
            </a:pPr>
            <a:r>
              <a:rPr kumimoji="1" lang="en-US" altLang="zh-CN" sz="2000" dirty="0"/>
              <a:t>TCP/IP</a:t>
            </a:r>
            <a:r>
              <a:rPr kumimoji="1" lang="zh-CN" altLang="en-US" sz="2000" dirty="0"/>
              <a:t>模型：仅仅是对已有协议的描述</a:t>
            </a:r>
          </a:p>
          <a:p>
            <a:pPr lvl="0">
              <a:spcBef>
                <a:spcPts val="400"/>
              </a:spcBef>
            </a:pPr>
            <a:r>
              <a:rPr kumimoji="1" lang="zh-CN" altLang="en-US" sz="2400" dirty="0">
                <a:solidFill>
                  <a:srgbClr val="C00000"/>
                </a:solidFill>
              </a:rPr>
              <a:t>无连接与面向连接</a:t>
            </a:r>
            <a:endParaRPr kumimoji="1" lang="zh-CN" altLang="en-US" sz="2400" dirty="0"/>
          </a:p>
          <a:p>
            <a:pPr lvl="1">
              <a:spcBef>
                <a:spcPts val="400"/>
              </a:spcBef>
            </a:pPr>
            <a:r>
              <a:rPr kumimoji="1" lang="en-US" altLang="zh-CN" sz="2000" dirty="0"/>
              <a:t>OSI</a:t>
            </a:r>
            <a:r>
              <a:rPr kumimoji="1" lang="zh-CN" altLang="en-US" sz="2000" dirty="0"/>
              <a:t>模型网络层能够支持无连接和面向连接通信</a:t>
            </a:r>
          </a:p>
          <a:p>
            <a:pPr lvl="1">
              <a:spcBef>
                <a:spcPts val="400"/>
              </a:spcBef>
            </a:pPr>
            <a:r>
              <a:rPr kumimoji="1" lang="en-US" altLang="zh-CN" sz="2000" dirty="0"/>
              <a:t>TCP/IP</a:t>
            </a:r>
            <a:r>
              <a:rPr kumimoji="1" lang="zh-CN" altLang="en-US" sz="2000" dirty="0"/>
              <a:t>模型的网络层仅支持无连接通信（</a:t>
            </a:r>
            <a:r>
              <a:rPr kumimoji="1" lang="en-US" altLang="zh-CN" sz="2000" dirty="0"/>
              <a:t>IP</a:t>
            </a:r>
            <a:r>
              <a:rPr kumimoji="1" lang="zh-CN" altLang="en-US" sz="2000" dirty="0"/>
              <a:t>）</a:t>
            </a:r>
          </a:p>
          <a:p>
            <a:pPr lvl="1">
              <a:spcBef>
                <a:spcPts val="400"/>
              </a:spcBef>
            </a:pPr>
            <a:endParaRPr kumimoji="1" lang="zh-CN" altLang="en-US" sz="2000" dirty="0"/>
          </a:p>
        </p:txBody>
      </p:sp>
      <p:sp>
        <p:nvSpPr>
          <p:cNvPr id="6" name="灯片编号占位符 5">
            <a:extLst>
              <a:ext uri="{FF2B5EF4-FFF2-40B4-BE49-F238E27FC236}">
                <a16:creationId xmlns:a16="http://schemas.microsoft.com/office/drawing/2014/main" id="{889CEAF8-A0CD-DC48-B0E2-D34CC579B424}"/>
              </a:ext>
            </a:extLst>
          </p:cNvPr>
          <p:cNvSpPr>
            <a:spLocks noGrp="1"/>
          </p:cNvSpPr>
          <p:nvPr>
            <p:ph type="sldNum" sz="quarter" idx="12"/>
          </p:nvPr>
        </p:nvSpPr>
        <p:spPr/>
        <p:txBody>
          <a:bodyPr/>
          <a:lstStyle/>
          <a:p>
            <a:fld id="{8D4D1E41-7A09-AB4A-A4E1-09765ADA2698}" type="slidenum">
              <a:rPr kumimoji="1" lang="zh-CN" altLang="en-US" smtClean="0"/>
              <a:t>64</a:t>
            </a:fld>
            <a:endParaRPr kumimoji="1" lang="zh-CN" altLang="en-US" dirty="0"/>
          </a:p>
        </p:txBody>
      </p:sp>
      <p:graphicFrame>
        <p:nvGraphicFramePr>
          <p:cNvPr id="5" name="表格 4"/>
          <p:cNvGraphicFramePr/>
          <p:nvPr>
            <p:extLst>
              <p:ext uri="{D42A27DB-BD31-4B8C-83A1-F6EECF244321}">
                <p14:modId xmlns:p14="http://schemas.microsoft.com/office/powerpoint/2010/main" val="2169180749"/>
              </p:ext>
            </p:extLst>
          </p:nvPr>
        </p:nvGraphicFramePr>
        <p:xfrm>
          <a:off x="6936494" y="1718310"/>
          <a:ext cx="2527300" cy="3702685"/>
        </p:xfrm>
        <a:graphic>
          <a:graphicData uri="http://schemas.openxmlformats.org/drawingml/2006/table">
            <a:tbl>
              <a:tblPr firstRow="1" bandRow="1">
                <a:tableStyleId>{5940675A-B579-460E-94D1-54222C63F5DA}</a:tableStyleId>
              </a:tblPr>
              <a:tblGrid>
                <a:gridCol w="2527300">
                  <a:extLst>
                    <a:ext uri="{9D8B030D-6E8A-4147-A177-3AD203B41FA5}">
                      <a16:colId xmlns:a16="http://schemas.microsoft.com/office/drawing/2014/main" val="20000"/>
                    </a:ext>
                  </a:extLst>
                </a:gridCol>
              </a:tblGrid>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51815">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5"/>
                  </a:ext>
                </a:extLst>
              </a:tr>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6"/>
                  </a:ext>
                </a:extLst>
              </a:tr>
            </a:tbl>
          </a:graphicData>
        </a:graphic>
      </p:graphicFrame>
      <p:graphicFrame>
        <p:nvGraphicFramePr>
          <p:cNvPr id="8" name="表格 7"/>
          <p:cNvGraphicFramePr/>
          <p:nvPr>
            <p:extLst>
              <p:ext uri="{D42A27DB-BD31-4B8C-83A1-F6EECF244321}">
                <p14:modId xmlns:p14="http://schemas.microsoft.com/office/powerpoint/2010/main" val="1325061214"/>
              </p:ext>
            </p:extLst>
          </p:nvPr>
        </p:nvGraphicFramePr>
        <p:xfrm>
          <a:off x="9678670" y="1718310"/>
          <a:ext cx="2249804" cy="3702685"/>
        </p:xfrm>
        <a:graphic>
          <a:graphicData uri="http://schemas.openxmlformats.org/drawingml/2006/table">
            <a:tbl>
              <a:tblPr firstRow="1" bandRow="1">
                <a:tableStyleId>{5940675A-B579-460E-94D1-54222C63F5DA}</a:tableStyleId>
              </a:tblPr>
              <a:tblGrid>
                <a:gridCol w="2249804">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sym typeface="+mn-ea"/>
                        </a:rPr>
                        <a:t>互联网层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1063625">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bl>
          </a:graphicData>
        </a:graphic>
      </p:graphicFrame>
      <p:sp>
        <p:nvSpPr>
          <p:cNvPr id="10" name="内容占位符 2"/>
          <p:cNvSpPr>
            <a:spLocks noGrp="1"/>
          </p:cNvSpPr>
          <p:nvPr/>
        </p:nvSpPr>
        <p:spPr>
          <a:xfrm>
            <a:off x="7302889" y="5551487"/>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sp>
        <p:nvSpPr>
          <p:cNvPr id="11" name="内容占位符 2"/>
          <p:cNvSpPr>
            <a:spLocks noGrp="1"/>
          </p:cNvSpPr>
          <p:nvPr/>
        </p:nvSpPr>
        <p:spPr>
          <a:xfrm>
            <a:off x="9678670" y="5535295"/>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 4</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sp>
        <p:nvSpPr>
          <p:cNvPr id="12" name="文本框 11">
            <a:extLst>
              <a:ext uri="{FF2B5EF4-FFF2-40B4-BE49-F238E27FC236}">
                <a16:creationId xmlns:a16="http://schemas.microsoft.com/office/drawing/2014/main" id="{C4A2B1E1-5781-3B44-BD52-27298BC5170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3213465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OSI</a:t>
            </a:r>
            <a:r>
              <a:rPr kumimoji="1" lang="zh-CN" altLang="en-US" dirty="0"/>
              <a:t>模型与</a:t>
            </a:r>
            <a:r>
              <a:rPr kumimoji="1" lang="en-US" altLang="zh-CN" dirty="0"/>
              <a:t>TCP/IP</a:t>
            </a:r>
            <a:r>
              <a:rPr kumimoji="1" lang="zh-CN" altLang="en-US" dirty="0"/>
              <a:t>模型比较</a:t>
            </a:r>
          </a:p>
        </p:txBody>
      </p:sp>
      <p:sp>
        <p:nvSpPr>
          <p:cNvPr id="3" name="内容占位符 2"/>
          <p:cNvSpPr>
            <a:spLocks noGrp="1"/>
          </p:cNvSpPr>
          <p:nvPr>
            <p:ph idx="1"/>
          </p:nvPr>
        </p:nvSpPr>
        <p:spPr>
          <a:xfrm>
            <a:off x="501042" y="2505329"/>
            <a:ext cx="5726192" cy="3858895"/>
          </a:xfrm>
          <a:ln w="6350" cmpd="sng">
            <a:solidFill>
              <a:srgbClr val="C00000"/>
            </a:solidFill>
            <a:prstDash val="solid"/>
          </a:ln>
        </p:spPr>
        <p:txBody>
          <a:bodyPr>
            <a:noAutofit/>
          </a:bodyPr>
          <a:lstStyle/>
          <a:p>
            <a:pPr>
              <a:spcBef>
                <a:spcPts val="400"/>
              </a:spcBef>
            </a:pPr>
            <a:r>
              <a:rPr kumimoji="1" lang="zh-CN" altLang="en-US" sz="2000" dirty="0">
                <a:solidFill>
                  <a:srgbClr val="C00000"/>
                </a:solidFill>
              </a:rPr>
              <a:t>从未真正被实现</a:t>
            </a:r>
            <a:endParaRPr kumimoji="1" lang="zh-CN" altLang="en-US" sz="2000" dirty="0"/>
          </a:p>
          <a:p>
            <a:pPr lvl="1">
              <a:spcBef>
                <a:spcPts val="400"/>
              </a:spcBef>
            </a:pPr>
            <a:r>
              <a:rPr kumimoji="1" lang="en-US" altLang="zh-CN" sz="2000" dirty="0"/>
              <a:t>TCP/IP</a:t>
            </a:r>
            <a:r>
              <a:rPr kumimoji="1" lang="zh-CN" altLang="en-US" sz="2000" dirty="0"/>
              <a:t>已成为事实标准，</a:t>
            </a:r>
            <a:r>
              <a:rPr kumimoji="1" lang="en-US" altLang="zh-CN" sz="2000" dirty="0"/>
              <a:t>OSI</a:t>
            </a:r>
            <a:r>
              <a:rPr kumimoji="1" lang="zh-CN" altLang="en-US" sz="2000" dirty="0"/>
              <a:t>缺少厂家支持</a:t>
            </a:r>
          </a:p>
          <a:p>
            <a:pPr>
              <a:spcBef>
                <a:spcPts val="400"/>
              </a:spcBef>
            </a:pPr>
            <a:r>
              <a:rPr kumimoji="1" lang="zh-CN" altLang="en-US" sz="2000" dirty="0">
                <a:solidFill>
                  <a:srgbClr val="C00000"/>
                </a:solidFill>
              </a:rPr>
              <a:t>技术实现糟糕</a:t>
            </a:r>
            <a:endParaRPr kumimoji="1" lang="zh-CN" altLang="en-US" sz="2000" dirty="0"/>
          </a:p>
          <a:p>
            <a:pPr lvl="1">
              <a:spcBef>
                <a:spcPts val="400"/>
              </a:spcBef>
            </a:pPr>
            <a:r>
              <a:rPr kumimoji="1" lang="en-US" altLang="zh-CN" sz="2000" dirty="0"/>
              <a:t>OSI</a:t>
            </a:r>
            <a:r>
              <a:rPr kumimoji="1" lang="zh-CN" altLang="en-US" sz="2000" dirty="0"/>
              <a:t>分层欠缺技术考虑：会话层、表示层很少内容；数据链路层、网络层内容繁杂。模型和协议过于复杂</a:t>
            </a:r>
          </a:p>
          <a:p>
            <a:pPr lvl="1">
              <a:spcBef>
                <a:spcPts val="400"/>
              </a:spcBef>
            </a:pPr>
            <a:r>
              <a:rPr kumimoji="1" lang="zh-CN" altLang="en-US" sz="2000" dirty="0"/>
              <a:t>分层间功能重复：差错控制、流量控制等在不同层反复出现</a:t>
            </a:r>
          </a:p>
          <a:p>
            <a:pPr lvl="0">
              <a:spcBef>
                <a:spcPts val="400"/>
              </a:spcBef>
            </a:pPr>
            <a:r>
              <a:rPr kumimoji="1" lang="zh-CN" altLang="en-US" sz="2000" dirty="0">
                <a:solidFill>
                  <a:srgbClr val="C00000"/>
                </a:solidFill>
              </a:rPr>
              <a:t>非技术因素</a:t>
            </a:r>
            <a:endParaRPr kumimoji="1" lang="zh-CN" altLang="en-US" sz="2000" dirty="0"/>
          </a:p>
          <a:p>
            <a:pPr lvl="1">
              <a:spcBef>
                <a:spcPts val="400"/>
              </a:spcBef>
            </a:pPr>
            <a:r>
              <a:rPr kumimoji="1" lang="en-US" altLang="zh-CN" sz="2000" dirty="0"/>
              <a:t>TCP/IP</a:t>
            </a:r>
            <a:r>
              <a:rPr kumimoji="1" lang="zh-CN" altLang="en-US" sz="2000" dirty="0"/>
              <a:t>实现为</a:t>
            </a:r>
            <a:r>
              <a:rPr kumimoji="1" lang="en-US" altLang="zh-CN" sz="2000" dirty="0"/>
              <a:t>UNIX</a:t>
            </a:r>
            <a:r>
              <a:rPr kumimoji="1" lang="zh-CN" altLang="en-US" sz="2000" dirty="0"/>
              <a:t>一部分，免费</a:t>
            </a:r>
          </a:p>
          <a:p>
            <a:pPr lvl="1">
              <a:spcBef>
                <a:spcPts val="400"/>
              </a:spcBef>
            </a:pPr>
            <a:r>
              <a:rPr kumimoji="1" lang="en-US" altLang="zh-CN" sz="2000" dirty="0"/>
              <a:t>OSI</a:t>
            </a:r>
            <a:r>
              <a:rPr kumimoji="1" lang="zh-CN" altLang="en-US" sz="2000" dirty="0"/>
              <a:t>被认为是政府和机构的强加标准</a:t>
            </a:r>
          </a:p>
        </p:txBody>
      </p:sp>
      <p:sp>
        <p:nvSpPr>
          <p:cNvPr id="5" name="灯片编号占位符 4">
            <a:extLst>
              <a:ext uri="{FF2B5EF4-FFF2-40B4-BE49-F238E27FC236}">
                <a16:creationId xmlns:a16="http://schemas.microsoft.com/office/drawing/2014/main" id="{736001B1-4190-9943-9E51-CDE73AF6A14D}"/>
              </a:ext>
            </a:extLst>
          </p:cNvPr>
          <p:cNvSpPr>
            <a:spLocks noGrp="1"/>
          </p:cNvSpPr>
          <p:nvPr>
            <p:ph type="sldNum" sz="quarter" idx="12"/>
          </p:nvPr>
        </p:nvSpPr>
        <p:spPr/>
        <p:txBody>
          <a:bodyPr/>
          <a:lstStyle/>
          <a:p>
            <a:fld id="{8D4D1E41-7A09-AB4A-A4E1-09765ADA2698}" type="slidenum">
              <a:rPr kumimoji="1" lang="zh-CN" altLang="en-US" smtClean="0"/>
              <a:t>65</a:t>
            </a:fld>
            <a:endParaRPr kumimoji="1" lang="zh-CN" altLang="en-US" dirty="0"/>
          </a:p>
        </p:txBody>
      </p:sp>
      <p:sp>
        <p:nvSpPr>
          <p:cNvPr id="6" name="内容占位符 2"/>
          <p:cNvSpPr>
            <a:spLocks noGrp="1"/>
          </p:cNvSpPr>
          <p:nvPr/>
        </p:nvSpPr>
        <p:spPr>
          <a:xfrm>
            <a:off x="2184399" y="2037461"/>
            <a:ext cx="2577042"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OSI</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模型的不足</a:t>
            </a:r>
          </a:p>
        </p:txBody>
      </p:sp>
      <p:sp>
        <p:nvSpPr>
          <p:cNvPr id="7" name="内容占位符 2"/>
          <p:cNvSpPr>
            <a:spLocks noGrp="1"/>
          </p:cNvSpPr>
          <p:nvPr/>
        </p:nvSpPr>
        <p:spPr>
          <a:xfrm>
            <a:off x="6404402" y="2505329"/>
            <a:ext cx="5473698" cy="3858895"/>
          </a:xfrm>
          <a:prstGeom prst="rect">
            <a:avLst/>
          </a:prstGeom>
          <a:ln w="6350" cmpd="sng">
            <a:solidFill>
              <a:srgbClr val="C00000"/>
            </a:solidFill>
            <a:prstDash val="solid"/>
          </a:ln>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核心概念未能体现</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未明确区分服务、接口和协议等核心概念</a:t>
            </a: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不具备通用性</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不适于描述</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之外的其它协议栈</a:t>
            </a: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混用接口与分层的设计</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链路层和物理层一起被定义为网络接口层，而非真正意思上的分层</a:t>
            </a: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模型欠缺完整性</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未包含物理层与数据链路层</a:t>
            </a: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物理层与数据链路层是至关重要的部分</a:t>
            </a:r>
          </a:p>
        </p:txBody>
      </p:sp>
      <p:sp>
        <p:nvSpPr>
          <p:cNvPr id="9" name="内容占位符 2"/>
          <p:cNvSpPr>
            <a:spLocks noGrp="1"/>
          </p:cNvSpPr>
          <p:nvPr/>
        </p:nvSpPr>
        <p:spPr>
          <a:xfrm>
            <a:off x="7760970" y="2037461"/>
            <a:ext cx="30626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模型的不足</a:t>
            </a:r>
          </a:p>
        </p:txBody>
      </p:sp>
      <p:sp>
        <p:nvSpPr>
          <p:cNvPr id="10" name="文本框 9">
            <a:extLst>
              <a:ext uri="{FF2B5EF4-FFF2-40B4-BE49-F238E27FC236}">
                <a16:creationId xmlns:a16="http://schemas.microsoft.com/office/drawing/2014/main" id="{4DD61ACE-C562-9449-9C0B-1CDF0A629F5A}"/>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
        <p:nvSpPr>
          <p:cNvPr id="11" name="矩形 10">
            <a:extLst>
              <a:ext uri="{FF2B5EF4-FFF2-40B4-BE49-F238E27FC236}">
                <a16:creationId xmlns:a16="http://schemas.microsoft.com/office/drawing/2014/main" id="{494D3E04-2057-094E-9683-C53934258D3D}"/>
              </a:ext>
            </a:extLst>
          </p:cNvPr>
          <p:cNvSpPr/>
          <p:nvPr/>
        </p:nvSpPr>
        <p:spPr>
          <a:xfrm>
            <a:off x="2816520" y="1371600"/>
            <a:ext cx="6475752" cy="461665"/>
          </a:xfrm>
          <a:prstGeom prst="rect">
            <a:avLst/>
          </a:prstGeom>
          <a:ln>
            <a:solidFill>
              <a:srgbClr val="C00000"/>
            </a:solidFill>
          </a:ln>
        </p:spPr>
        <p:txBody>
          <a:bodyPr wrap="square">
            <a:spAutoFit/>
          </a:bodyPr>
          <a:lstStyle/>
          <a:p>
            <a:r>
              <a:rPr lang="en-US" altLang="zh-CN" sz="2400" dirty="0">
                <a:latin typeface="Microsoft YaHei" panose="020B0503020204020204" pitchFamily="34" charset="-122"/>
                <a:ea typeface="Microsoft YaHei" panose="020B0503020204020204" pitchFamily="34" charset="-122"/>
              </a:rPr>
              <a:t>OSI</a:t>
            </a:r>
            <a:r>
              <a:rPr lang="zh-CN" altLang="en-US" sz="2400" dirty="0">
                <a:latin typeface="Microsoft YaHei" panose="020B0503020204020204" pitchFamily="34" charset="-122"/>
                <a:ea typeface="Microsoft YaHei" panose="020B0503020204020204" pitchFamily="34" charset="-122"/>
              </a:rPr>
              <a:t>的失败：糟糕的时机、技术、实现、政策</a:t>
            </a:r>
          </a:p>
        </p:txBody>
      </p:sp>
    </p:spTree>
    <p:extLst>
      <p:ext uri="{BB962C8B-B14F-4D97-AF65-F5344CB8AC3E}">
        <p14:creationId xmlns:p14="http://schemas.microsoft.com/office/powerpoint/2010/main" val="4220150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本教程内容的分层组织</a:t>
            </a:r>
          </a:p>
        </p:txBody>
      </p:sp>
      <p:sp>
        <p:nvSpPr>
          <p:cNvPr id="17" name="内容占位符 16"/>
          <p:cNvSpPr>
            <a:spLocks noGrp="1"/>
          </p:cNvSpPr>
          <p:nvPr>
            <p:ph idx="1"/>
          </p:nvPr>
        </p:nvSpPr>
        <p:spPr>
          <a:xfrm>
            <a:off x="8506979" y="2091847"/>
            <a:ext cx="3506470" cy="3204531"/>
          </a:xfrm>
        </p:spPr>
        <p:txBody>
          <a:bodyPr>
            <a:normAutofit/>
          </a:bodyPr>
          <a:lstStyle/>
          <a:p>
            <a:pPr>
              <a:lnSpc>
                <a:spcPct val="150000"/>
              </a:lnSpc>
            </a:pPr>
            <a:r>
              <a:rPr kumimoji="1" lang="zh-CN" altLang="en-US" sz="2400" dirty="0"/>
              <a:t>突出核心概念</a:t>
            </a:r>
          </a:p>
          <a:p>
            <a:pPr>
              <a:lnSpc>
                <a:spcPct val="150000"/>
              </a:lnSpc>
            </a:pPr>
            <a:r>
              <a:rPr kumimoji="1" lang="zh-CN" altLang="en-US" sz="2400" dirty="0"/>
              <a:t>区分接口与分层</a:t>
            </a:r>
          </a:p>
          <a:p>
            <a:pPr>
              <a:lnSpc>
                <a:spcPct val="150000"/>
              </a:lnSpc>
            </a:pPr>
            <a:r>
              <a:rPr kumimoji="1" lang="zh-CN" altLang="en-US" sz="2400" dirty="0"/>
              <a:t>体现完整性</a:t>
            </a:r>
          </a:p>
          <a:p>
            <a:pPr>
              <a:lnSpc>
                <a:spcPct val="150000"/>
              </a:lnSpc>
            </a:pPr>
            <a:r>
              <a:rPr kumimoji="1" lang="zh-CN" altLang="en-US" sz="2400" dirty="0"/>
              <a:t>体现通用性</a:t>
            </a:r>
          </a:p>
          <a:p>
            <a:pPr>
              <a:lnSpc>
                <a:spcPct val="150000"/>
              </a:lnSpc>
            </a:pPr>
            <a:r>
              <a:rPr kumimoji="1" lang="zh-CN" altLang="en-US" sz="2400" dirty="0">
                <a:sym typeface="+mn-ea"/>
              </a:rPr>
              <a:t>简化分层，易于教学</a:t>
            </a:r>
          </a:p>
        </p:txBody>
      </p:sp>
      <p:sp>
        <p:nvSpPr>
          <p:cNvPr id="3" name="灯片编号占位符 2">
            <a:extLst>
              <a:ext uri="{FF2B5EF4-FFF2-40B4-BE49-F238E27FC236}">
                <a16:creationId xmlns:a16="http://schemas.microsoft.com/office/drawing/2014/main" id="{E00C22C7-8890-F14C-8C84-DD9AA62CFF77}"/>
              </a:ext>
            </a:extLst>
          </p:cNvPr>
          <p:cNvSpPr>
            <a:spLocks noGrp="1"/>
          </p:cNvSpPr>
          <p:nvPr>
            <p:ph type="sldNum" sz="quarter" idx="12"/>
          </p:nvPr>
        </p:nvSpPr>
        <p:spPr/>
        <p:txBody>
          <a:bodyPr/>
          <a:lstStyle/>
          <a:p>
            <a:fld id="{8D4D1E41-7A09-AB4A-A4E1-09765ADA2698}" type="slidenum">
              <a:rPr kumimoji="1" lang="zh-CN" altLang="en-US" smtClean="0"/>
              <a:t>66</a:t>
            </a:fld>
            <a:endParaRPr kumimoji="1" lang="zh-CN" altLang="en-US" dirty="0"/>
          </a:p>
        </p:txBody>
      </p:sp>
      <p:graphicFrame>
        <p:nvGraphicFramePr>
          <p:cNvPr id="5" name="表格 4"/>
          <p:cNvGraphicFramePr/>
          <p:nvPr>
            <p:extLst>
              <p:ext uri="{D42A27DB-BD31-4B8C-83A1-F6EECF244321}">
                <p14:modId xmlns:p14="http://schemas.microsoft.com/office/powerpoint/2010/main" val="3842721343"/>
              </p:ext>
            </p:extLst>
          </p:nvPr>
        </p:nvGraphicFramePr>
        <p:xfrm>
          <a:off x="841375" y="1726565"/>
          <a:ext cx="1804035" cy="3702685"/>
        </p:xfrm>
        <a:graphic>
          <a:graphicData uri="http://schemas.openxmlformats.org/drawingml/2006/table">
            <a:tbl>
              <a:tblPr firstRow="1" bandRow="1">
                <a:tableStyleId>{5940675A-B579-460E-94D1-54222C63F5DA}</a:tableStyleId>
              </a:tblPr>
              <a:tblGrid>
                <a:gridCol w="1804035">
                  <a:extLst>
                    <a:ext uri="{9D8B030D-6E8A-4147-A177-3AD203B41FA5}">
                      <a16:colId xmlns:a16="http://schemas.microsoft.com/office/drawing/2014/main" val="20000"/>
                    </a:ext>
                  </a:extLst>
                </a:gridCol>
              </a:tblGrid>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0"/>
                  </a:ext>
                </a:extLst>
              </a:tr>
              <a:tr h="551815">
                <a:tc>
                  <a:txBody>
                    <a:bodyPr/>
                    <a:lstStyle/>
                    <a:p>
                      <a:pPr algn="ctr">
                        <a:buNone/>
                      </a:pPr>
                      <a:r>
                        <a:rPr lang="zh-CN" altLang="en-US" sz="2000" b="0" dirty="0">
                          <a:latin typeface="Microsoft YaHei" panose="020B0503020204020204" pitchFamily="34" charset="-122"/>
                          <a:ea typeface="Microsoft YaHei" panose="020B0503020204020204" pitchFamily="34" charset="-122"/>
                        </a:rPr>
                        <a:t>表示层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511810">
                <a:tc>
                  <a:txBody>
                    <a:bodyPr/>
                    <a:lstStyle/>
                    <a:p>
                      <a:pPr algn="ctr">
                        <a:buNone/>
                      </a:pPr>
                      <a:r>
                        <a:rPr lang="zh-CN" altLang="en-US" sz="2000" b="0" dirty="0">
                          <a:latin typeface="Microsoft YaHei" panose="020B0503020204020204" pitchFamily="34" charset="-122"/>
                          <a:ea typeface="Microsoft YaHei" panose="020B0503020204020204" pitchFamily="34" charset="-122"/>
                        </a:rPr>
                        <a:t>会话层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2"/>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3"/>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4"/>
                  </a:ext>
                </a:extLst>
              </a:tr>
              <a:tr h="512445">
                <a:tc>
                  <a:txBody>
                    <a:bodyPr/>
                    <a:lstStyle/>
                    <a:p>
                      <a:pPr algn="ctr">
                        <a:buNone/>
                      </a:pPr>
                      <a:r>
                        <a:rPr lang="zh-CN" altLang="en-US" sz="2000" b="0" dirty="0">
                          <a:latin typeface="Microsoft YaHei" panose="020B0503020204020204" pitchFamily="34" charset="-122"/>
                          <a:ea typeface="Microsoft YaHei" panose="020B0503020204020204" pitchFamily="34" charset="-122"/>
                        </a:rPr>
                        <a:t>数据链路层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5"/>
                  </a:ext>
                </a:extLst>
              </a:tr>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6"/>
                  </a:ext>
                </a:extLst>
              </a:tr>
            </a:tbl>
          </a:graphicData>
        </a:graphic>
      </p:graphicFrame>
      <p:graphicFrame>
        <p:nvGraphicFramePr>
          <p:cNvPr id="8" name="表格 7"/>
          <p:cNvGraphicFramePr/>
          <p:nvPr>
            <p:extLst>
              <p:ext uri="{D42A27DB-BD31-4B8C-83A1-F6EECF244321}">
                <p14:modId xmlns:p14="http://schemas.microsoft.com/office/powerpoint/2010/main" val="3620554510"/>
              </p:ext>
            </p:extLst>
          </p:nvPr>
        </p:nvGraphicFramePr>
        <p:xfrm>
          <a:off x="3051175" y="1713865"/>
          <a:ext cx="1727200" cy="3702685"/>
        </p:xfrm>
        <a:graphic>
          <a:graphicData uri="http://schemas.openxmlformats.org/drawingml/2006/table">
            <a:tbl>
              <a:tblPr firstRow="1" bandRow="1">
                <a:tableStyleId>{5940675A-B579-460E-94D1-54222C63F5DA}</a:tableStyleId>
              </a:tblPr>
              <a:tblGrid>
                <a:gridCol w="1727200">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0"/>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sym typeface="+mn-ea"/>
                        </a:rPr>
                        <a:t>互联网层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2"/>
                  </a:ext>
                </a:extLst>
              </a:tr>
              <a:tr h="1063625">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3"/>
                  </a:ext>
                </a:extLst>
              </a:tr>
            </a:tbl>
          </a:graphicData>
        </a:graphic>
      </p:graphicFrame>
      <p:sp>
        <p:nvSpPr>
          <p:cNvPr id="10" name="内容占位符 2"/>
          <p:cNvSpPr>
            <a:spLocks noGrp="1"/>
          </p:cNvSpPr>
          <p:nvPr/>
        </p:nvSpPr>
        <p:spPr>
          <a:xfrm>
            <a:off x="864870" y="5543550"/>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sp>
        <p:nvSpPr>
          <p:cNvPr id="11" name="内容占位符 2"/>
          <p:cNvSpPr>
            <a:spLocks noGrp="1"/>
          </p:cNvSpPr>
          <p:nvPr/>
        </p:nvSpPr>
        <p:spPr>
          <a:xfrm>
            <a:off x="2947670" y="5530850"/>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 4</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graphicFrame>
        <p:nvGraphicFramePr>
          <p:cNvPr id="13" name="表格 12"/>
          <p:cNvGraphicFramePr/>
          <p:nvPr>
            <p:extLst>
              <p:ext uri="{D42A27DB-BD31-4B8C-83A1-F6EECF244321}">
                <p14:modId xmlns:p14="http://schemas.microsoft.com/office/powerpoint/2010/main" val="2954692876"/>
              </p:ext>
            </p:extLst>
          </p:nvPr>
        </p:nvGraphicFramePr>
        <p:xfrm>
          <a:off x="6121400" y="1726565"/>
          <a:ext cx="2197100" cy="3702685"/>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bl>
          </a:graphicData>
        </a:graphic>
      </p:graphicFrame>
      <p:sp>
        <p:nvSpPr>
          <p:cNvPr id="14" name="内容占位符 2"/>
          <p:cNvSpPr>
            <a:spLocks noGrp="1"/>
          </p:cNvSpPr>
          <p:nvPr/>
        </p:nvSpPr>
        <p:spPr>
          <a:xfrm>
            <a:off x="6094095" y="5543550"/>
            <a:ext cx="23634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本教程的分层组织</a:t>
            </a:r>
          </a:p>
        </p:txBody>
      </p:sp>
      <p:sp>
        <p:nvSpPr>
          <p:cNvPr id="15" name="燕尾形箭头 14"/>
          <p:cNvSpPr/>
          <p:nvPr/>
        </p:nvSpPr>
        <p:spPr>
          <a:xfrm>
            <a:off x="5007610" y="3201670"/>
            <a:ext cx="871220" cy="1004570"/>
          </a:xfrm>
          <a:prstGeom prst="notchedRight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文本框 17">
            <a:extLst>
              <a:ext uri="{FF2B5EF4-FFF2-40B4-BE49-F238E27FC236}">
                <a16:creationId xmlns:a16="http://schemas.microsoft.com/office/drawing/2014/main" id="{AB18EC4F-CFB8-7B4B-A775-8EB89B7EF9E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1941123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分层模型与网络实例</a:t>
            </a:r>
          </a:p>
        </p:txBody>
      </p:sp>
      <p:sp>
        <p:nvSpPr>
          <p:cNvPr id="65" name="内容占位符 64"/>
          <p:cNvSpPr>
            <a:spLocks noGrp="1"/>
          </p:cNvSpPr>
          <p:nvPr>
            <p:ph idx="1"/>
          </p:nvPr>
        </p:nvSpPr>
        <p:spPr>
          <a:xfrm>
            <a:off x="1239837" y="5412105"/>
            <a:ext cx="9596755" cy="749935"/>
          </a:xfrm>
        </p:spPr>
        <p:txBody>
          <a:bodyPr>
            <a:noAutofit/>
          </a:bodyPr>
          <a:lstStyle/>
          <a:p>
            <a:pPr marL="311150" indent="-311150">
              <a:spcBef>
                <a:spcPts val="400"/>
              </a:spcBef>
            </a:pPr>
            <a:r>
              <a:rPr kumimoji="1" lang="zh-CN" altLang="en-US" sz="2200" dirty="0"/>
              <a:t>端到端通信实例：主机</a:t>
            </a:r>
            <a:r>
              <a:rPr kumimoji="1" lang="en-US" altLang="zh-CN" sz="2200" dirty="0"/>
              <a:t>A</a:t>
            </a:r>
            <a:r>
              <a:rPr kumimoji="1" lang="zh-CN" altLang="en-US" sz="2200" dirty="0"/>
              <a:t>上的</a:t>
            </a:r>
            <a:r>
              <a:rPr kumimoji="1" lang="en-US" altLang="zh-CN" sz="2200" dirty="0"/>
              <a:t>QQ</a:t>
            </a:r>
            <a:r>
              <a:rPr kumimoji="1" lang="zh-CN" altLang="en-US" sz="2200" dirty="0"/>
              <a:t>，发送消息；主机</a:t>
            </a:r>
            <a:r>
              <a:rPr kumimoji="1" lang="en-US" altLang="zh-CN" sz="2200" dirty="0"/>
              <a:t>B</a:t>
            </a:r>
            <a:r>
              <a:rPr kumimoji="1" lang="zh-CN" altLang="en-US" sz="2200" dirty="0"/>
              <a:t>上的</a:t>
            </a:r>
            <a:r>
              <a:rPr kumimoji="1" lang="en-US" altLang="zh-CN" sz="2200" dirty="0"/>
              <a:t>QQ</a:t>
            </a:r>
            <a:r>
              <a:rPr kumimoji="1" lang="zh-CN" altLang="en-US" sz="2200" dirty="0"/>
              <a:t>，接收消息</a:t>
            </a:r>
          </a:p>
          <a:p>
            <a:pPr marL="311150" indent="-311150">
              <a:spcBef>
                <a:spcPts val="400"/>
              </a:spcBef>
            </a:pPr>
            <a:r>
              <a:rPr kumimoji="1" lang="zh-CN" altLang="en-US" sz="2200" dirty="0"/>
              <a:t>发送端层层封装，接收端层层解封装</a:t>
            </a:r>
          </a:p>
          <a:p>
            <a:pPr marL="311150" indent="-311150">
              <a:spcBef>
                <a:spcPts val="400"/>
              </a:spcBef>
            </a:pPr>
            <a:r>
              <a:rPr kumimoji="1" lang="zh-CN" altLang="en-US" sz="2200" dirty="0"/>
              <a:t>不同层对应协议数据单元（</a:t>
            </a:r>
            <a:r>
              <a:rPr kumimoji="1" lang="en-US" altLang="zh-CN" sz="2200" dirty="0"/>
              <a:t>PDU Protocol Data Unit</a:t>
            </a:r>
            <a:r>
              <a:rPr kumimoji="1" lang="zh-CN" altLang="en-US" sz="2200" dirty="0"/>
              <a:t>）</a:t>
            </a:r>
          </a:p>
        </p:txBody>
      </p:sp>
      <p:sp>
        <p:nvSpPr>
          <p:cNvPr id="3" name="灯片编号占位符 2">
            <a:extLst>
              <a:ext uri="{FF2B5EF4-FFF2-40B4-BE49-F238E27FC236}">
                <a16:creationId xmlns:a16="http://schemas.microsoft.com/office/drawing/2014/main" id="{581E1A97-F737-9246-8E1D-3060C0ED72D7}"/>
              </a:ext>
            </a:extLst>
          </p:cNvPr>
          <p:cNvSpPr>
            <a:spLocks noGrp="1"/>
          </p:cNvSpPr>
          <p:nvPr>
            <p:ph type="sldNum" sz="quarter" idx="12"/>
          </p:nvPr>
        </p:nvSpPr>
        <p:spPr/>
        <p:txBody>
          <a:bodyPr/>
          <a:lstStyle/>
          <a:p>
            <a:fld id="{8D4D1E41-7A09-AB4A-A4E1-09765ADA2698}" type="slidenum">
              <a:rPr kumimoji="1" lang="zh-CN" altLang="en-US" smtClean="0"/>
              <a:t>67</a:t>
            </a:fld>
            <a:endParaRPr kumimoji="1" lang="zh-CN" altLang="en-US" dirty="0"/>
          </a:p>
        </p:txBody>
      </p:sp>
      <p:graphicFrame>
        <p:nvGraphicFramePr>
          <p:cNvPr id="6" name="表格 5"/>
          <p:cNvGraphicFramePr/>
          <p:nvPr>
            <p:extLst>
              <p:ext uri="{D42A27DB-BD31-4B8C-83A1-F6EECF244321}">
                <p14:modId xmlns:p14="http://schemas.microsoft.com/office/powerpoint/2010/main" val="3657795070"/>
              </p:ext>
            </p:extLst>
          </p:nvPr>
        </p:nvGraphicFramePr>
        <p:xfrm>
          <a:off x="3022600" y="2115820"/>
          <a:ext cx="1154430" cy="2857500"/>
        </p:xfrm>
        <a:graphic>
          <a:graphicData uri="http://schemas.openxmlformats.org/drawingml/2006/table">
            <a:tbl>
              <a:tblPr firstRow="1" bandRow="1">
                <a:tableStyleId>{5940675A-B579-460E-94D1-54222C63F5DA}</a:tableStyleId>
              </a:tblPr>
              <a:tblGrid>
                <a:gridCol w="1154430">
                  <a:extLst>
                    <a:ext uri="{9D8B030D-6E8A-4147-A177-3AD203B41FA5}">
                      <a16:colId xmlns:a16="http://schemas.microsoft.com/office/drawing/2014/main" val="20000"/>
                    </a:ext>
                  </a:extLst>
                </a:gridCol>
              </a:tblGrid>
              <a:tr h="571500">
                <a:tc>
                  <a:txBody>
                    <a:bodyPr/>
                    <a:lstStyle/>
                    <a:p>
                      <a:pPr algn="ctr">
                        <a:buNone/>
                      </a:pPr>
                      <a:r>
                        <a:rPr lang="zh-CN" altLang="en-US" sz="1800" b="1" dirty="0"/>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4"/>
                  </a:ext>
                </a:extLst>
              </a:tr>
            </a:tbl>
          </a:graphicData>
        </a:graphic>
      </p:graphicFrame>
      <p:sp>
        <p:nvSpPr>
          <p:cNvPr id="7" name="内容占位符 2"/>
          <p:cNvSpPr>
            <a:spLocks noGrp="1"/>
          </p:cNvSpPr>
          <p:nvPr/>
        </p:nvSpPr>
        <p:spPr>
          <a:xfrm>
            <a:off x="2487295" y="1619250"/>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发送：</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6455" y="1504950"/>
            <a:ext cx="396240" cy="536575"/>
          </a:xfrm>
          <a:prstGeom prst="rect">
            <a:avLst/>
          </a:prstGeom>
        </p:spPr>
      </p:pic>
      <p:graphicFrame>
        <p:nvGraphicFramePr>
          <p:cNvPr id="16" name="表格 15"/>
          <p:cNvGraphicFramePr/>
          <p:nvPr>
            <p:extLst>
              <p:ext uri="{D42A27DB-BD31-4B8C-83A1-F6EECF244321}">
                <p14:modId xmlns:p14="http://schemas.microsoft.com/office/powerpoint/2010/main" val="389941034"/>
              </p:ext>
            </p:extLst>
          </p:nvPr>
        </p:nvGraphicFramePr>
        <p:xfrm>
          <a:off x="2055495" y="2260600"/>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8" name="表格 17"/>
          <p:cNvGraphicFramePr/>
          <p:nvPr>
            <p:extLst>
              <p:ext uri="{D42A27DB-BD31-4B8C-83A1-F6EECF244321}">
                <p14:modId xmlns:p14="http://schemas.microsoft.com/office/powerpoint/2010/main" val="1477192753"/>
              </p:ext>
            </p:extLst>
          </p:nvPr>
        </p:nvGraphicFramePr>
        <p:xfrm>
          <a:off x="1673860" y="2781300"/>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rgbClr val="C00000"/>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表格 18"/>
          <p:cNvGraphicFramePr/>
          <p:nvPr>
            <p:extLst>
              <p:ext uri="{D42A27DB-BD31-4B8C-83A1-F6EECF244321}">
                <p14:modId xmlns:p14="http://schemas.microsoft.com/office/powerpoint/2010/main" val="368273199"/>
              </p:ext>
            </p:extLst>
          </p:nvPr>
        </p:nvGraphicFramePr>
        <p:xfrm>
          <a:off x="1256030" y="3379470"/>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rgbClr val="C00000"/>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0" name="表格 19"/>
          <p:cNvGraphicFramePr/>
          <p:nvPr>
            <p:extLst>
              <p:ext uri="{D42A27DB-BD31-4B8C-83A1-F6EECF244321}">
                <p14:modId xmlns:p14="http://schemas.microsoft.com/office/powerpoint/2010/main" val="3215106683"/>
              </p:ext>
            </p:extLst>
          </p:nvPr>
        </p:nvGraphicFramePr>
        <p:xfrm>
          <a:off x="862965" y="3963670"/>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1" name="表格 20"/>
          <p:cNvGraphicFramePr/>
          <p:nvPr>
            <p:extLst>
              <p:ext uri="{D42A27DB-BD31-4B8C-83A1-F6EECF244321}">
                <p14:modId xmlns:p14="http://schemas.microsoft.com/office/powerpoint/2010/main" val="3026077746"/>
              </p:ext>
            </p:extLst>
          </p:nvPr>
        </p:nvGraphicFramePr>
        <p:xfrm>
          <a:off x="8753475" y="2115820"/>
          <a:ext cx="1170940" cy="2857500"/>
        </p:xfrm>
        <a:graphic>
          <a:graphicData uri="http://schemas.openxmlformats.org/drawingml/2006/table">
            <a:tbl>
              <a:tblPr firstRow="1" bandRow="1">
                <a:tableStyleId>{5940675A-B579-460E-94D1-54222C63F5DA}</a:tableStyleId>
              </a:tblPr>
              <a:tblGrid>
                <a:gridCol w="1170940">
                  <a:extLst>
                    <a:ext uri="{9D8B030D-6E8A-4147-A177-3AD203B41FA5}">
                      <a16:colId xmlns:a16="http://schemas.microsoft.com/office/drawing/2014/main" val="20000"/>
                    </a:ext>
                  </a:extLst>
                </a:gridCol>
              </a:tblGrid>
              <a:tr h="571500">
                <a:tc>
                  <a:txBody>
                    <a:bodyPr/>
                    <a:lstStyle/>
                    <a:p>
                      <a:pPr algn="ctr">
                        <a:buNone/>
                      </a:pPr>
                      <a:r>
                        <a:rPr lang="zh-CN" altLang="en-US" sz="1800" b="1"/>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4"/>
                  </a:ext>
                </a:extLst>
              </a:tr>
            </a:tbl>
          </a:graphicData>
        </a:graphic>
      </p:graphicFrame>
      <p:graphicFrame>
        <p:nvGraphicFramePr>
          <p:cNvPr id="22" name="表格 21"/>
          <p:cNvGraphicFramePr/>
          <p:nvPr>
            <p:extLst>
              <p:ext uri="{D42A27DB-BD31-4B8C-83A1-F6EECF244321}">
                <p14:modId xmlns:p14="http://schemas.microsoft.com/office/powerpoint/2010/main" val="1642429901"/>
              </p:ext>
            </p:extLst>
          </p:nvPr>
        </p:nvGraphicFramePr>
        <p:xfrm>
          <a:off x="4457700" y="3830320"/>
          <a:ext cx="1121410" cy="1143000"/>
        </p:xfrm>
        <a:graphic>
          <a:graphicData uri="http://schemas.openxmlformats.org/drawingml/2006/table">
            <a:tbl>
              <a:tblPr firstRow="1" bandRow="1">
                <a:tableStyleId>{5940675A-B579-460E-94D1-54222C63F5DA}</a:tableStyleId>
              </a:tblPr>
              <a:tblGrid>
                <a:gridCol w="1121410">
                  <a:extLst>
                    <a:ext uri="{9D8B030D-6E8A-4147-A177-3AD203B41FA5}">
                      <a16:colId xmlns:a16="http://schemas.microsoft.com/office/drawing/2014/main" val="20000"/>
                    </a:ext>
                  </a:extLst>
                </a:gridCol>
              </a:tblGrid>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3" name="表格 22"/>
          <p:cNvGraphicFramePr/>
          <p:nvPr>
            <p:extLst>
              <p:ext uri="{D42A27DB-BD31-4B8C-83A1-F6EECF244321}">
                <p14:modId xmlns:p14="http://schemas.microsoft.com/office/powerpoint/2010/main" val="1294888136"/>
              </p:ext>
            </p:extLst>
          </p:nvPr>
        </p:nvGraphicFramePr>
        <p:xfrm>
          <a:off x="7290435" y="3830320"/>
          <a:ext cx="1104265" cy="1143000"/>
        </p:xfrm>
        <a:graphic>
          <a:graphicData uri="http://schemas.openxmlformats.org/drawingml/2006/table">
            <a:tbl>
              <a:tblPr firstRow="1" bandRow="1">
                <a:tableStyleId>{5940675A-B579-460E-94D1-54222C63F5DA}</a:tableStyleId>
              </a:tblPr>
              <a:tblGrid>
                <a:gridCol w="1104265">
                  <a:extLst>
                    <a:ext uri="{9D8B030D-6E8A-4147-A177-3AD203B41FA5}">
                      <a16:colId xmlns:a16="http://schemas.microsoft.com/office/drawing/2014/main" val="20000"/>
                    </a:ext>
                  </a:extLst>
                </a:gridCol>
              </a:tblGrid>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4" name="表格 23"/>
          <p:cNvGraphicFramePr/>
          <p:nvPr>
            <p:extLst>
              <p:ext uri="{D42A27DB-BD31-4B8C-83A1-F6EECF244321}">
                <p14:modId xmlns:p14="http://schemas.microsoft.com/office/powerpoint/2010/main" val="2881271145"/>
              </p:ext>
            </p:extLst>
          </p:nvPr>
        </p:nvGraphicFramePr>
        <p:xfrm>
          <a:off x="5859780" y="3258820"/>
          <a:ext cx="1095375" cy="1714500"/>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20000"/>
                    </a:ext>
                  </a:extLst>
                </a:gridCol>
              </a:tblGrid>
              <a:tr h="571500">
                <a:tc>
                  <a:txBody>
                    <a:bodyPr/>
                    <a:lstStyle/>
                    <a:p>
                      <a:pPr algn="ctr">
                        <a:buNone/>
                      </a:pPr>
                      <a:r>
                        <a:rPr lang="zh-CN" altLang="en-US" sz="1800" b="1"/>
                        <a:t>网络层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2"/>
                  </a:ext>
                </a:extLst>
              </a:tr>
            </a:tbl>
          </a:graphicData>
        </a:graphic>
      </p:graphicFrame>
      <p:sp>
        <p:nvSpPr>
          <p:cNvPr id="27" name="内容占位符 2"/>
          <p:cNvSpPr>
            <a:spLocks noGrp="1"/>
          </p:cNvSpPr>
          <p:nvPr/>
        </p:nvSpPr>
        <p:spPr>
          <a:xfrm>
            <a:off x="8289925" y="1619250"/>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接收：</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28" name="图片 2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12100" y="1504950"/>
            <a:ext cx="396240" cy="536575"/>
          </a:xfrm>
          <a:prstGeom prst="rect">
            <a:avLst/>
          </a:prstGeom>
        </p:spPr>
      </p:pic>
      <p:graphicFrame>
        <p:nvGraphicFramePr>
          <p:cNvPr id="29" name="表格 28"/>
          <p:cNvGraphicFramePr/>
          <p:nvPr/>
        </p:nvGraphicFramePr>
        <p:xfrm>
          <a:off x="937260" y="4508500"/>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a:solidFill>
                            <a:schemeClr val="tx1"/>
                          </a:solidFill>
                        </a:rPr>
                        <a:t>101101010000...</a:t>
                      </a:r>
                      <a:endParaRPr lang="zh-CN" altLang="en-US" sz="200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表格 29"/>
          <p:cNvGraphicFramePr/>
          <p:nvPr>
            <p:extLst>
              <p:ext uri="{D42A27DB-BD31-4B8C-83A1-F6EECF244321}">
                <p14:modId xmlns:p14="http://schemas.microsoft.com/office/powerpoint/2010/main" val="2382049401"/>
              </p:ext>
            </p:extLst>
          </p:nvPr>
        </p:nvGraphicFramePr>
        <p:xfrm>
          <a:off x="10018395" y="2260600"/>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表格 30"/>
          <p:cNvGraphicFramePr/>
          <p:nvPr>
            <p:extLst>
              <p:ext uri="{D42A27DB-BD31-4B8C-83A1-F6EECF244321}">
                <p14:modId xmlns:p14="http://schemas.microsoft.com/office/powerpoint/2010/main" val="2808231806"/>
              </p:ext>
            </p:extLst>
          </p:nvPr>
        </p:nvGraphicFramePr>
        <p:xfrm>
          <a:off x="9992360" y="2781300"/>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chemeClr val="tx1"/>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2" name="表格 31"/>
          <p:cNvGraphicFramePr/>
          <p:nvPr>
            <p:extLst>
              <p:ext uri="{D42A27DB-BD31-4B8C-83A1-F6EECF244321}">
                <p14:modId xmlns:p14="http://schemas.microsoft.com/office/powerpoint/2010/main" val="2054106670"/>
              </p:ext>
            </p:extLst>
          </p:nvPr>
        </p:nvGraphicFramePr>
        <p:xfrm>
          <a:off x="9993630" y="3379470"/>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chemeClr val="tx1"/>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p:nvPr>
            <p:extLst>
              <p:ext uri="{D42A27DB-BD31-4B8C-83A1-F6EECF244321}">
                <p14:modId xmlns:p14="http://schemas.microsoft.com/office/powerpoint/2010/main" val="1560397619"/>
              </p:ext>
            </p:extLst>
          </p:nvPr>
        </p:nvGraphicFramePr>
        <p:xfrm>
          <a:off x="9994265" y="3963670"/>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4" name="表格 33"/>
          <p:cNvGraphicFramePr/>
          <p:nvPr/>
        </p:nvGraphicFramePr>
        <p:xfrm>
          <a:off x="10068560" y="4508500"/>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a:solidFill>
                            <a:schemeClr val="tx1"/>
                          </a:solidFill>
                        </a:rPr>
                        <a:t>101101010000...</a:t>
                      </a:r>
                      <a:endParaRPr lang="zh-CN" altLang="en-US" sz="200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内容占位符 2"/>
          <p:cNvSpPr>
            <a:spLocks noGrp="1"/>
          </p:cNvSpPr>
          <p:nvPr/>
        </p:nvSpPr>
        <p:spPr>
          <a:xfrm>
            <a:off x="175896" y="2260600"/>
            <a:ext cx="1673859"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消息</a:t>
            </a: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message</a:t>
            </a:r>
          </a:p>
        </p:txBody>
      </p:sp>
      <p:sp>
        <p:nvSpPr>
          <p:cNvPr id="36" name="内容占位符 2"/>
          <p:cNvSpPr>
            <a:spLocks noGrp="1"/>
          </p:cNvSpPr>
          <p:nvPr/>
        </p:nvSpPr>
        <p:spPr>
          <a:xfrm>
            <a:off x="176530" y="2752725"/>
            <a:ext cx="1497329"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段</a:t>
            </a: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segment</a:t>
            </a:r>
          </a:p>
        </p:txBody>
      </p:sp>
      <p:sp>
        <p:nvSpPr>
          <p:cNvPr id="37" name="内容占位符 2"/>
          <p:cNvSpPr>
            <a:spLocks noGrp="1"/>
          </p:cNvSpPr>
          <p:nvPr/>
        </p:nvSpPr>
        <p:spPr>
          <a:xfrm>
            <a:off x="195581" y="3253927"/>
            <a:ext cx="1334768"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数据报</a:t>
            </a:r>
          </a:p>
          <a:p>
            <a:pPr marL="0" marR="0" lvl="0" indent="0" algn="l" defTabSz="914400" rtl="0" eaLnBrk="1" fontAlgn="auto" latinLnBrk="0" hangingPunct="1">
              <a:spcBef>
                <a:spcPts val="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packet</a:t>
            </a:r>
          </a:p>
        </p:txBody>
      </p:sp>
      <p:sp>
        <p:nvSpPr>
          <p:cNvPr id="39" name="内容占位符 2"/>
          <p:cNvSpPr>
            <a:spLocks noGrp="1"/>
          </p:cNvSpPr>
          <p:nvPr/>
        </p:nvSpPr>
        <p:spPr>
          <a:xfrm>
            <a:off x="75565" y="3873314"/>
            <a:ext cx="861696"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spcBef>
                <a:spcPts val="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帧</a:t>
            </a:r>
          </a:p>
          <a:p>
            <a:pPr marL="0" marR="0" lvl="0" indent="0" algn="ctr" defTabSz="914400" rtl="0" eaLnBrk="1" fontAlgn="auto" latinLnBrk="0" hangingPunct="1">
              <a:spcBef>
                <a:spcPts val="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frame</a:t>
            </a:r>
          </a:p>
        </p:txBody>
      </p:sp>
      <p:cxnSp>
        <p:nvCxnSpPr>
          <p:cNvPr id="42" name="直接箭头连接符 41"/>
          <p:cNvCxnSpPr>
            <a:stCxn id="7" idx="3"/>
          </p:cNvCxnSpPr>
          <p:nvPr/>
        </p:nvCxnSpPr>
        <p:spPr>
          <a:xfrm flipH="1">
            <a:off x="4037965" y="1849755"/>
            <a:ext cx="12700" cy="265874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025265" y="463550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5409565" y="463550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846570" y="467360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331200" y="467360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4666615" y="3830320"/>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6038215" y="3258820"/>
            <a:ext cx="0" cy="14147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7498715" y="3830320"/>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742180" y="3916045"/>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604760" y="3916045"/>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131560" y="3379470"/>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765290" y="3379470"/>
            <a:ext cx="0" cy="135763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5371465" y="3881755"/>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233410" y="3916045"/>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8896350" y="1927225"/>
            <a:ext cx="0" cy="270827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8" name="内容占位符 2"/>
          <p:cNvSpPr>
            <a:spLocks noGrp="1"/>
          </p:cNvSpPr>
          <p:nvPr/>
        </p:nvSpPr>
        <p:spPr>
          <a:xfrm>
            <a:off x="3161030" y="4985620"/>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a:t>
            </a:r>
          </a:p>
        </p:txBody>
      </p:sp>
      <p:sp>
        <p:nvSpPr>
          <p:cNvPr id="59" name="内容占位符 2"/>
          <p:cNvSpPr>
            <a:spLocks noGrp="1"/>
          </p:cNvSpPr>
          <p:nvPr/>
        </p:nvSpPr>
        <p:spPr>
          <a:xfrm>
            <a:off x="4584700" y="498562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0" name="内容占位符 2"/>
          <p:cNvSpPr>
            <a:spLocks noGrp="1"/>
          </p:cNvSpPr>
          <p:nvPr/>
        </p:nvSpPr>
        <p:spPr>
          <a:xfrm>
            <a:off x="7399020" y="501229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1" name="内容占位符 2"/>
          <p:cNvSpPr>
            <a:spLocks noGrp="1"/>
          </p:cNvSpPr>
          <p:nvPr/>
        </p:nvSpPr>
        <p:spPr>
          <a:xfrm>
            <a:off x="8962390" y="5011020"/>
            <a:ext cx="12636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a:t>
            </a:r>
          </a:p>
        </p:txBody>
      </p:sp>
      <p:sp>
        <p:nvSpPr>
          <p:cNvPr id="62" name="内容占位符 2"/>
          <p:cNvSpPr>
            <a:spLocks noGrp="1"/>
          </p:cNvSpPr>
          <p:nvPr/>
        </p:nvSpPr>
        <p:spPr>
          <a:xfrm>
            <a:off x="5984875" y="5011020"/>
            <a:ext cx="86868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路由器</a:t>
            </a:r>
          </a:p>
        </p:txBody>
      </p:sp>
      <p:sp>
        <p:nvSpPr>
          <p:cNvPr id="63" name="内容占位符 2"/>
          <p:cNvSpPr>
            <a:spLocks noGrp="1"/>
          </p:cNvSpPr>
          <p:nvPr/>
        </p:nvSpPr>
        <p:spPr>
          <a:xfrm>
            <a:off x="4230371" y="2209800"/>
            <a:ext cx="200132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封装</a:t>
            </a:r>
          </a:p>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Encapsulation</a:t>
            </a:r>
          </a:p>
        </p:txBody>
      </p:sp>
      <p:sp>
        <p:nvSpPr>
          <p:cNvPr id="64" name="内容占位符 2"/>
          <p:cNvSpPr>
            <a:spLocks noGrp="1"/>
          </p:cNvSpPr>
          <p:nvPr/>
        </p:nvSpPr>
        <p:spPr>
          <a:xfrm>
            <a:off x="6519544" y="2181225"/>
            <a:ext cx="222885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解封装</a:t>
            </a:r>
          </a:p>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De-encapsulation</a:t>
            </a:r>
          </a:p>
        </p:txBody>
      </p:sp>
      <p:sp>
        <p:nvSpPr>
          <p:cNvPr id="66" name="文本框 65">
            <a:extLst>
              <a:ext uri="{FF2B5EF4-FFF2-40B4-BE49-F238E27FC236}">
                <a16:creationId xmlns:a16="http://schemas.microsoft.com/office/drawing/2014/main" id="{A04ACF37-9C12-C944-BBC7-1DC6B11EF0B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4171872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697471" y="1510758"/>
            <a:ext cx="10515600" cy="4746351"/>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solidFill>
                  <a:srgbClr val="C00000"/>
                </a:solidFill>
              </a:rPr>
              <a:t>1.5 </a:t>
            </a:r>
            <a:r>
              <a:rPr kumimoji="1" lang="zh-CN" altLang="en-US" dirty="0">
                <a:solidFill>
                  <a:srgbClr val="C00000"/>
                </a:solidFill>
              </a:rPr>
              <a:t>计算机网络度量单位</a:t>
            </a:r>
            <a:endParaRPr kumimoji="1" lang="en-US" altLang="zh-CN" dirty="0">
              <a:solidFill>
                <a:srgbClr val="C00000"/>
              </a:solidFill>
            </a:endParaRPr>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6" name="灯片编号占位符 5">
            <a:extLst>
              <a:ext uri="{FF2B5EF4-FFF2-40B4-BE49-F238E27FC236}">
                <a16:creationId xmlns:a16="http://schemas.microsoft.com/office/drawing/2014/main" id="{9A74FD39-A5D4-794A-84CA-EA6B231077A2}"/>
              </a:ext>
            </a:extLst>
          </p:cNvPr>
          <p:cNvSpPr>
            <a:spLocks noGrp="1"/>
          </p:cNvSpPr>
          <p:nvPr>
            <p:ph type="sldNum" sz="quarter" idx="12"/>
          </p:nvPr>
        </p:nvSpPr>
        <p:spPr/>
        <p:txBody>
          <a:bodyPr/>
          <a:lstStyle/>
          <a:p>
            <a:fld id="{8D4D1E41-7A09-AB4A-A4E1-09765ADA2698}" type="slidenum">
              <a:rPr kumimoji="1" lang="zh-CN" altLang="en-US" smtClean="0"/>
              <a:t>68</a:t>
            </a:fld>
            <a:endParaRPr kumimoji="1"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5846638" y="1552679"/>
            <a:ext cx="5008214" cy="3794563"/>
          </a:xfrm>
          <a:prstGeom prst="wedgeRectCallout">
            <a:avLst>
              <a:gd name="adj1" fmla="val -72313"/>
              <a:gd name="adj2" fmla="val 2068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49225" lvl="0">
              <a:lnSpc>
                <a:spcPct val="130000"/>
              </a:lnSpc>
              <a:spcBef>
                <a:spcPts val="600"/>
              </a:spcBef>
            </a:pP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graphicFrame>
        <p:nvGraphicFramePr>
          <p:cNvPr id="3" name="表格 5">
            <a:extLst>
              <a:ext uri="{FF2B5EF4-FFF2-40B4-BE49-F238E27FC236}">
                <a16:creationId xmlns:a16="http://schemas.microsoft.com/office/drawing/2014/main" id="{C08FB3CE-5627-9D44-A43F-2F20F6D88C23}"/>
              </a:ext>
            </a:extLst>
          </p:cNvPr>
          <p:cNvGraphicFramePr>
            <a:graphicFrameLocks noGrp="1"/>
          </p:cNvGraphicFramePr>
          <p:nvPr>
            <p:extLst>
              <p:ext uri="{D42A27DB-BD31-4B8C-83A1-F6EECF244321}">
                <p14:modId xmlns:p14="http://schemas.microsoft.com/office/powerpoint/2010/main" val="1197060089"/>
              </p:ext>
            </p:extLst>
          </p:nvPr>
        </p:nvGraphicFramePr>
        <p:xfrm>
          <a:off x="6069099" y="1811577"/>
          <a:ext cx="4563291" cy="3234845"/>
        </p:xfrm>
        <a:graphic>
          <a:graphicData uri="http://schemas.openxmlformats.org/drawingml/2006/table">
            <a:tbl>
              <a:tblPr firstRow="1" bandRow="1">
                <a:tableStyleId>{5C22544A-7EE6-4342-B048-85BDC9FD1C3A}</a:tableStyleId>
              </a:tblPr>
              <a:tblGrid>
                <a:gridCol w="2502956">
                  <a:extLst>
                    <a:ext uri="{9D8B030D-6E8A-4147-A177-3AD203B41FA5}">
                      <a16:colId xmlns:a16="http://schemas.microsoft.com/office/drawing/2014/main" val="3085357534"/>
                    </a:ext>
                  </a:extLst>
                </a:gridCol>
                <a:gridCol w="2060335">
                  <a:extLst>
                    <a:ext uri="{9D8B030D-6E8A-4147-A177-3AD203B41FA5}">
                      <a16:colId xmlns:a16="http://schemas.microsoft.com/office/drawing/2014/main" val="758960929"/>
                    </a:ext>
                  </a:extLst>
                </a:gridCol>
              </a:tblGrid>
              <a:tr h="646969">
                <a:tc>
                  <a:txBody>
                    <a:bodyPr/>
                    <a:lstStyle/>
                    <a:p>
                      <a:pPr marL="317500" indent="-317500">
                        <a:lnSpc>
                          <a:spcPct val="130000"/>
                        </a:lnSpc>
                        <a:spcAft>
                          <a:spcPts val="0"/>
                        </a:spcAft>
                        <a:buFont typeface="Arial" panose="020B0604020202020204" pitchFamily="34" charset="0"/>
                        <a:buChar char="•"/>
                        <a:tabLst/>
                      </a:pPr>
                      <a:r>
                        <a:rPr kumimoji="1" lang="zh-CN" altLang="en-US" sz="2400" b="0" dirty="0">
                          <a:solidFill>
                            <a:schemeClr val="tx1"/>
                          </a:solidFill>
                          <a:latin typeface="Microsoft YaHei" panose="020B0503020204020204" pitchFamily="34" charset="-122"/>
                          <a:ea typeface="Microsoft YaHei" panose="020B0503020204020204" pitchFamily="34" charset="-122"/>
                        </a:rPr>
                        <a:t>比特率</a:t>
                      </a:r>
                    </a:p>
                  </a:txBody>
                  <a:tcPr>
                    <a:noFill/>
                  </a:tcPr>
                </a:tc>
                <a:tc>
                  <a:txBody>
                    <a:bodyPr/>
                    <a:lstStyle/>
                    <a:p>
                      <a:pPr marL="342900" lvl="1" indent="-342900" algn="l">
                        <a:lnSpc>
                          <a:spcPct val="130000"/>
                        </a:lnSpc>
                        <a:spcAft>
                          <a:spcPts val="0"/>
                        </a:spcAft>
                        <a:buClrTx/>
                        <a:buSzTx/>
                        <a:buFont typeface="Arial" panose="020B0604020202020204" pitchFamily="34" charset="0"/>
                        <a:buChar cha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时延带宽积</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1772823711"/>
                  </a:ext>
                </a:extLst>
              </a:tr>
              <a:tr h="646969">
                <a:tc>
                  <a:txBody>
                    <a:bodyPr/>
                    <a:lstStyle/>
                    <a:p>
                      <a:pPr marL="342900" indent="-342900">
                        <a:buFont typeface="Arial" panose="020B0604020202020204" pitchFamily="34" charset="0"/>
                        <a:buChar cha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带宽</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吞吐量</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535779347"/>
                  </a:ext>
                </a:extLst>
              </a:tr>
              <a:tr h="64696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rPr>
                        <a:t>包转发率</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rPr>
                        <a:t>丢包率</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1981169489"/>
                  </a:ext>
                </a:extLst>
              </a:tr>
              <a:tr h="64696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时延</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利用率</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570593792"/>
                  </a:ext>
                </a:extLst>
              </a:tr>
              <a:tr h="64696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往返时间 RTT</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时延抖动</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3079514311"/>
                  </a:ext>
                </a:extLst>
              </a:tr>
            </a:tbl>
          </a:graphicData>
        </a:graphic>
      </p:graphicFrame>
    </p:spTree>
    <p:extLst>
      <p:ext uri="{BB962C8B-B14F-4D97-AF65-F5344CB8AC3E}">
        <p14:creationId xmlns:p14="http://schemas.microsoft.com/office/powerpoint/2010/main" val="6587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A79491B-C08F-1C40-AFBA-AE91B1EF2368}"/>
              </a:ext>
            </a:extLst>
          </p:cNvPr>
          <p:cNvSpPr>
            <a:spLocks noGrp="1" noChangeArrowheads="1"/>
          </p:cNvSpPr>
          <p:nvPr>
            <p:ph type="title"/>
          </p:nvPr>
        </p:nvSpPr>
        <p:spPr/>
        <p:txBody>
          <a:bodyPr/>
          <a:lstStyle/>
          <a:p>
            <a:r>
              <a:rPr lang="zh-CN" altLang="en-US" dirty="0"/>
              <a:t>主要教学内容</a:t>
            </a:r>
          </a:p>
        </p:txBody>
      </p:sp>
      <p:graphicFrame>
        <p:nvGraphicFramePr>
          <p:cNvPr id="2" name="表格 2">
            <a:extLst>
              <a:ext uri="{FF2B5EF4-FFF2-40B4-BE49-F238E27FC236}">
                <a16:creationId xmlns:a16="http://schemas.microsoft.com/office/drawing/2014/main" id="{52516A1D-514D-F54B-A20C-3228AE5E3B91}"/>
              </a:ext>
            </a:extLst>
          </p:cNvPr>
          <p:cNvGraphicFramePr>
            <a:graphicFrameLocks noGrp="1"/>
          </p:cNvGraphicFramePr>
          <p:nvPr>
            <p:extLst>
              <p:ext uri="{D42A27DB-BD31-4B8C-83A1-F6EECF244321}">
                <p14:modId xmlns:p14="http://schemas.microsoft.com/office/powerpoint/2010/main" val="494236685"/>
              </p:ext>
            </p:extLst>
          </p:nvPr>
        </p:nvGraphicFramePr>
        <p:xfrm>
          <a:off x="1400321" y="1480280"/>
          <a:ext cx="5418666" cy="4572000"/>
        </p:xfrm>
        <a:graphic>
          <a:graphicData uri="http://schemas.openxmlformats.org/drawingml/2006/table">
            <a:tbl>
              <a:tblPr firstRow="1" bandRow="1">
                <a:tableStyleId>{5C22544A-7EE6-4342-B048-85BDC9FD1C3A}</a:tableStyleId>
              </a:tblPr>
              <a:tblGrid>
                <a:gridCol w="2170193">
                  <a:extLst>
                    <a:ext uri="{9D8B030D-6E8A-4147-A177-3AD203B41FA5}">
                      <a16:colId xmlns:a16="http://schemas.microsoft.com/office/drawing/2014/main" val="1138087416"/>
                    </a:ext>
                  </a:extLst>
                </a:gridCol>
                <a:gridCol w="3248473">
                  <a:extLst>
                    <a:ext uri="{9D8B030D-6E8A-4147-A177-3AD203B41FA5}">
                      <a16:colId xmlns:a16="http://schemas.microsoft.com/office/drawing/2014/main" val="3071055908"/>
                    </a:ext>
                  </a:extLst>
                </a:gridCol>
              </a:tblGrid>
              <a:tr h="370840">
                <a:tc>
                  <a:txBody>
                    <a:bodyPr/>
                    <a:lstStyle/>
                    <a:p>
                      <a:pPr algn="ctr"/>
                      <a:r>
                        <a:rPr lang="zh-CN" altLang="en-US" sz="2400" dirty="0">
                          <a:latin typeface="Microsoft YaHei" panose="020B0503020204020204" pitchFamily="34" charset="-122"/>
                          <a:ea typeface="Microsoft YaHei" panose="020B0503020204020204" pitchFamily="34" charset="-122"/>
                        </a:rPr>
                        <a:t>章  节</a:t>
                      </a:r>
                    </a:p>
                  </a:txBody>
                  <a:tcPr>
                    <a:solidFill>
                      <a:srgbClr val="5B307E"/>
                    </a:solidFill>
                  </a:tcPr>
                </a:tc>
                <a:tc>
                  <a:txBody>
                    <a:bodyPr/>
                    <a:lstStyle/>
                    <a:p>
                      <a:pPr algn="ctr"/>
                      <a:r>
                        <a:rPr lang="zh-CN" altLang="en-US" sz="2400" dirty="0">
                          <a:latin typeface="Microsoft YaHei" panose="020B0503020204020204" pitchFamily="34" charset="-122"/>
                          <a:ea typeface="Microsoft YaHei" panose="020B0503020204020204" pitchFamily="34" charset="-122"/>
                        </a:rPr>
                        <a:t>主要内容</a:t>
                      </a:r>
                    </a:p>
                  </a:txBody>
                  <a:tcPr>
                    <a:solidFill>
                      <a:srgbClr val="5B307E"/>
                    </a:solidFill>
                  </a:tcPr>
                </a:tc>
                <a:extLst>
                  <a:ext uri="{0D108BD9-81ED-4DB2-BD59-A6C34878D82A}">
                    <a16:rowId xmlns:a16="http://schemas.microsoft.com/office/drawing/2014/main" val="2867163946"/>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第一章</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引  言</a:t>
                      </a:r>
                    </a:p>
                  </a:txBody>
                  <a:tcPr/>
                </a:tc>
                <a:extLst>
                  <a:ext uri="{0D108BD9-81ED-4DB2-BD59-A6C34878D82A}">
                    <a16:rowId xmlns:a16="http://schemas.microsoft.com/office/drawing/2014/main" val="4246908304"/>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第二章</a:t>
                      </a:r>
                      <a:endParaRPr lang="en-US" altLang="zh-CN" sz="24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物理层</a:t>
                      </a:r>
                    </a:p>
                  </a:txBody>
                  <a:tcPr/>
                </a:tc>
                <a:extLst>
                  <a:ext uri="{0D108BD9-81ED-4DB2-BD59-A6C34878D82A}">
                    <a16:rowId xmlns:a16="http://schemas.microsoft.com/office/drawing/2014/main" val="417283951"/>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第三章</a:t>
                      </a:r>
                    </a:p>
                  </a:txBody>
                  <a:tcPr/>
                </a:tc>
                <a:tc>
                  <a:txBody>
                    <a:bodyPr/>
                    <a:lstStyle/>
                    <a:p>
                      <a:pPr algn="ctr" fontAlgn="ctr" latinLnBrk="0"/>
                      <a:r>
                        <a:rPr lang="zh-CN" altLang="en-US" sz="2400" dirty="0">
                          <a:solidFill>
                            <a:srgbClr val="000000"/>
                          </a:solidFill>
                          <a:effectLst/>
                          <a:latin typeface="Microsoft YaHei" panose="020B0503020204020204" pitchFamily="34" charset="-122"/>
                          <a:ea typeface="Microsoft YaHei" panose="020B0503020204020204" pitchFamily="34" charset="-122"/>
                        </a:rPr>
                        <a:t>数据链路层</a:t>
                      </a:r>
                    </a:p>
                  </a:txBody>
                  <a:tcPr anchor="ctr"/>
                </a:tc>
                <a:extLst>
                  <a:ext uri="{0D108BD9-81ED-4DB2-BD59-A6C34878D82A}">
                    <a16:rowId xmlns:a16="http://schemas.microsoft.com/office/drawing/2014/main" val="3753277002"/>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第四章</a:t>
                      </a:r>
                    </a:p>
                  </a:txBody>
                  <a:tcPr/>
                </a:tc>
                <a:tc>
                  <a:txBody>
                    <a:bodyPr/>
                    <a:lstStyle/>
                    <a:p>
                      <a:pPr algn="ctr" fontAlgn="ctr" latinLnBrk="0"/>
                      <a:r>
                        <a:rPr lang="en-US" altLang="zh-CN" sz="2400" dirty="0">
                          <a:solidFill>
                            <a:srgbClr val="000000"/>
                          </a:solidFill>
                          <a:effectLst/>
                          <a:latin typeface="Microsoft YaHei" panose="020B0503020204020204" pitchFamily="34" charset="-122"/>
                          <a:ea typeface="Microsoft YaHei" panose="020B0503020204020204" pitchFamily="34" charset="-122"/>
                        </a:rPr>
                        <a:t>MAC</a:t>
                      </a:r>
                      <a:r>
                        <a:rPr lang="zh-CN" altLang="en-US" sz="2400" dirty="0">
                          <a:solidFill>
                            <a:srgbClr val="000000"/>
                          </a:solidFill>
                          <a:effectLst/>
                          <a:latin typeface="Microsoft YaHei" panose="020B0503020204020204" pitchFamily="34" charset="-122"/>
                          <a:ea typeface="Microsoft YaHei" panose="020B0503020204020204" pitchFamily="34" charset="-122"/>
                        </a:rPr>
                        <a:t>子层</a:t>
                      </a:r>
                    </a:p>
                  </a:txBody>
                  <a:tcPr anchor="ctr"/>
                </a:tc>
                <a:extLst>
                  <a:ext uri="{0D108BD9-81ED-4DB2-BD59-A6C34878D82A}">
                    <a16:rowId xmlns:a16="http://schemas.microsoft.com/office/drawing/2014/main" val="3963228387"/>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第五章</a:t>
                      </a:r>
                    </a:p>
                  </a:txBody>
                  <a:tcPr/>
                </a:tc>
                <a:tc>
                  <a:txBody>
                    <a:bodyPr/>
                    <a:lstStyle/>
                    <a:p>
                      <a:pPr algn="ctr" fontAlgn="ctr" latinLnBrk="0"/>
                      <a:r>
                        <a:rPr lang="zh-CN" altLang="en-US" sz="2400" dirty="0">
                          <a:solidFill>
                            <a:srgbClr val="000000"/>
                          </a:solidFill>
                          <a:effectLst/>
                          <a:latin typeface="Microsoft YaHei" panose="020B0503020204020204" pitchFamily="34" charset="-122"/>
                          <a:ea typeface="Microsoft YaHei" panose="020B0503020204020204" pitchFamily="34" charset="-122"/>
                        </a:rPr>
                        <a:t>网络层</a:t>
                      </a:r>
                    </a:p>
                  </a:txBody>
                  <a:tcPr anchor="ctr"/>
                </a:tc>
                <a:extLst>
                  <a:ext uri="{0D108BD9-81ED-4DB2-BD59-A6C34878D82A}">
                    <a16:rowId xmlns:a16="http://schemas.microsoft.com/office/drawing/2014/main" val="1625761511"/>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第六章</a:t>
                      </a:r>
                    </a:p>
                  </a:txBody>
                  <a:tcPr/>
                </a:tc>
                <a:tc>
                  <a:txBody>
                    <a:bodyPr/>
                    <a:lstStyle/>
                    <a:p>
                      <a:pPr algn="ctr" fontAlgn="ctr" latinLnBrk="0"/>
                      <a:r>
                        <a:rPr lang="zh-CN" altLang="en-US" sz="2400" dirty="0">
                          <a:solidFill>
                            <a:srgbClr val="000000"/>
                          </a:solidFill>
                          <a:effectLst/>
                          <a:latin typeface="Microsoft YaHei" panose="020B0503020204020204" pitchFamily="34" charset="-122"/>
                          <a:ea typeface="Microsoft YaHei" panose="020B0503020204020204" pitchFamily="34" charset="-122"/>
                        </a:rPr>
                        <a:t>传输层</a:t>
                      </a:r>
                    </a:p>
                  </a:txBody>
                  <a:tcPr anchor="ctr"/>
                </a:tc>
                <a:extLst>
                  <a:ext uri="{0D108BD9-81ED-4DB2-BD59-A6C34878D82A}">
                    <a16:rowId xmlns:a16="http://schemas.microsoft.com/office/drawing/2014/main" val="2728568797"/>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第七章</a:t>
                      </a:r>
                    </a:p>
                  </a:txBody>
                  <a:tcPr/>
                </a:tc>
                <a:tc>
                  <a:txBody>
                    <a:bodyPr/>
                    <a:lstStyle/>
                    <a:p>
                      <a:pPr algn="ctr" fontAlgn="ctr" latinLnBrk="0"/>
                      <a:r>
                        <a:rPr lang="zh-CN" altLang="en-US" sz="2400" dirty="0">
                          <a:solidFill>
                            <a:srgbClr val="000000"/>
                          </a:solidFill>
                          <a:effectLst/>
                          <a:latin typeface="Microsoft YaHei" panose="020B0503020204020204" pitchFamily="34" charset="-122"/>
                          <a:ea typeface="Microsoft YaHei" panose="020B0503020204020204" pitchFamily="34" charset="-122"/>
                        </a:rPr>
                        <a:t>应用层</a:t>
                      </a:r>
                    </a:p>
                  </a:txBody>
                  <a:tcPr anchor="ctr"/>
                </a:tc>
                <a:extLst>
                  <a:ext uri="{0D108BD9-81ED-4DB2-BD59-A6C34878D82A}">
                    <a16:rowId xmlns:a16="http://schemas.microsoft.com/office/drawing/2014/main" val="475116411"/>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第八章</a:t>
                      </a:r>
                    </a:p>
                  </a:txBody>
                  <a:tcPr/>
                </a:tc>
                <a:tc>
                  <a:txBody>
                    <a:bodyPr/>
                    <a:lstStyle/>
                    <a:p>
                      <a:pPr algn="ctr" fontAlgn="ctr" latinLnBrk="0"/>
                      <a:r>
                        <a:rPr lang="zh-CN" altLang="en-US" sz="2400" dirty="0">
                          <a:solidFill>
                            <a:srgbClr val="000000"/>
                          </a:solidFill>
                          <a:effectLst/>
                          <a:latin typeface="Microsoft YaHei" panose="020B0503020204020204" pitchFamily="34" charset="-122"/>
                          <a:ea typeface="Microsoft YaHei" panose="020B0503020204020204" pitchFamily="34" charset="-122"/>
                        </a:rPr>
                        <a:t>网络安全</a:t>
                      </a:r>
                    </a:p>
                  </a:txBody>
                  <a:tcPr anchor="ctr"/>
                </a:tc>
                <a:extLst>
                  <a:ext uri="{0D108BD9-81ED-4DB2-BD59-A6C34878D82A}">
                    <a16:rowId xmlns:a16="http://schemas.microsoft.com/office/drawing/2014/main" val="2095960506"/>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第九章</a:t>
                      </a:r>
                    </a:p>
                  </a:txBody>
                  <a:tcPr/>
                </a:tc>
                <a:tc>
                  <a:txBody>
                    <a:bodyPr/>
                    <a:lstStyle/>
                    <a:p>
                      <a:pPr algn="ctr" fontAlgn="ctr" latinLnBrk="0"/>
                      <a:r>
                        <a:rPr lang="zh-CN" altLang="en-US" sz="2400" dirty="0">
                          <a:solidFill>
                            <a:srgbClr val="000000"/>
                          </a:solidFill>
                          <a:effectLst/>
                          <a:latin typeface="Microsoft YaHei" panose="020B0503020204020204" pitchFamily="34" charset="-122"/>
                          <a:ea typeface="Microsoft YaHei" panose="020B0503020204020204" pitchFamily="34" charset="-122"/>
                        </a:rPr>
                        <a:t>新型网络</a:t>
                      </a:r>
                    </a:p>
                  </a:txBody>
                  <a:tcPr anchor="ctr"/>
                </a:tc>
                <a:extLst>
                  <a:ext uri="{0D108BD9-81ED-4DB2-BD59-A6C34878D82A}">
                    <a16:rowId xmlns:a16="http://schemas.microsoft.com/office/drawing/2014/main" val="64170445"/>
                  </a:ext>
                </a:extLst>
              </a:tr>
            </a:tbl>
          </a:graphicData>
        </a:graphic>
      </p:graphicFrame>
      <p:pic>
        <p:nvPicPr>
          <p:cNvPr id="4" name="Picture 2">
            <a:extLst>
              <a:ext uri="{FF2B5EF4-FFF2-40B4-BE49-F238E27FC236}">
                <a16:creationId xmlns:a16="http://schemas.microsoft.com/office/drawing/2014/main" id="{B4B59D31-273E-4E43-A2EE-ADD125F1A24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04121" y="1806706"/>
            <a:ext cx="2687558" cy="283806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06AD517-F50F-E946-AF66-14ABA40C35ED}"/>
              </a:ext>
            </a:extLst>
          </p:cNvPr>
          <p:cNvSpPr/>
          <p:nvPr/>
        </p:nvSpPr>
        <p:spPr>
          <a:xfrm>
            <a:off x="7431005" y="4851951"/>
            <a:ext cx="4194629" cy="1200329"/>
          </a:xfrm>
          <a:prstGeom prst="rect">
            <a:avLst/>
          </a:prstGeom>
        </p:spPr>
        <p:txBody>
          <a:bodyPr wrap="square">
            <a:spAutoFit/>
          </a:bodyPr>
          <a:lstStyle/>
          <a:p>
            <a:r>
              <a:rPr lang="en-US" altLang="zh-CN" sz="2400" dirty="0">
                <a:solidFill>
                  <a:prstClr val="black"/>
                </a:solidFill>
                <a:latin typeface="Microsoft YaHei" panose="020B0503020204020204" pitchFamily="34" charset="-122"/>
                <a:ea typeface="Microsoft YaHei" panose="020B0503020204020204" pitchFamily="34" charset="-122"/>
              </a:rPr>
              <a:t>《</a:t>
            </a:r>
            <a:r>
              <a:rPr lang="zh-CN" altLang="en-US" sz="2400" dirty="0">
                <a:solidFill>
                  <a:prstClr val="black"/>
                </a:solidFill>
                <a:latin typeface="Microsoft YaHei" panose="020B0503020204020204" pitchFamily="34" charset="-122"/>
                <a:ea typeface="Microsoft YaHei" panose="020B0503020204020204" pitchFamily="34" charset="-122"/>
              </a:rPr>
              <a:t>计算机网络（第</a:t>
            </a:r>
            <a:r>
              <a:rPr lang="en-US" altLang="zh-CN" sz="2400" dirty="0">
                <a:solidFill>
                  <a:prstClr val="black"/>
                </a:solidFill>
                <a:latin typeface="Microsoft YaHei" panose="020B0503020204020204" pitchFamily="34" charset="-122"/>
                <a:ea typeface="Microsoft YaHei" panose="020B0503020204020204" pitchFamily="34" charset="-122"/>
              </a:rPr>
              <a:t>5</a:t>
            </a:r>
            <a:r>
              <a:rPr lang="zh-CN" altLang="en-US" sz="2400" dirty="0">
                <a:solidFill>
                  <a:prstClr val="black"/>
                </a:solidFill>
                <a:latin typeface="Microsoft YaHei" panose="020B0503020204020204" pitchFamily="34" charset="-122"/>
                <a:ea typeface="Microsoft YaHei" panose="020B0503020204020204" pitchFamily="34" charset="-122"/>
              </a:rPr>
              <a:t>版）</a:t>
            </a:r>
            <a:r>
              <a:rPr lang="en-US" altLang="zh-CN" sz="2400" dirty="0">
                <a:solidFill>
                  <a:prstClr val="black"/>
                </a:solidFill>
                <a:latin typeface="Microsoft YaHei" panose="020B0503020204020204" pitchFamily="34" charset="-122"/>
                <a:ea typeface="Microsoft YaHei" panose="020B0503020204020204" pitchFamily="34" charset="-122"/>
              </a:rPr>
              <a:t>》</a:t>
            </a:r>
            <a:r>
              <a:rPr lang="zh-CN" altLang="en-US" sz="2400" dirty="0">
                <a:solidFill>
                  <a:prstClr val="black"/>
                </a:solidFill>
                <a:latin typeface="Microsoft YaHei" panose="020B0503020204020204" pitchFamily="34" charset="-122"/>
                <a:ea typeface="Microsoft YaHei" panose="020B0503020204020204" pitchFamily="34" charset="-122"/>
              </a:rPr>
              <a:t>，</a:t>
            </a:r>
            <a:r>
              <a:rPr lang="en-US" altLang="zh-CN" sz="2400" dirty="0">
                <a:solidFill>
                  <a:prstClr val="black"/>
                </a:solidFill>
                <a:latin typeface="Microsoft YaHei" panose="020B0503020204020204" pitchFamily="34" charset="-122"/>
                <a:ea typeface="Microsoft YaHei" panose="020B0503020204020204" pitchFamily="34" charset="-122"/>
              </a:rPr>
              <a:t>Tanenbaum</a:t>
            </a:r>
            <a:r>
              <a:rPr lang="zh-CN" altLang="en-US" sz="2400" dirty="0">
                <a:solidFill>
                  <a:prstClr val="black"/>
                </a:solidFill>
                <a:latin typeface="Microsoft YaHei" panose="020B0503020204020204" pitchFamily="34" charset="-122"/>
                <a:ea typeface="Microsoft YaHei" panose="020B0503020204020204" pitchFamily="34" charset="-122"/>
              </a:rPr>
              <a:t> </a:t>
            </a:r>
            <a:r>
              <a:rPr lang="en-US" altLang="zh-CN" sz="2400" dirty="0">
                <a:solidFill>
                  <a:prstClr val="black"/>
                </a:solidFill>
                <a:latin typeface="Microsoft YaHei" panose="020B0503020204020204" pitchFamily="34" charset="-122"/>
                <a:ea typeface="Microsoft YaHei" panose="020B0503020204020204" pitchFamily="34" charset="-122"/>
              </a:rPr>
              <a:t>&amp;</a:t>
            </a:r>
            <a:r>
              <a:rPr lang="zh-CN" altLang="en-US" sz="2400" dirty="0">
                <a:solidFill>
                  <a:prstClr val="black"/>
                </a:solidFill>
                <a:latin typeface="Microsoft YaHei" panose="020B0503020204020204" pitchFamily="34" charset="-122"/>
                <a:ea typeface="Microsoft YaHei" panose="020B0503020204020204" pitchFamily="34" charset="-122"/>
              </a:rPr>
              <a:t> </a:t>
            </a:r>
            <a:r>
              <a:rPr lang="en-US" altLang="zh-CN" sz="2400" dirty="0" err="1">
                <a:solidFill>
                  <a:prstClr val="black"/>
                </a:solidFill>
                <a:latin typeface="Microsoft YaHei" panose="020B0503020204020204" pitchFamily="34" charset="-122"/>
                <a:ea typeface="Microsoft YaHei" panose="020B0503020204020204" pitchFamily="34" charset="-122"/>
              </a:rPr>
              <a:t>Wetherall</a:t>
            </a:r>
            <a:r>
              <a:rPr lang="zh-CN" altLang="en-US" sz="2400" dirty="0">
                <a:solidFill>
                  <a:prstClr val="black"/>
                </a:solidFill>
                <a:latin typeface="Microsoft YaHei" panose="020B0503020204020204" pitchFamily="34" charset="-122"/>
                <a:ea typeface="Microsoft YaHei" panose="020B0503020204020204" pitchFamily="34" charset="-122"/>
              </a:rPr>
              <a:t>，清华大学出版社，</a:t>
            </a:r>
            <a:r>
              <a:rPr lang="en-US" altLang="zh-CN" sz="2400" dirty="0">
                <a:solidFill>
                  <a:prstClr val="black"/>
                </a:solidFill>
                <a:latin typeface="Microsoft YaHei" panose="020B0503020204020204" pitchFamily="34" charset="-122"/>
                <a:ea typeface="Microsoft YaHei" panose="020B0503020204020204" pitchFamily="34" charset="-122"/>
              </a:rPr>
              <a:t>2012</a:t>
            </a:r>
            <a:r>
              <a:rPr lang="zh-CN" altLang="en-US" sz="2400" dirty="0">
                <a:solidFill>
                  <a:prstClr val="black"/>
                </a:solidFill>
                <a:latin typeface="Microsoft YaHei" panose="020B0503020204020204" pitchFamily="34" charset="-122"/>
                <a:ea typeface="Microsoft YaHei" panose="020B0503020204020204" pitchFamily="34" charset="-122"/>
              </a:rPr>
              <a:t>年</a:t>
            </a:r>
            <a:r>
              <a:rPr lang="en-US" altLang="zh-CN" sz="2400" dirty="0">
                <a:solidFill>
                  <a:prstClr val="black"/>
                </a:solidFill>
                <a:latin typeface="Microsoft YaHei" panose="020B0503020204020204" pitchFamily="34" charset="-122"/>
                <a:ea typeface="Microsoft YaHei" panose="020B0503020204020204" pitchFamily="34" charset="-122"/>
              </a:rPr>
              <a:t>3</a:t>
            </a:r>
            <a:r>
              <a:rPr lang="zh-CN" altLang="en-US" sz="2400" dirty="0">
                <a:solidFill>
                  <a:prstClr val="black"/>
                </a:solidFill>
                <a:latin typeface="Microsoft YaHei" panose="020B0503020204020204" pitchFamily="34" charset="-122"/>
                <a:ea typeface="Microsoft YaHei" panose="020B0503020204020204" pitchFamily="34" charset="-122"/>
              </a:rPr>
              <a:t>月</a:t>
            </a:r>
            <a:endParaRPr lang="zh-CN" altLang="en-US" sz="2000" dirty="0"/>
          </a:p>
        </p:txBody>
      </p:sp>
      <p:sp>
        <p:nvSpPr>
          <p:cNvPr id="5" name="灯片编号占位符 4">
            <a:extLst>
              <a:ext uri="{FF2B5EF4-FFF2-40B4-BE49-F238E27FC236}">
                <a16:creationId xmlns:a16="http://schemas.microsoft.com/office/drawing/2014/main" id="{BA1F23B1-A824-8B47-9745-3E9D0CD15215}"/>
              </a:ext>
            </a:extLst>
          </p:cNvPr>
          <p:cNvSpPr>
            <a:spLocks noGrp="1"/>
          </p:cNvSpPr>
          <p:nvPr>
            <p:ph type="sldNum" sz="quarter" idx="12"/>
          </p:nvPr>
        </p:nvSpPr>
        <p:spPr/>
        <p:txBody>
          <a:bodyPr/>
          <a:lstStyle/>
          <a:p>
            <a:fld id="{8D4D1E41-7A09-AB4A-A4E1-09765ADA2698}" type="slidenum">
              <a:rPr kumimoji="1" lang="zh-CN" altLang="en-US" smtClean="0"/>
              <a:t>6</a:t>
            </a:fld>
            <a:endParaRPr kumimoji="1" lang="zh-CN" altLang="en-US" dirty="0"/>
          </a:p>
        </p:txBody>
      </p:sp>
    </p:spTree>
    <p:extLst>
      <p:ext uri="{BB962C8B-B14F-4D97-AF65-F5344CB8AC3E}">
        <p14:creationId xmlns:p14="http://schemas.microsoft.com/office/powerpoint/2010/main" val="2941446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计算机网络度量单位</a:t>
            </a:r>
          </a:p>
        </p:txBody>
      </p:sp>
      <p:sp>
        <p:nvSpPr>
          <p:cNvPr id="3" name="内容占位符 2"/>
          <p:cNvSpPr>
            <a:spLocks noGrp="1"/>
          </p:cNvSpPr>
          <p:nvPr>
            <p:ph idx="1"/>
          </p:nvPr>
        </p:nvSpPr>
        <p:spPr>
          <a:xfrm>
            <a:off x="825500" y="1388110"/>
            <a:ext cx="7138670" cy="5210175"/>
          </a:xfrm>
        </p:spPr>
        <p:txBody>
          <a:bodyPr>
            <a:noAutofit/>
          </a:bodyPr>
          <a:lstStyle/>
          <a:p>
            <a:pPr lvl="0" algn="l">
              <a:lnSpc>
                <a:spcPct val="110000"/>
              </a:lnSpc>
              <a:spcBef>
                <a:spcPts val="0"/>
              </a:spcBef>
              <a:spcAft>
                <a:spcPts val="0"/>
              </a:spcAft>
              <a:buClrTx/>
              <a:buSzTx/>
              <a:buChar char="Ø"/>
            </a:pPr>
            <a:r>
              <a:rPr kumimoji="1" lang="zh-CN" altLang="en-US" dirty="0"/>
              <a:t>比特率</a:t>
            </a:r>
            <a:r>
              <a:rPr kumimoji="1" lang="zh-CN" altLang="en-US" dirty="0">
                <a:sym typeface="+mn-ea"/>
              </a:rPr>
              <a:t>(bit rate)</a:t>
            </a:r>
          </a:p>
          <a:p>
            <a:pPr lvl="1">
              <a:lnSpc>
                <a:spcPct val="110000"/>
              </a:lnSpc>
              <a:spcBef>
                <a:spcPts val="0"/>
              </a:spcBef>
              <a:spcAft>
                <a:spcPts val="0"/>
              </a:spcAft>
              <a:buFont typeface="Arial" panose="020B0604020202020204" pitchFamily="34" charset="0"/>
              <a:buChar char="•"/>
            </a:pPr>
            <a:r>
              <a:rPr lang="zh-CN" altLang="en-US" sz="2200" dirty="0">
                <a:effectLst/>
                <a:cs typeface="微软雅黑" panose="020B0503020204020204" pitchFamily="34" charset="-122"/>
              </a:rPr>
              <a:t>主机在数字信道上传送数据的速率，也称数据率</a:t>
            </a:r>
          </a:p>
          <a:p>
            <a:pPr lvl="1">
              <a:lnSpc>
                <a:spcPct val="110000"/>
              </a:lnSpc>
              <a:spcBef>
                <a:spcPts val="0"/>
              </a:spcBef>
              <a:spcAft>
                <a:spcPts val="0"/>
              </a:spcAft>
              <a:buFont typeface="Arial" panose="020B0604020202020204" pitchFamily="34" charset="0"/>
              <a:buChar char="•"/>
            </a:pPr>
            <a:r>
              <a:rPr lang="zh-CN" altLang="en-US" sz="2200" dirty="0">
                <a:effectLst/>
                <a:cs typeface="微软雅黑" panose="020B0503020204020204" pitchFamily="34" charset="-122"/>
              </a:rPr>
              <a:t>比特率的单位是</a:t>
            </a:r>
            <a:r>
              <a:rPr lang="en-US" altLang="zh-CN" sz="2200" dirty="0">
                <a:effectLst/>
                <a:cs typeface="微软雅黑" panose="020B0503020204020204" pitchFamily="34" charset="-122"/>
              </a:rPr>
              <a:t>b/s(</a:t>
            </a:r>
            <a:r>
              <a:rPr lang="zh-CN" altLang="en-US" sz="2200" dirty="0">
                <a:effectLst/>
                <a:cs typeface="微软雅黑" panose="020B0503020204020204" pitchFamily="34" charset="-122"/>
              </a:rPr>
              <a:t>比特每秒</a:t>
            </a:r>
            <a:r>
              <a:rPr lang="en-US" altLang="zh-CN" sz="2200" dirty="0">
                <a:effectLst/>
                <a:cs typeface="微软雅黑" panose="020B0503020204020204" pitchFamily="34" charset="-122"/>
              </a:rPr>
              <a:t>)</a:t>
            </a:r>
            <a:r>
              <a:rPr lang="zh-CN" altLang="en-US" sz="2200" dirty="0">
                <a:effectLst/>
                <a:cs typeface="微软雅黑" panose="020B0503020204020204" pitchFamily="34" charset="-122"/>
              </a:rPr>
              <a:t>，也可以写为</a:t>
            </a:r>
            <a:r>
              <a:rPr lang="en-US" altLang="zh-CN" sz="2200" dirty="0">
                <a:effectLst/>
                <a:cs typeface="微软雅黑" panose="020B0503020204020204" pitchFamily="34" charset="-122"/>
              </a:rPr>
              <a:t>bps</a:t>
            </a:r>
            <a:r>
              <a:rPr lang="zh-CN" altLang="en-US" sz="2200" dirty="0">
                <a:effectLst/>
                <a:cs typeface="微软雅黑" panose="020B0503020204020204" pitchFamily="34" charset="-122"/>
              </a:rPr>
              <a:t>，</a:t>
            </a:r>
            <a:r>
              <a:rPr lang="en-US" altLang="zh-CN" sz="2200" dirty="0">
                <a:effectLst/>
                <a:cs typeface="微软雅黑" panose="020B0503020204020204" pitchFamily="34" charset="-122"/>
              </a:rPr>
              <a:t>(bit per second)</a:t>
            </a:r>
            <a:r>
              <a:rPr lang="zh-CN" altLang="en-US" sz="2200" dirty="0">
                <a:effectLst/>
                <a:cs typeface="微软雅黑" panose="020B0503020204020204" pitchFamily="34" charset="-122"/>
              </a:rPr>
              <a:t>，</a:t>
            </a:r>
            <a:r>
              <a:rPr lang="zh-CN" altLang="en-US" sz="2200" dirty="0">
                <a:sym typeface="+mn-ea"/>
              </a:rPr>
              <a:t>或 </a:t>
            </a:r>
            <a:r>
              <a:rPr lang="en-US" altLang="zh-CN" sz="2200" dirty="0" err="1">
                <a:sym typeface="+mn-ea"/>
              </a:rPr>
              <a:t>kbit</a:t>
            </a:r>
            <a:r>
              <a:rPr lang="en-US" altLang="zh-CN" sz="2200" dirty="0">
                <a:sym typeface="+mn-ea"/>
              </a:rPr>
              <a:t>/s</a:t>
            </a:r>
            <a:r>
              <a:rPr lang="zh-CN" altLang="en-US" sz="2200" dirty="0">
                <a:sym typeface="+mn-ea"/>
              </a:rPr>
              <a:t>、</a:t>
            </a:r>
            <a:r>
              <a:rPr lang="en-US" altLang="zh-CN" sz="2200" dirty="0">
                <a:sym typeface="+mn-ea"/>
              </a:rPr>
              <a:t>Mbit/s</a:t>
            </a:r>
            <a:r>
              <a:rPr lang="zh-CN" altLang="en-US" sz="2200" dirty="0">
                <a:sym typeface="+mn-ea"/>
              </a:rPr>
              <a:t>、</a:t>
            </a:r>
            <a:r>
              <a:rPr lang="en-US" altLang="zh-CN" sz="2200" dirty="0">
                <a:sym typeface="+mn-ea"/>
              </a:rPr>
              <a:t> Gbit/s</a:t>
            </a:r>
            <a:r>
              <a:rPr lang="zh-CN" altLang="en-US" sz="2200" dirty="0">
                <a:sym typeface="+mn-ea"/>
              </a:rPr>
              <a:t>等</a:t>
            </a:r>
          </a:p>
          <a:p>
            <a:pPr>
              <a:lnSpc>
                <a:spcPct val="110000"/>
              </a:lnSpc>
            </a:pPr>
            <a:r>
              <a:rPr kumimoji="1" lang="zh-CN" altLang="en-US" dirty="0">
                <a:sym typeface="+mn-ea"/>
              </a:rPr>
              <a:t>带宽</a:t>
            </a:r>
            <a:endParaRPr kumimoji="1" lang="zh-CN" altLang="en-US" dirty="0"/>
          </a:p>
          <a:p>
            <a:pPr lvl="1" algn="l">
              <a:lnSpc>
                <a:spcPct val="110000"/>
              </a:lnSpc>
              <a:spcBef>
                <a:spcPts val="0"/>
              </a:spcBef>
              <a:spcAft>
                <a:spcPts val="0"/>
              </a:spcAft>
            </a:pPr>
            <a:r>
              <a:rPr lang="zh-CN" altLang="zh-CN" sz="2200" dirty="0">
                <a:sym typeface="+mn-ea"/>
              </a:rPr>
              <a:t>网络中某通道传送数据的能力</a:t>
            </a:r>
            <a:r>
              <a:rPr lang="zh-CN" altLang="en-US" sz="2200" dirty="0">
                <a:sym typeface="+mn-ea"/>
              </a:rPr>
              <a:t>，即</a:t>
            </a:r>
            <a:r>
              <a:rPr lang="zh-CN" altLang="zh-CN" sz="2200" dirty="0">
                <a:sym typeface="+mn-ea"/>
              </a:rPr>
              <a:t>单位时间</a:t>
            </a:r>
            <a:br>
              <a:rPr lang="en-US" altLang="zh-CN" sz="2200" dirty="0">
                <a:sym typeface="+mn-ea"/>
              </a:rPr>
            </a:br>
            <a:r>
              <a:rPr lang="zh-CN" altLang="zh-CN" sz="2200" dirty="0">
                <a:sym typeface="+mn-ea"/>
              </a:rPr>
              <a:t>内网络中的某信道所能通过的“</a:t>
            </a:r>
            <a:r>
              <a:rPr lang="zh-CN" altLang="zh-CN" sz="2200" dirty="0">
                <a:solidFill>
                  <a:srgbClr val="C00000"/>
                </a:solidFill>
                <a:sym typeface="+mn-ea"/>
              </a:rPr>
              <a:t>最高数据率</a:t>
            </a:r>
            <a:r>
              <a:rPr lang="zh-CN" altLang="zh-CN" sz="2200" dirty="0">
                <a:sym typeface="+mn-ea"/>
              </a:rPr>
              <a:t>”</a:t>
            </a:r>
            <a:endParaRPr lang="en-US" altLang="zh-CN" sz="2200" dirty="0">
              <a:sym typeface="+mn-ea"/>
            </a:endParaRPr>
          </a:p>
          <a:p>
            <a:pPr lvl="1" algn="l">
              <a:lnSpc>
                <a:spcPct val="110000"/>
              </a:lnSpc>
              <a:spcBef>
                <a:spcPts val="0"/>
              </a:spcBef>
              <a:spcAft>
                <a:spcPts val="0"/>
              </a:spcAft>
            </a:pPr>
            <a:r>
              <a:rPr lang="zh-CN" altLang="en-US" sz="2200" dirty="0">
                <a:sym typeface="+mn-ea"/>
              </a:rPr>
              <a:t>单位是 </a:t>
            </a:r>
            <a:r>
              <a:rPr lang="en-US" altLang="zh-CN" sz="2200" dirty="0">
                <a:sym typeface="+mn-ea"/>
              </a:rPr>
              <a:t>bit/s</a:t>
            </a:r>
            <a:r>
              <a:rPr lang="zh-CN" altLang="en-US" sz="2200" dirty="0">
                <a:sym typeface="+mn-ea"/>
              </a:rPr>
              <a:t>，即</a:t>
            </a:r>
            <a:r>
              <a:rPr lang="en-US" altLang="zh-CN" sz="2200" dirty="0">
                <a:sym typeface="+mn-ea"/>
              </a:rPr>
              <a:t> </a:t>
            </a:r>
            <a:r>
              <a:rPr lang="zh-CN" altLang="en-US" sz="2200" dirty="0">
                <a:sym typeface="+mn-ea"/>
              </a:rPr>
              <a:t>“比特每秒”</a:t>
            </a:r>
          </a:p>
          <a:p>
            <a:pPr lvl="0" algn="l">
              <a:lnSpc>
                <a:spcPct val="110000"/>
              </a:lnSpc>
              <a:spcBef>
                <a:spcPts val="0"/>
              </a:spcBef>
              <a:spcAft>
                <a:spcPts val="0"/>
              </a:spcAft>
              <a:buClrTx/>
              <a:buSzTx/>
              <a:buChar char="Ø"/>
            </a:pPr>
            <a:r>
              <a:rPr kumimoji="1" lang="zh-CN" altLang="en-US" dirty="0">
                <a:sym typeface="+mn-ea"/>
              </a:rPr>
              <a:t>包转发率</a:t>
            </a:r>
            <a:r>
              <a:rPr kumimoji="1" lang="en-US" altLang="zh-CN" dirty="0">
                <a:sym typeface="+mn-ea"/>
              </a:rPr>
              <a:t>(</a:t>
            </a:r>
            <a:r>
              <a:rPr kumimoji="1" lang="zh-CN" altLang="en-US" dirty="0">
                <a:sym typeface="+mn-ea"/>
              </a:rPr>
              <a:t>PPS</a:t>
            </a:r>
            <a:r>
              <a:rPr kumimoji="1" lang="en-US" altLang="zh-CN" dirty="0">
                <a:sym typeface="+mn-ea"/>
              </a:rPr>
              <a:t>)</a:t>
            </a:r>
            <a:endParaRPr kumimoji="1" lang="zh-CN" altLang="en-US" dirty="0">
              <a:sym typeface="+mn-ea"/>
            </a:endParaRPr>
          </a:p>
          <a:p>
            <a:pPr lvl="1" algn="l">
              <a:lnSpc>
                <a:spcPct val="110000"/>
              </a:lnSpc>
              <a:spcBef>
                <a:spcPts val="0"/>
              </a:spcBef>
              <a:spcAft>
                <a:spcPts val="0"/>
              </a:spcAft>
              <a:buClrTx/>
              <a:buSzTx/>
              <a:buChar char="•"/>
            </a:pPr>
            <a:r>
              <a:rPr lang="zh-CN" altLang="en-US" sz="2200" dirty="0">
                <a:effectLst/>
                <a:cs typeface="微软雅黑" panose="020B0503020204020204" pitchFamily="34" charset="-122"/>
                <a:sym typeface="+mn-ea"/>
              </a:rPr>
              <a:t>全称是Packet Per Second</a:t>
            </a:r>
            <a:r>
              <a:rPr lang="en-US" altLang="zh-CN" sz="2200" dirty="0">
                <a:effectLst/>
                <a:cs typeface="微软雅黑" panose="020B0503020204020204" pitchFamily="34" charset="-122"/>
                <a:sym typeface="+mn-ea"/>
              </a:rPr>
              <a:t>(</a:t>
            </a:r>
            <a:r>
              <a:rPr lang="zh-CN" altLang="en-US" sz="2200" dirty="0">
                <a:effectLst/>
                <a:cs typeface="微软雅黑" panose="020B0503020204020204" pitchFamily="34" charset="-122"/>
                <a:sym typeface="+mn-ea"/>
              </a:rPr>
              <a:t>包/秒</a:t>
            </a:r>
            <a:r>
              <a:rPr lang="en-US" altLang="zh-CN" sz="2200" dirty="0">
                <a:effectLst/>
                <a:cs typeface="微软雅黑" panose="020B0503020204020204" pitchFamily="34" charset="-122"/>
                <a:sym typeface="+mn-ea"/>
              </a:rPr>
              <a:t>)</a:t>
            </a:r>
            <a:r>
              <a:rPr lang="zh-CN" altLang="en-US" sz="2200" dirty="0">
                <a:effectLst/>
                <a:cs typeface="微软雅黑" panose="020B0503020204020204" pitchFamily="34" charset="-122"/>
                <a:sym typeface="+mn-ea"/>
              </a:rPr>
              <a:t>，表示交换机或路由器等网络设备以包为单位的转发速率</a:t>
            </a:r>
          </a:p>
          <a:p>
            <a:pPr lvl="1" algn="l">
              <a:lnSpc>
                <a:spcPct val="110000"/>
              </a:lnSpc>
              <a:spcBef>
                <a:spcPts val="0"/>
              </a:spcBef>
              <a:spcAft>
                <a:spcPts val="0"/>
              </a:spcAft>
              <a:buClrTx/>
              <a:buSzTx/>
              <a:buChar char="•"/>
            </a:pPr>
            <a:r>
              <a:rPr lang="zh-CN" altLang="en-US" sz="2200" dirty="0">
                <a:solidFill>
                  <a:srgbClr val="C00000"/>
                </a:solidFill>
                <a:effectLst/>
                <a:cs typeface="微软雅黑" panose="020B0503020204020204" pitchFamily="34" charset="-122"/>
                <a:sym typeface="+mn-ea"/>
              </a:rPr>
              <a:t>线速转发</a:t>
            </a:r>
            <a:r>
              <a:rPr lang="zh-CN" altLang="en-US" sz="2200" dirty="0">
                <a:sym typeface="+mn-ea"/>
              </a:rPr>
              <a:t>：交换机</a:t>
            </a:r>
            <a:r>
              <a:rPr lang="zh-CN" altLang="en-US" sz="2200" dirty="0">
                <a:effectLst/>
                <a:cs typeface="微软雅黑" panose="020B0503020204020204" pitchFamily="34" charset="-122"/>
                <a:sym typeface="+mn-ea"/>
              </a:rPr>
              <a:t>端口在满负载的情况下，对帧进行转发时能够达到该端口线路的最高速度</a:t>
            </a:r>
          </a:p>
        </p:txBody>
      </p:sp>
      <p:sp>
        <p:nvSpPr>
          <p:cNvPr id="7" name="灯片编号占位符 6">
            <a:extLst>
              <a:ext uri="{FF2B5EF4-FFF2-40B4-BE49-F238E27FC236}">
                <a16:creationId xmlns:a16="http://schemas.microsoft.com/office/drawing/2014/main" id="{B82A368B-CB10-514F-9770-E91294615D70}"/>
              </a:ext>
            </a:extLst>
          </p:cNvPr>
          <p:cNvSpPr>
            <a:spLocks noGrp="1"/>
          </p:cNvSpPr>
          <p:nvPr>
            <p:ph type="sldNum" sz="quarter" idx="12"/>
          </p:nvPr>
        </p:nvSpPr>
        <p:spPr/>
        <p:txBody>
          <a:bodyPr/>
          <a:lstStyle/>
          <a:p>
            <a:fld id="{8D4D1E41-7A09-AB4A-A4E1-09765ADA2698}" type="slidenum">
              <a:rPr kumimoji="1" lang="zh-CN" altLang="en-US" smtClean="0"/>
              <a:t>69</a:t>
            </a:fld>
            <a:endParaRPr kumimoji="1" lang="zh-CN" altLang="en-US" dirty="0"/>
          </a:p>
        </p:txBody>
      </p:sp>
      <p:grpSp>
        <p:nvGrpSpPr>
          <p:cNvPr id="6" name="组合 5"/>
          <p:cNvGrpSpPr/>
          <p:nvPr/>
        </p:nvGrpSpPr>
        <p:grpSpPr>
          <a:xfrm>
            <a:off x="7222000" y="2121104"/>
            <a:ext cx="4612640" cy="2004060"/>
            <a:chOff x="11535" y="3329"/>
            <a:chExt cx="7264" cy="3156"/>
          </a:xfrm>
        </p:grpSpPr>
        <p:cxnSp>
          <p:nvCxnSpPr>
            <p:cNvPr id="77837" name="Straight Connector 42"/>
            <p:cNvCxnSpPr/>
            <p:nvPr/>
          </p:nvCxnSpPr>
          <p:spPr>
            <a:xfrm flipV="1">
              <a:off x="12845" y="5817"/>
              <a:ext cx="1526" cy="7"/>
            </a:xfrm>
            <a:prstGeom prst="line">
              <a:avLst/>
            </a:prstGeom>
            <a:ln w="19050" cap="flat" cmpd="sng">
              <a:solidFill>
                <a:srgbClr val="000000"/>
              </a:solidFill>
              <a:prstDash val="solid"/>
              <a:round/>
              <a:headEnd type="none" w="med" len="med"/>
              <a:tailEnd type="none" w="med" len="med"/>
            </a:ln>
          </p:spPr>
        </p:cxnSp>
        <p:cxnSp>
          <p:nvCxnSpPr>
            <p:cNvPr id="77854" name="Straight Connector 47"/>
            <p:cNvCxnSpPr/>
            <p:nvPr/>
          </p:nvCxnSpPr>
          <p:spPr>
            <a:xfrm flipV="1">
              <a:off x="15399" y="5824"/>
              <a:ext cx="2737" cy="0"/>
            </a:xfrm>
            <a:prstGeom prst="line">
              <a:avLst/>
            </a:prstGeom>
            <a:ln w="19050" cap="flat" cmpd="sng">
              <a:solidFill>
                <a:srgbClr val="000000"/>
              </a:solidFill>
              <a:prstDash val="solid"/>
              <a:round/>
              <a:headEnd type="none" w="med" len="med"/>
              <a:tailEnd type="none" w="med" len="med"/>
            </a:ln>
          </p:spPr>
        </p:cxnSp>
        <p:grpSp>
          <p:nvGrpSpPr>
            <p:cNvPr id="5" name="组合 4"/>
            <p:cNvGrpSpPr/>
            <p:nvPr/>
          </p:nvGrpSpPr>
          <p:grpSpPr>
            <a:xfrm>
              <a:off x="14660" y="5111"/>
              <a:ext cx="975" cy="452"/>
              <a:chOff x="3168" y="4055"/>
              <a:chExt cx="975" cy="452"/>
            </a:xfrm>
          </p:grpSpPr>
          <p:sp>
            <p:nvSpPr>
              <p:cNvPr id="77859" name="TextBox 52"/>
              <p:cNvSpPr txBox="1"/>
              <p:nvPr/>
            </p:nvSpPr>
            <p:spPr>
              <a:xfrm>
                <a:off x="3773" y="4055"/>
                <a:ext cx="370" cy="443"/>
              </a:xfrm>
              <a:prstGeom prst="rect">
                <a:avLst/>
              </a:prstGeom>
              <a:noFill/>
              <a:ln w="9525">
                <a:noFill/>
              </a:ln>
            </p:spPr>
            <p:txBody>
              <a:bodyPr wrap="none" anchor="t">
                <a:spAutoFit/>
              </a:bodyPr>
              <a:lstStyle/>
              <a:p>
                <a:r>
                  <a:rPr lang="en-US" altLang="zh-CN" sz="1600">
                    <a:solidFill>
                      <a:srgbClr val="000000"/>
                    </a:solidFill>
                    <a:latin typeface="Calibri" panose="020F0502020204030204" pitchFamily="34" charset="0"/>
                  </a:rPr>
                  <a:t>1</a:t>
                </a:r>
              </a:p>
            </p:txBody>
          </p:sp>
          <p:sp>
            <p:nvSpPr>
              <p:cNvPr id="77860" name="TextBox 53"/>
              <p:cNvSpPr txBox="1"/>
              <p:nvPr/>
            </p:nvSpPr>
            <p:spPr>
              <a:xfrm>
                <a:off x="3463" y="4065"/>
                <a:ext cx="370" cy="443"/>
              </a:xfrm>
              <a:prstGeom prst="rect">
                <a:avLst/>
              </a:prstGeom>
              <a:noFill/>
              <a:ln w="9525">
                <a:noFill/>
              </a:ln>
            </p:spPr>
            <p:txBody>
              <a:bodyPr wrap="none" anchor="t">
                <a:spAutoFit/>
              </a:bodyPr>
              <a:lstStyle/>
              <a:p>
                <a:r>
                  <a:rPr lang="en-US" altLang="zh-CN" sz="1600">
                    <a:solidFill>
                      <a:srgbClr val="000000"/>
                    </a:solidFill>
                    <a:latin typeface="Calibri" panose="020F0502020204030204" pitchFamily="34" charset="0"/>
                  </a:rPr>
                  <a:t>2</a:t>
                </a:r>
              </a:p>
            </p:txBody>
          </p:sp>
          <p:sp>
            <p:nvSpPr>
              <p:cNvPr id="77861" name="TextBox 54"/>
              <p:cNvSpPr txBox="1"/>
              <p:nvPr/>
            </p:nvSpPr>
            <p:spPr>
              <a:xfrm>
                <a:off x="3168" y="4060"/>
                <a:ext cx="370" cy="443"/>
              </a:xfrm>
              <a:prstGeom prst="rect">
                <a:avLst/>
              </a:prstGeom>
              <a:noFill/>
              <a:ln w="9525">
                <a:noFill/>
              </a:ln>
            </p:spPr>
            <p:txBody>
              <a:bodyPr wrap="none" anchor="t">
                <a:spAutoFit/>
              </a:bodyPr>
              <a:lstStyle/>
              <a:p>
                <a:r>
                  <a:rPr lang="en-US" altLang="zh-CN" sz="1600">
                    <a:solidFill>
                      <a:srgbClr val="000000"/>
                    </a:solidFill>
                    <a:latin typeface="Calibri" panose="020F0502020204030204" pitchFamily="34" charset="0"/>
                  </a:rPr>
                  <a:t>3</a:t>
                </a:r>
              </a:p>
            </p:txBody>
          </p:sp>
        </p:grpSp>
        <p:grpSp>
          <p:nvGrpSpPr>
            <p:cNvPr id="77862" name="Group 55"/>
            <p:cNvGrpSpPr/>
            <p:nvPr/>
          </p:nvGrpSpPr>
          <p:grpSpPr>
            <a:xfrm>
              <a:off x="14000" y="4020"/>
              <a:ext cx="3943" cy="1325"/>
              <a:chOff x="593766" y="5264055"/>
              <a:chExt cx="3597129" cy="1011695"/>
            </a:xfrm>
          </p:grpSpPr>
          <p:grpSp>
            <p:nvGrpSpPr>
              <p:cNvPr id="77863" name="Group 56"/>
              <p:cNvGrpSpPr/>
              <p:nvPr/>
            </p:nvGrpSpPr>
            <p:grpSpPr>
              <a:xfrm>
                <a:off x="3527077" y="5264055"/>
                <a:ext cx="617671" cy="927313"/>
                <a:chOff x="2105936" y="5387204"/>
                <a:chExt cx="617671" cy="927313"/>
              </a:xfrm>
            </p:grpSpPr>
            <p:sp>
              <p:nvSpPr>
                <p:cNvPr id="78" name="Rectangle 77"/>
                <p:cNvSpPr/>
                <p:nvPr/>
              </p:nvSpPr>
              <p:spPr>
                <a:xfrm>
                  <a:off x="2577155" y="6049578"/>
                  <a:ext cx="140072" cy="265331"/>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cxnSp>
              <p:nvCxnSpPr>
                <p:cNvPr id="77868" name="Straight Connector 81"/>
                <p:cNvCxnSpPr>
                  <a:stCxn id="81" idx="0"/>
                </p:cNvCxnSpPr>
                <p:nvPr/>
              </p:nvCxnSpPr>
              <p:spPr>
                <a:xfrm>
                  <a:off x="2118270" y="5410651"/>
                  <a:ext cx="446379" cy="311112"/>
                </a:xfrm>
                <a:prstGeom prst="line">
                  <a:avLst/>
                </a:prstGeom>
                <a:ln w="12700" cap="flat" cmpd="sng">
                  <a:solidFill>
                    <a:srgbClr val="000000"/>
                  </a:solidFill>
                  <a:prstDash val="sysDash"/>
                  <a:round/>
                  <a:headEnd type="none" w="med" len="med"/>
                  <a:tailEnd type="none" w="med" len="med"/>
                </a:ln>
              </p:spPr>
            </p:cxnSp>
            <p:cxnSp>
              <p:nvCxnSpPr>
                <p:cNvPr id="77869" name="Straight Connector 82"/>
                <p:cNvCxnSpPr>
                  <a:stCxn id="81" idx="0"/>
                  <a:endCxn id="81" idx="4"/>
                </p:cNvCxnSpPr>
                <p:nvPr/>
              </p:nvCxnSpPr>
              <p:spPr>
                <a:xfrm flipV="1">
                  <a:off x="2567354" y="5719058"/>
                  <a:ext cx="140677" cy="2705"/>
                </a:xfrm>
                <a:prstGeom prst="line">
                  <a:avLst/>
                </a:prstGeom>
                <a:ln w="12700" cap="flat" cmpd="sng">
                  <a:solidFill>
                    <a:srgbClr val="000000"/>
                  </a:solidFill>
                  <a:prstDash val="sysDash"/>
                  <a:round/>
                  <a:headEnd type="none" w="med" len="med"/>
                  <a:tailEnd type="none" w="med" len="med"/>
                </a:ln>
              </p:spPr>
            </p:cxnSp>
            <p:cxnSp>
              <p:nvCxnSpPr>
                <p:cNvPr id="77870" name="Straight Connector 83"/>
                <p:cNvCxnSpPr>
                  <a:stCxn id="81" idx="0"/>
                  <a:endCxn id="81" idx="2"/>
                </p:cNvCxnSpPr>
                <p:nvPr/>
              </p:nvCxnSpPr>
              <p:spPr>
                <a:xfrm flipH="1">
                  <a:off x="2570059" y="5721763"/>
                  <a:ext cx="2705" cy="321934"/>
                </a:xfrm>
                <a:prstGeom prst="line">
                  <a:avLst/>
                </a:prstGeom>
                <a:ln w="12700" cap="flat" cmpd="sng">
                  <a:solidFill>
                    <a:srgbClr val="000000"/>
                  </a:solidFill>
                  <a:prstDash val="sysDash"/>
                  <a:round/>
                  <a:headEnd type="none" w="med" len="med"/>
                  <a:tailEnd type="none" w="med" len="med"/>
                </a:ln>
              </p:spPr>
            </p:cxnSp>
            <p:cxnSp>
              <p:nvCxnSpPr>
                <p:cNvPr id="77871" name="Straight Connector 84"/>
                <p:cNvCxnSpPr>
                  <a:stCxn id="81" idx="0"/>
                  <a:endCxn id="81" idx="2"/>
                </p:cNvCxnSpPr>
                <p:nvPr/>
              </p:nvCxnSpPr>
              <p:spPr>
                <a:xfrm flipH="1">
                  <a:off x="2221974" y="5387204"/>
                  <a:ext cx="2705" cy="321934"/>
                </a:xfrm>
                <a:prstGeom prst="line">
                  <a:avLst/>
                </a:prstGeom>
                <a:ln w="12700" cap="flat" cmpd="sng">
                  <a:solidFill>
                    <a:srgbClr val="000000"/>
                  </a:solidFill>
                  <a:prstDash val="sysDash"/>
                  <a:round/>
                  <a:headEnd type="none" w="med" len="med"/>
                  <a:tailEnd type="none" w="med" len="med"/>
                </a:ln>
              </p:spPr>
            </p:cxnSp>
          </p:grpSp>
          <p:grpSp>
            <p:nvGrpSpPr>
              <p:cNvPr id="77872" name="Group 57"/>
              <p:cNvGrpSpPr/>
              <p:nvPr/>
            </p:nvGrpSpPr>
            <p:grpSpPr>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2" name="Rectangle 71"/>
                <p:cNvSpPr/>
                <p:nvPr/>
              </p:nvSpPr>
              <p:spPr>
                <a:xfrm>
                  <a:off x="2577131" y="6049598"/>
                  <a:ext cx="140072" cy="265332"/>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cxnSp>
              <p:nvCxnSpPr>
                <p:cNvPr id="77877" name="Straight Connector 73"/>
                <p:cNvCxnSpPr>
                  <a:stCxn id="73" idx="0"/>
                  <a:endCxn id="81" idx="2"/>
                </p:cNvCxnSpPr>
                <p:nvPr/>
              </p:nvCxnSpPr>
              <p:spPr>
                <a:xfrm>
                  <a:off x="2118270" y="5410651"/>
                  <a:ext cx="446379" cy="311112"/>
                </a:xfrm>
                <a:prstGeom prst="line">
                  <a:avLst/>
                </a:prstGeom>
                <a:ln w="12700" cap="flat" cmpd="sng">
                  <a:solidFill>
                    <a:srgbClr val="000000"/>
                  </a:solidFill>
                  <a:prstDash val="sysDash"/>
                  <a:round/>
                  <a:headEnd type="none" w="med" len="med"/>
                  <a:tailEnd type="none" w="med" len="med"/>
                </a:ln>
              </p:spPr>
            </p:cxnSp>
            <p:cxnSp>
              <p:nvCxnSpPr>
                <p:cNvPr id="77878" name="Straight Connector 74"/>
                <p:cNvCxnSpPr>
                  <a:stCxn id="73" idx="0"/>
                  <a:endCxn id="73" idx="4"/>
                </p:cNvCxnSpPr>
                <p:nvPr/>
              </p:nvCxnSpPr>
              <p:spPr>
                <a:xfrm flipV="1">
                  <a:off x="2567354" y="5719058"/>
                  <a:ext cx="140677" cy="2705"/>
                </a:xfrm>
                <a:prstGeom prst="line">
                  <a:avLst/>
                </a:prstGeom>
                <a:ln w="12700" cap="flat" cmpd="sng">
                  <a:solidFill>
                    <a:srgbClr val="000000"/>
                  </a:solidFill>
                  <a:prstDash val="sysDash"/>
                  <a:round/>
                  <a:headEnd type="none" w="med" len="med"/>
                  <a:tailEnd type="none" w="med" len="med"/>
                </a:ln>
              </p:spPr>
            </p:cxnSp>
            <p:cxnSp>
              <p:nvCxnSpPr>
                <p:cNvPr id="77879" name="Straight Connector 75"/>
                <p:cNvCxnSpPr>
                  <a:stCxn id="73" idx="0"/>
                  <a:endCxn id="73" idx="2"/>
                </p:cNvCxnSpPr>
                <p:nvPr/>
              </p:nvCxnSpPr>
              <p:spPr>
                <a:xfrm flipH="1">
                  <a:off x="2570059" y="5721763"/>
                  <a:ext cx="2705" cy="321934"/>
                </a:xfrm>
                <a:prstGeom prst="line">
                  <a:avLst/>
                </a:prstGeom>
                <a:ln w="12700" cap="flat" cmpd="sng">
                  <a:solidFill>
                    <a:srgbClr val="000000"/>
                  </a:solidFill>
                  <a:prstDash val="sysDash"/>
                  <a:round/>
                  <a:headEnd type="none" w="med" len="med"/>
                  <a:tailEnd type="none" w="med" len="med"/>
                </a:ln>
              </p:spPr>
            </p:cxnSp>
            <p:cxnSp>
              <p:nvCxnSpPr>
                <p:cNvPr id="77880" name="Straight Connector 76"/>
                <p:cNvCxnSpPr>
                  <a:stCxn id="73" idx="0"/>
                  <a:endCxn id="73" idx="2"/>
                </p:cNvCxnSpPr>
                <p:nvPr/>
              </p:nvCxnSpPr>
              <p:spPr>
                <a:xfrm flipH="1">
                  <a:off x="2221974" y="5387204"/>
                  <a:ext cx="2705" cy="321934"/>
                </a:xfrm>
                <a:prstGeom prst="line">
                  <a:avLst/>
                </a:prstGeom>
                <a:ln w="12700" cap="flat" cmpd="sng">
                  <a:solidFill>
                    <a:srgbClr val="000000"/>
                  </a:solidFill>
                  <a:prstDash val="sysDash"/>
                  <a:round/>
                  <a:headEnd type="none" w="med" len="med"/>
                  <a:tailEnd type="none" w="med" len="med"/>
                </a:ln>
              </p:spPr>
            </p:cxnSp>
          </p:grpSp>
          <p:grpSp>
            <p:nvGrpSpPr>
              <p:cNvPr id="77881" name="Group 58"/>
              <p:cNvGrpSpPr/>
              <p:nvPr/>
            </p:nvGrpSpPr>
            <p:grpSpPr>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9" name="Rectangle 68"/>
                <p:cNvSpPr/>
                <p:nvPr/>
              </p:nvSpPr>
              <p:spPr>
                <a:xfrm>
                  <a:off x="1299580" y="5177755"/>
                  <a:ext cx="289686" cy="1351386"/>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60" name="Rectangle 59"/>
              <p:cNvSpPr/>
              <p:nvPr/>
            </p:nvSpPr>
            <p:spPr>
              <a:xfrm>
                <a:off x="1838851" y="6126859"/>
                <a:ext cx="2180844" cy="64901"/>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ight Arrow 60"/>
              <p:cNvSpPr/>
              <p:nvPr/>
            </p:nvSpPr>
            <p:spPr>
              <a:xfrm>
                <a:off x="2556720" y="6056232"/>
                <a:ext cx="266527" cy="219518"/>
              </a:xfrm>
              <a:prstGeom prst="rightArrow">
                <a:avLst>
                  <a:gd name="adj1" fmla="val 13889"/>
                  <a:gd name="adj2" fmla="val 53704"/>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7887" name="Group 61"/>
              <p:cNvGrpSpPr/>
              <p:nvPr/>
            </p:nvGrpSpPr>
            <p:grpSpPr>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6" name="Rectangle 65"/>
                <p:cNvSpPr/>
                <p:nvPr/>
              </p:nvSpPr>
              <p:spPr>
                <a:xfrm>
                  <a:off x="1296825" y="5178575"/>
                  <a:ext cx="289686" cy="1351389"/>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63" name="Right Arrow 62"/>
              <p:cNvSpPr/>
              <p:nvPr/>
            </p:nvSpPr>
            <p:spPr>
              <a:xfrm rot="16354074">
                <a:off x="3947347" y="5684790"/>
                <a:ext cx="267240" cy="219835"/>
              </a:xfrm>
              <a:prstGeom prst="rightArrow">
                <a:avLst>
                  <a:gd name="adj1" fmla="val 13889"/>
                  <a:gd name="adj2" fmla="val 53704"/>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892" name="TextBox 101"/>
            <p:cNvSpPr txBox="1"/>
            <p:nvPr/>
          </p:nvSpPr>
          <p:spPr>
            <a:xfrm>
              <a:off x="13488" y="3329"/>
              <a:ext cx="3797" cy="487"/>
            </a:xfrm>
            <a:prstGeom prst="rect">
              <a:avLst/>
            </a:prstGeom>
            <a:noFill/>
            <a:ln w="9525">
              <a:noFill/>
            </a:ln>
          </p:spPr>
          <p:txBody>
            <a:bodyPr wrap="square" anchor="t">
              <a:spAutoFit/>
            </a:bodyPr>
            <a:lstStyle/>
            <a:p>
              <a:pPr>
                <a:lnSpc>
                  <a:spcPts val="1700"/>
                </a:lnSpc>
              </a:pPr>
              <a:r>
                <a:rPr lang="en-US" altLang="zh-CN" sz="2400" i="1" dirty="0">
                  <a:solidFill>
                    <a:srgbClr val="000000"/>
                  </a:solidFill>
                  <a:latin typeface="Times New Roman" panose="02020603050405020304" pitchFamily="18" charset="0"/>
                  <a:cs typeface="Times New Roman" panose="02020603050405020304" pitchFamily="18" charset="0"/>
                </a:rPr>
                <a:t>L</a:t>
              </a:r>
              <a:r>
                <a:rPr lang="en-US" altLang="zh-CN" sz="2400" dirty="0">
                  <a:solidFill>
                    <a:srgbClr val="000000"/>
                  </a:solidFill>
                  <a:latin typeface="Times New Roman" panose="02020603050405020304" pitchFamily="18" charset="0"/>
                  <a:cs typeface="Times New Roman" panose="02020603050405020304" pitchFamily="18" charset="0"/>
                </a:rPr>
                <a:t> bits per packet</a:t>
              </a:r>
            </a:p>
          </p:txBody>
        </p:sp>
        <p:grpSp>
          <p:nvGrpSpPr>
            <p:cNvPr id="28" name="Group 137"/>
            <p:cNvGrpSpPr/>
            <p:nvPr/>
          </p:nvGrpSpPr>
          <p:grpSpPr>
            <a:xfrm>
              <a:off x="13917" y="5520"/>
              <a:ext cx="1890" cy="752"/>
              <a:chOff x="3668110" y="2448910"/>
              <a:chExt cx="3794234" cy="2165130"/>
            </a:xfrm>
          </p:grpSpPr>
          <p:sp>
            <p:nvSpPr>
              <p:cNvPr id="29" name="Rectangle 138"/>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139"/>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1" name="Group 140"/>
              <p:cNvGrpSpPr/>
              <p:nvPr/>
            </p:nvGrpSpPr>
            <p:grpSpPr>
              <a:xfrm>
                <a:off x="3941378" y="2603243"/>
                <a:ext cx="3202061" cy="1066110"/>
                <a:chOff x="7939341" y="3037317"/>
                <a:chExt cx="897649" cy="353919"/>
              </a:xfrm>
            </p:grpSpPr>
            <p:sp>
              <p:nvSpPr>
                <p:cNvPr id="32" name="Freeform 141"/>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142"/>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143"/>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144"/>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8" name="Group 347"/>
            <p:cNvGrpSpPr/>
            <p:nvPr/>
          </p:nvGrpSpPr>
          <p:grpSpPr bwMode="auto">
            <a:xfrm>
              <a:off x="17355" y="5420"/>
              <a:ext cx="1444" cy="765"/>
              <a:chOff x="1871277" y="1576300"/>
              <a:chExt cx="1128371" cy="437861"/>
            </a:xfrm>
          </p:grpSpPr>
          <p:sp>
            <p:nvSpPr>
              <p:cNvPr id="39"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84" charset="-128"/>
                  </a:defRPr>
                </a:lvl1pPr>
                <a:lvl2pPr marL="742950" indent="-285750">
                  <a:defRPr sz="2400">
                    <a:solidFill>
                      <a:schemeClr val="tx1"/>
                    </a:solidFill>
                    <a:latin typeface="Arial" panose="020B0604020202020204" pitchFamily="34" charset="0"/>
                    <a:ea typeface="MS PGothic" panose="020B0600070205080204" pitchFamily="-84" charset="-128"/>
                  </a:defRPr>
                </a:lvl2pPr>
                <a:lvl3pPr marL="1143000" indent="-228600">
                  <a:defRPr sz="2400">
                    <a:solidFill>
                      <a:schemeClr val="tx1"/>
                    </a:solidFill>
                    <a:latin typeface="Arial" panose="020B0604020202020204" pitchFamily="34" charset="0"/>
                    <a:ea typeface="MS PGothic" panose="020B0600070205080204" pitchFamily="-84" charset="-128"/>
                  </a:defRPr>
                </a:lvl3pPr>
                <a:lvl4pPr marL="1600200" indent="-228600">
                  <a:defRPr sz="2400">
                    <a:solidFill>
                      <a:schemeClr val="tx1"/>
                    </a:solidFill>
                    <a:latin typeface="Arial" panose="020B0604020202020204" pitchFamily="34" charset="0"/>
                    <a:ea typeface="MS PGothic" panose="020B0600070205080204" pitchFamily="-84" charset="-128"/>
                  </a:defRPr>
                </a:lvl4pPr>
                <a:lvl5pPr marL="2057400" indent="-228600">
                  <a:defRPr sz="2400">
                    <a:solidFill>
                      <a:schemeClr val="tx1"/>
                    </a:solidFill>
                    <a:latin typeface="Arial" panose="020B0604020202020204" pitchFamily="34" charset="0"/>
                    <a:ea typeface="MS PGothic" panose="020B0600070205080204"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9pPr>
              </a:lstStyle>
              <a:p>
                <a:pPr algn="ctr"/>
                <a:endParaRPr lang="zh-CN" altLang="zh-CN" sz="180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84" charset="-128"/>
                  </a:defRPr>
                </a:lvl1pPr>
                <a:lvl2pPr marL="742950" indent="-285750">
                  <a:defRPr sz="2400">
                    <a:solidFill>
                      <a:schemeClr val="tx1"/>
                    </a:solidFill>
                    <a:latin typeface="Arial" panose="020B0604020202020204" pitchFamily="34" charset="0"/>
                    <a:ea typeface="MS PGothic" panose="020B0600070205080204" pitchFamily="-84" charset="-128"/>
                  </a:defRPr>
                </a:lvl2pPr>
                <a:lvl3pPr marL="1143000" indent="-228600">
                  <a:defRPr sz="2400">
                    <a:solidFill>
                      <a:schemeClr val="tx1"/>
                    </a:solidFill>
                    <a:latin typeface="Arial" panose="020B0604020202020204" pitchFamily="34" charset="0"/>
                    <a:ea typeface="MS PGothic" panose="020B0600070205080204" pitchFamily="-84" charset="-128"/>
                  </a:defRPr>
                </a:lvl3pPr>
                <a:lvl4pPr marL="1600200" indent="-228600">
                  <a:defRPr sz="2400">
                    <a:solidFill>
                      <a:schemeClr val="tx1"/>
                    </a:solidFill>
                    <a:latin typeface="Arial" panose="020B0604020202020204" pitchFamily="34" charset="0"/>
                    <a:ea typeface="MS PGothic" panose="020B0600070205080204" pitchFamily="-84" charset="-128"/>
                  </a:defRPr>
                </a:lvl4pPr>
                <a:lvl5pPr marL="2057400" indent="-228600">
                  <a:defRPr sz="2400">
                    <a:solidFill>
                      <a:schemeClr val="tx1"/>
                    </a:solidFill>
                    <a:latin typeface="Arial" panose="020B0604020202020204" pitchFamily="34" charset="0"/>
                    <a:ea typeface="MS PGothic" panose="020B0600070205080204"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9pPr>
              </a:lstStyle>
              <a:p>
                <a:pPr algn="ctr"/>
                <a:endParaRPr lang="zh-CN" altLang="zh-CN" sz="180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Freeform 205"/>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Freeform 206"/>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Freeform 207"/>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6" name="Straight Connector 208"/>
              <p:cNvCxnSpPr>
                <a:cxnSpLocks noChangeShapeType="1"/>
                <a:endCxn id="41" idx="2"/>
              </p:cNvCxnSpPr>
              <p:nvPr/>
            </p:nvCxnSpPr>
            <p:spPr bwMode="auto">
              <a:xfrm flipH="1" flipV="1">
                <a:off x="1871277" y="1737243"/>
                <a:ext cx="3169" cy="123074"/>
              </a:xfrm>
              <a:prstGeom prst="line">
                <a:avLst/>
              </a:prstGeom>
              <a:noFill/>
              <a:ln w="6350">
                <a:solidFill>
                  <a:schemeClr val="tx1"/>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81302" name="Picture 70" descr="desktop_computer_stylized_medium"/>
            <p:cNvPicPr>
              <a:picLocks noChangeAspect="1"/>
            </p:cNvPicPr>
            <p:nvPr/>
          </p:nvPicPr>
          <p:blipFill>
            <a:blip r:embed="rId3"/>
            <a:stretch>
              <a:fillRect/>
            </a:stretch>
          </p:blipFill>
          <p:spPr>
            <a:xfrm flipH="1">
              <a:off x="11535" y="5034"/>
              <a:ext cx="1633" cy="1451"/>
            </a:xfrm>
            <a:prstGeom prst="rect">
              <a:avLst/>
            </a:prstGeom>
            <a:noFill/>
            <a:ln w="9525">
              <a:noFill/>
            </a:ln>
          </p:spPr>
        </p:pic>
      </p:grpSp>
      <p:sp>
        <p:nvSpPr>
          <p:cNvPr id="8" name="圆角矩形标注 7">
            <a:extLst>
              <a:ext uri="{FF2B5EF4-FFF2-40B4-BE49-F238E27FC236}">
                <a16:creationId xmlns:a16="http://schemas.microsoft.com/office/drawing/2014/main" id="{241C4CBB-058E-E14A-9AE4-AE3D017CBFB8}"/>
              </a:ext>
            </a:extLst>
          </p:cNvPr>
          <p:cNvSpPr/>
          <p:nvPr/>
        </p:nvSpPr>
        <p:spPr>
          <a:xfrm>
            <a:off x="8462156" y="4851467"/>
            <a:ext cx="2628115" cy="1269976"/>
          </a:xfrm>
          <a:prstGeom prst="wedgeRoundRectCallout">
            <a:avLst>
              <a:gd name="adj1" fmla="val -23110"/>
              <a:gd name="adj2" fmla="val -106704"/>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200" dirty="0">
                <a:solidFill>
                  <a:prstClr val="black"/>
                </a:solidFill>
                <a:latin typeface="Microsoft YaHei" panose="020B0503020204020204" pitchFamily="34" charset="-122"/>
                <a:ea typeface="Microsoft YaHei" panose="020B0503020204020204" pitchFamily="34" charset="-122"/>
                <a:sym typeface="+mn-ea"/>
              </a:rPr>
              <a:t>在交换机上：大包和小包，哪个更容易实现</a:t>
            </a:r>
            <a:r>
              <a:rPr lang="zh-CN" altLang="en-US" sz="2200" dirty="0">
                <a:solidFill>
                  <a:srgbClr val="C00000"/>
                </a:solidFill>
                <a:latin typeface="Microsoft YaHei" panose="020B0503020204020204" pitchFamily="34" charset="-122"/>
                <a:ea typeface="Microsoft YaHei" panose="020B0503020204020204" pitchFamily="34" charset="-122"/>
                <a:sym typeface="+mn-ea"/>
              </a:rPr>
              <a:t>线速</a:t>
            </a:r>
            <a:r>
              <a:rPr lang="zh-CN" altLang="en-US" sz="2200" dirty="0">
                <a:solidFill>
                  <a:prstClr val="black"/>
                </a:solidFill>
                <a:latin typeface="Microsoft YaHei" panose="020B0503020204020204" pitchFamily="34" charset="-122"/>
                <a:ea typeface="Microsoft YaHei" panose="020B0503020204020204" pitchFamily="34" charset="-122"/>
                <a:sym typeface="+mn-ea"/>
              </a:rPr>
              <a:t>？</a:t>
            </a:r>
            <a:endParaRPr lang="zh-CN" altLang="en-US" dirty="0">
              <a:solidFill>
                <a:prstClr val="black"/>
              </a:solidFill>
            </a:endParaRPr>
          </a:p>
        </p:txBody>
      </p:sp>
      <p:sp>
        <p:nvSpPr>
          <p:cNvPr id="74" name="文本框 73">
            <a:extLst>
              <a:ext uri="{FF2B5EF4-FFF2-40B4-BE49-F238E27FC236}">
                <a16:creationId xmlns:a16="http://schemas.microsoft.com/office/drawing/2014/main" id="{C8B0CA96-5792-684F-B69D-75EFD6C6EB1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Tree>
    <p:extLst>
      <p:ext uri="{BB962C8B-B14F-4D97-AF65-F5344CB8AC3E}">
        <p14:creationId xmlns:p14="http://schemas.microsoft.com/office/powerpoint/2010/main" val="19101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计算机网络度量单位</a:t>
            </a:r>
          </a:p>
        </p:txBody>
      </p:sp>
      <p:sp>
        <p:nvSpPr>
          <p:cNvPr id="3" name="内容占位符 2"/>
          <p:cNvSpPr>
            <a:spLocks noGrp="1"/>
          </p:cNvSpPr>
          <p:nvPr>
            <p:ph idx="1"/>
          </p:nvPr>
        </p:nvSpPr>
        <p:spPr>
          <a:xfrm>
            <a:off x="838200" y="1349560"/>
            <a:ext cx="10938510" cy="5146675"/>
          </a:xfrm>
        </p:spPr>
        <p:txBody>
          <a:bodyPr>
            <a:noAutofit/>
          </a:bodyPr>
          <a:lstStyle/>
          <a:p>
            <a:pPr>
              <a:lnSpc>
                <a:spcPct val="120000"/>
              </a:lnSpc>
            </a:pPr>
            <a:r>
              <a:rPr kumimoji="1" lang="zh-CN" altLang="en-US" dirty="0"/>
              <a:t>时延</a:t>
            </a:r>
            <a:r>
              <a:rPr kumimoji="1" lang="en-US" altLang="zh-CN" dirty="0"/>
              <a:t>(Delay)</a:t>
            </a:r>
            <a:endParaRPr lang="zh-CN" altLang="en-US" kern="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sym typeface="+mn-ea"/>
            </a:endParaRPr>
          </a:p>
          <a:p>
            <a:pPr lvl="1" algn="l">
              <a:lnSpc>
                <a:spcPct val="130000"/>
              </a:lnSpc>
              <a:spcBef>
                <a:spcPts val="0"/>
              </a:spcBef>
              <a:spcAft>
                <a:spcPts val="0"/>
              </a:spcAft>
              <a:buClrTx/>
              <a:buSzTx/>
              <a:buChar char="•"/>
            </a:pPr>
            <a:r>
              <a:rPr lang="zh-CN" altLang="zh-CN" dirty="0">
                <a:sym typeface="+mn-ea"/>
              </a:rPr>
              <a:t>时延 (delay 或 latency) 是指数据（一个报文或分组）从网络（或链路）的一端传送到另一端所需的时间</a:t>
            </a:r>
            <a:r>
              <a:rPr lang="zh-CN" altLang="en-US" dirty="0">
                <a:sym typeface="+mn-ea"/>
              </a:rPr>
              <a:t>，</a:t>
            </a:r>
            <a:r>
              <a:rPr lang="zh-CN" altLang="zh-CN" dirty="0">
                <a:sym typeface="+mn-ea"/>
              </a:rPr>
              <a:t>也称为延迟</a:t>
            </a:r>
            <a:endParaRPr lang="zh-CN" altLang="zh-CN" dirty="0">
              <a:latin typeface="微软雅黑" panose="020B0503020204020204" pitchFamily="34" charset="-122"/>
              <a:ea typeface="微软雅黑" panose="020B0503020204020204" pitchFamily="34" charset="-122"/>
            </a:endParaRPr>
          </a:p>
          <a:p>
            <a:pPr lvl="1">
              <a:lnSpc>
                <a:spcPct val="130000"/>
              </a:lnSpc>
              <a:spcBef>
                <a:spcPts val="0"/>
              </a:spcBef>
            </a:pPr>
            <a:r>
              <a:rPr kumimoji="1" lang="zh-CN" altLang="en-US" dirty="0">
                <a:solidFill>
                  <a:srgbClr val="C00000"/>
                </a:solidFill>
              </a:rPr>
              <a:t>传输时延</a:t>
            </a:r>
            <a:r>
              <a:rPr kumimoji="1" lang="en-US" altLang="zh-CN" dirty="0">
                <a:solidFill>
                  <a:srgbClr val="C00000"/>
                </a:solidFill>
              </a:rPr>
              <a:t>(</a:t>
            </a:r>
            <a:r>
              <a:rPr kumimoji="1" lang="zh-CN" altLang="en-US" dirty="0">
                <a:solidFill>
                  <a:srgbClr val="C00000"/>
                </a:solidFill>
                <a:sym typeface="+mn-ea"/>
              </a:rPr>
              <a:t>transmission delay</a:t>
            </a:r>
            <a:r>
              <a:rPr kumimoji="1" lang="en-US" altLang="zh-CN" dirty="0">
                <a:solidFill>
                  <a:srgbClr val="C00000"/>
                </a:solidFill>
                <a:sym typeface="+mn-ea"/>
              </a:rPr>
              <a:t>)</a:t>
            </a:r>
            <a:r>
              <a:rPr kumimoji="1" lang="zh-CN" altLang="en-US" dirty="0"/>
              <a:t>：</a:t>
            </a:r>
            <a:r>
              <a:rPr kumimoji="1" lang="zh-CN" altLang="en-US" dirty="0">
                <a:sym typeface="+mn-ea"/>
              </a:rPr>
              <a:t>数据从结点进入到传输媒体所需要的时间，</a:t>
            </a:r>
            <a:r>
              <a:rPr kumimoji="1" lang="zh-CN" altLang="en-US" dirty="0"/>
              <a:t>传输时延又称为</a:t>
            </a:r>
            <a:r>
              <a:rPr kumimoji="1" lang="zh-CN" altLang="en-US" dirty="0">
                <a:solidFill>
                  <a:srgbClr val="C00000"/>
                </a:solidFill>
              </a:rPr>
              <a:t>发送时延</a:t>
            </a:r>
            <a:endParaRPr kumimoji="1" lang="zh-CN" altLang="en-US" dirty="0"/>
          </a:p>
          <a:p>
            <a:pPr lvl="1" algn="l">
              <a:lnSpc>
                <a:spcPct val="130000"/>
              </a:lnSpc>
              <a:spcBef>
                <a:spcPts val="0"/>
              </a:spcBef>
              <a:spcAft>
                <a:spcPts val="0"/>
              </a:spcAft>
              <a:buClrTx/>
              <a:buSzTx/>
            </a:pPr>
            <a:r>
              <a:rPr kumimoji="1" lang="zh-CN" altLang="en-US" dirty="0">
                <a:solidFill>
                  <a:srgbClr val="C00000"/>
                </a:solidFill>
              </a:rPr>
              <a:t>传播时延</a:t>
            </a:r>
            <a:r>
              <a:rPr kumimoji="1" lang="en-US" altLang="zh-CN" dirty="0">
                <a:solidFill>
                  <a:srgbClr val="C00000"/>
                </a:solidFill>
              </a:rPr>
              <a:t>(</a:t>
            </a:r>
            <a:r>
              <a:rPr kumimoji="1" lang="zh-CN" altLang="en-US" dirty="0">
                <a:solidFill>
                  <a:srgbClr val="C00000"/>
                </a:solidFill>
                <a:sym typeface="+mn-ea"/>
              </a:rPr>
              <a:t>propagation delay</a:t>
            </a:r>
            <a:r>
              <a:rPr kumimoji="1" lang="en-US" altLang="zh-CN" dirty="0">
                <a:solidFill>
                  <a:srgbClr val="C00000"/>
                </a:solidFill>
                <a:sym typeface="+mn-ea"/>
              </a:rPr>
              <a:t>)</a:t>
            </a:r>
            <a:r>
              <a:rPr kumimoji="1" lang="zh-CN" altLang="en-US" dirty="0"/>
              <a:t>：</a:t>
            </a:r>
            <a:r>
              <a:rPr kumimoji="1" lang="zh-CN" altLang="en-US" dirty="0">
                <a:sym typeface="+mn-ea"/>
              </a:rPr>
              <a:t>电磁波在信道中需要传播一定距离而花费的时间</a:t>
            </a:r>
            <a:endParaRPr kumimoji="1" lang="zh-CN" altLang="en-US" dirty="0"/>
          </a:p>
          <a:p>
            <a:pPr lvl="1" algn="l">
              <a:lnSpc>
                <a:spcPct val="130000"/>
              </a:lnSpc>
              <a:spcBef>
                <a:spcPts val="0"/>
              </a:spcBef>
              <a:spcAft>
                <a:spcPts val="0"/>
              </a:spcAft>
              <a:buClrTx/>
              <a:buSzTx/>
            </a:pPr>
            <a:r>
              <a:rPr kumimoji="1" lang="zh-CN" altLang="en-US" dirty="0">
                <a:solidFill>
                  <a:srgbClr val="C00000"/>
                </a:solidFill>
              </a:rPr>
              <a:t>处理时延</a:t>
            </a:r>
            <a:r>
              <a:rPr kumimoji="1" lang="en-US" altLang="zh-CN" dirty="0">
                <a:solidFill>
                  <a:srgbClr val="C00000"/>
                </a:solidFill>
              </a:rPr>
              <a:t>(</a:t>
            </a:r>
            <a:r>
              <a:rPr kumimoji="1" lang="zh-CN" altLang="en-US" dirty="0">
                <a:solidFill>
                  <a:srgbClr val="C00000"/>
                </a:solidFill>
                <a:sym typeface="+mn-ea"/>
              </a:rPr>
              <a:t>processing delay</a:t>
            </a:r>
            <a:r>
              <a:rPr kumimoji="1" lang="en-US" altLang="zh-CN" dirty="0">
                <a:solidFill>
                  <a:srgbClr val="C00000"/>
                </a:solidFill>
                <a:sym typeface="+mn-ea"/>
              </a:rPr>
              <a:t>)</a:t>
            </a:r>
            <a:r>
              <a:rPr kumimoji="1" lang="zh-CN" altLang="en-US" dirty="0"/>
              <a:t>：</a:t>
            </a:r>
            <a:r>
              <a:rPr kumimoji="1" lang="zh-CN" altLang="en-US" dirty="0">
                <a:sym typeface="+mn-ea"/>
              </a:rPr>
              <a:t>主机或路由器在收到分组时，为处理分组（例如分析首部、提取数据、差错检验或查找路由）所花费的时间</a:t>
            </a:r>
            <a:endParaRPr kumimoji="1" lang="zh-CN" altLang="en-US" dirty="0"/>
          </a:p>
          <a:p>
            <a:pPr lvl="1" algn="l">
              <a:lnSpc>
                <a:spcPct val="130000"/>
              </a:lnSpc>
              <a:spcBef>
                <a:spcPts val="0"/>
              </a:spcBef>
              <a:spcAft>
                <a:spcPts val="0"/>
              </a:spcAft>
              <a:buClrTx/>
              <a:buSzTx/>
            </a:pPr>
            <a:r>
              <a:rPr kumimoji="1" lang="zh-CN" altLang="en-US" dirty="0">
                <a:solidFill>
                  <a:srgbClr val="C00000"/>
                </a:solidFill>
              </a:rPr>
              <a:t>排队时延</a:t>
            </a:r>
            <a:r>
              <a:rPr kumimoji="1" lang="en-US" altLang="zh-CN" dirty="0">
                <a:solidFill>
                  <a:srgbClr val="C00000"/>
                </a:solidFill>
              </a:rPr>
              <a:t>(</a:t>
            </a:r>
            <a:r>
              <a:rPr kumimoji="1" lang="zh-CN" altLang="en-US" dirty="0">
                <a:solidFill>
                  <a:srgbClr val="C00000"/>
                </a:solidFill>
                <a:sym typeface="+mn-ea"/>
              </a:rPr>
              <a:t>queueing delay</a:t>
            </a:r>
            <a:r>
              <a:rPr kumimoji="1" lang="en-US" altLang="zh-CN" dirty="0">
                <a:solidFill>
                  <a:srgbClr val="C00000"/>
                </a:solidFill>
                <a:sym typeface="+mn-ea"/>
              </a:rPr>
              <a:t>)</a:t>
            </a:r>
            <a:r>
              <a:rPr kumimoji="1" lang="zh-CN" altLang="en-US" dirty="0"/>
              <a:t>：</a:t>
            </a:r>
            <a:r>
              <a:rPr kumimoji="1" lang="zh-CN" altLang="en-US" dirty="0">
                <a:sym typeface="+mn-ea"/>
              </a:rPr>
              <a:t>分组在路由器输入输出队列中排队等待处理所经历的时延</a:t>
            </a:r>
            <a:endParaRPr kumimoji="1" lang="zh-CN" altLang="en-US" dirty="0"/>
          </a:p>
          <a:p>
            <a:endParaRPr kumimoji="1" lang="zh-CN" altLang="en-US" dirty="0"/>
          </a:p>
        </p:txBody>
      </p:sp>
      <p:sp>
        <p:nvSpPr>
          <p:cNvPr id="5" name="灯片编号占位符 4">
            <a:extLst>
              <a:ext uri="{FF2B5EF4-FFF2-40B4-BE49-F238E27FC236}">
                <a16:creationId xmlns:a16="http://schemas.microsoft.com/office/drawing/2014/main" id="{3E31E858-C3E8-6644-9841-A37EA09EFCA9}"/>
              </a:ext>
            </a:extLst>
          </p:cNvPr>
          <p:cNvSpPr>
            <a:spLocks noGrp="1"/>
          </p:cNvSpPr>
          <p:nvPr>
            <p:ph type="sldNum" sz="quarter" idx="12"/>
          </p:nvPr>
        </p:nvSpPr>
        <p:spPr/>
        <p:txBody>
          <a:bodyPr/>
          <a:lstStyle/>
          <a:p>
            <a:fld id="{8D4D1E41-7A09-AB4A-A4E1-09765ADA2698}" type="slidenum">
              <a:rPr kumimoji="1" lang="zh-CN" altLang="en-US" smtClean="0"/>
              <a:t>70</a:t>
            </a:fld>
            <a:endParaRPr kumimoji="1" lang="zh-CN" altLang="en-US" dirty="0"/>
          </a:p>
        </p:txBody>
      </p:sp>
      <p:sp>
        <p:nvSpPr>
          <p:cNvPr id="6" name="文本框 5">
            <a:extLst>
              <a:ext uri="{FF2B5EF4-FFF2-40B4-BE49-F238E27FC236}">
                <a16:creationId xmlns:a16="http://schemas.microsoft.com/office/drawing/2014/main" id="{76E5B3A3-36FF-934F-BEAE-F716686390F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
        <p:nvSpPr>
          <p:cNvPr id="4" name="矩形 3">
            <a:extLst>
              <a:ext uri="{FF2B5EF4-FFF2-40B4-BE49-F238E27FC236}">
                <a16:creationId xmlns:a16="http://schemas.microsoft.com/office/drawing/2014/main" id="{097B6360-05FC-4A4B-9C9E-33B078F8F4A5}"/>
              </a:ext>
            </a:extLst>
          </p:cNvPr>
          <p:cNvSpPr/>
          <p:nvPr/>
        </p:nvSpPr>
        <p:spPr>
          <a:xfrm>
            <a:off x="3952580" y="1349560"/>
            <a:ext cx="6185333" cy="461665"/>
          </a:xfrm>
          <a:prstGeom prst="rect">
            <a:avLst/>
          </a:prstGeom>
          <a:ln>
            <a:solidFill>
              <a:srgbClr val="C00000"/>
            </a:solidFill>
          </a:ln>
        </p:spPr>
        <p:txBody>
          <a:bodyPr wrap="square">
            <a:spAutoFit/>
          </a:bodyPr>
          <a:lstStyle/>
          <a:p>
            <a:pPr algn="ctr"/>
            <a:r>
              <a:rPr lang="zh-CN" altLang="en-US" sz="2400" dirty="0">
                <a:solidFill>
                  <a:srgbClr val="C00000"/>
                </a:solidFill>
                <a:latin typeface="Microsoft YaHei" panose="020B0503020204020204" pitchFamily="34" charset="-122"/>
                <a:ea typeface="Microsoft YaHei" panose="020B0503020204020204" pitchFamily="34" charset="-122"/>
                <a:sym typeface="+mn-ea"/>
              </a:rPr>
              <a:t>通用方法：将一个大问题分成多个小问题</a:t>
            </a:r>
            <a:endParaRPr lang="zh-CN" altLang="en-US" sz="1600" dirty="0">
              <a:solidFill>
                <a:srgbClr val="C00000"/>
              </a:solidFill>
            </a:endParaRPr>
          </a:p>
        </p:txBody>
      </p:sp>
    </p:spTree>
    <p:extLst>
      <p:ext uri="{BB962C8B-B14F-4D97-AF65-F5344CB8AC3E}">
        <p14:creationId xmlns:p14="http://schemas.microsoft.com/office/powerpoint/2010/main" val="37048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计算机网络度量单位</a:t>
            </a:r>
            <a:endParaRPr lang="zh-CN" altLang="en-US"/>
          </a:p>
        </p:txBody>
      </p:sp>
      <p:sp>
        <p:nvSpPr>
          <p:cNvPr id="9" name="内容占位符 8"/>
          <p:cNvSpPr>
            <a:spLocks noGrp="1"/>
          </p:cNvSpPr>
          <p:nvPr>
            <p:ph idx="1"/>
          </p:nvPr>
        </p:nvSpPr>
        <p:spPr>
          <a:xfrm>
            <a:off x="838200" y="1480185"/>
            <a:ext cx="10938510" cy="797560"/>
          </a:xfrm>
        </p:spPr>
        <p:txBody>
          <a:bodyPr>
            <a:noAutofit/>
          </a:bodyPr>
          <a:lstStyle/>
          <a:p>
            <a:r>
              <a:rPr kumimoji="1" lang="zh-CN" altLang="en-US" dirty="0"/>
              <a:t>四种时延产生的地方</a:t>
            </a:r>
          </a:p>
        </p:txBody>
      </p:sp>
      <p:sp>
        <p:nvSpPr>
          <p:cNvPr id="6" name="灯片编号占位符 5">
            <a:extLst>
              <a:ext uri="{FF2B5EF4-FFF2-40B4-BE49-F238E27FC236}">
                <a16:creationId xmlns:a16="http://schemas.microsoft.com/office/drawing/2014/main" id="{13213D07-A074-534B-AE82-FEB1667684E8}"/>
              </a:ext>
            </a:extLst>
          </p:cNvPr>
          <p:cNvSpPr>
            <a:spLocks noGrp="1"/>
          </p:cNvSpPr>
          <p:nvPr>
            <p:ph type="sldNum" sz="quarter" idx="12"/>
          </p:nvPr>
        </p:nvSpPr>
        <p:spPr/>
        <p:txBody>
          <a:bodyPr/>
          <a:lstStyle/>
          <a:p>
            <a:fld id="{8D4D1E41-7A09-AB4A-A4E1-09765ADA2698}" type="slidenum">
              <a:rPr kumimoji="1" lang="zh-CN" altLang="en-US" smtClean="0"/>
              <a:t>71</a:t>
            </a:fld>
            <a:endParaRPr kumimoji="1" lang="zh-CN" altLang="en-US" dirty="0"/>
          </a:p>
        </p:txBody>
      </p:sp>
      <p:grpSp>
        <p:nvGrpSpPr>
          <p:cNvPr id="10" name="组合 9"/>
          <p:cNvGrpSpPr/>
          <p:nvPr/>
        </p:nvGrpSpPr>
        <p:grpSpPr>
          <a:xfrm>
            <a:off x="3980180" y="2330450"/>
            <a:ext cx="7874635" cy="2943225"/>
            <a:chOff x="2745" y="1968"/>
            <a:chExt cx="9325" cy="3418"/>
          </a:xfrm>
        </p:grpSpPr>
        <p:sp>
          <p:nvSpPr>
            <p:cNvPr id="181252" name="Oval 7"/>
            <p:cNvSpPr/>
            <p:nvPr/>
          </p:nvSpPr>
          <p:spPr>
            <a:xfrm>
              <a:off x="5278" y="3495"/>
              <a:ext cx="1887" cy="583"/>
            </a:xfrm>
            <a:prstGeom prst="ellipse">
              <a:avLst/>
            </a:prstGeom>
            <a:solidFill>
              <a:schemeClr val="hlink"/>
            </a:solidFill>
            <a:ln w="12700">
              <a:noFill/>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53" name="Rectangle 8"/>
            <p:cNvSpPr/>
            <p:nvPr/>
          </p:nvSpPr>
          <p:spPr>
            <a:xfrm>
              <a:off x="5278" y="3388"/>
              <a:ext cx="1887" cy="415"/>
            </a:xfrm>
            <a:prstGeom prst="rect">
              <a:avLst/>
            </a:prstGeom>
            <a:solidFill>
              <a:schemeClr val="hlink"/>
            </a:solidFill>
            <a:ln w="12700">
              <a:noFill/>
            </a:ln>
          </p:spPr>
          <p:txBody>
            <a:bodyPr wrap="none" anchor="ctr"/>
            <a:lstStyle/>
            <a:p>
              <a:pPr algn="ctr"/>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54" name="Oval 9"/>
            <p:cNvSpPr/>
            <p:nvPr/>
          </p:nvSpPr>
          <p:spPr>
            <a:xfrm>
              <a:off x="5293" y="3028"/>
              <a:ext cx="1887" cy="677"/>
            </a:xfrm>
            <a:prstGeom prst="ellipse">
              <a:avLst/>
            </a:prstGeom>
            <a:solidFill>
              <a:schemeClr val="hlink"/>
            </a:solidFill>
            <a:ln w="12700">
              <a:noFill/>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grpSp>
          <p:nvGrpSpPr>
            <p:cNvPr id="181255" name="Group 10"/>
            <p:cNvGrpSpPr/>
            <p:nvPr/>
          </p:nvGrpSpPr>
          <p:grpSpPr>
            <a:xfrm>
              <a:off x="5838" y="3075"/>
              <a:ext cx="785" cy="188"/>
              <a:chOff x="2208" y="2184"/>
              <a:chExt cx="176" cy="69"/>
            </a:xfrm>
          </p:grpSpPr>
          <p:grpSp>
            <p:nvGrpSpPr>
              <p:cNvPr id="181256" name="Group 11"/>
              <p:cNvGrpSpPr/>
              <p:nvPr/>
            </p:nvGrpSpPr>
            <p:grpSpPr>
              <a:xfrm>
                <a:off x="2208" y="2185"/>
                <a:ext cx="176" cy="68"/>
                <a:chOff x="2848" y="848"/>
                <a:chExt cx="140" cy="98"/>
              </a:xfrm>
            </p:grpSpPr>
            <p:sp>
              <p:nvSpPr>
                <p:cNvPr id="181257" name="Line 12"/>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81258" name="Line 13"/>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81259" name="Line 14"/>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nvGrpSpPr>
              <p:cNvPr id="181260" name="Group 15"/>
              <p:cNvGrpSpPr/>
              <p:nvPr/>
            </p:nvGrpSpPr>
            <p:grpSpPr>
              <a:xfrm flipV="1">
                <a:off x="2208" y="2184"/>
                <a:ext cx="176" cy="68"/>
                <a:chOff x="2848" y="848"/>
                <a:chExt cx="140" cy="98"/>
              </a:xfrm>
            </p:grpSpPr>
            <p:sp>
              <p:nvSpPr>
                <p:cNvPr id="181261" name="Line 16"/>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81262" name="Line 17"/>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81263" name="Line 18"/>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sp>
          <p:nvSpPr>
            <p:cNvPr id="181264" name="Oval 19"/>
            <p:cNvSpPr/>
            <p:nvPr/>
          </p:nvSpPr>
          <p:spPr>
            <a:xfrm>
              <a:off x="10153" y="3525"/>
              <a:ext cx="1887" cy="583"/>
            </a:xfrm>
            <a:prstGeom prst="ellipse">
              <a:avLst/>
            </a:prstGeom>
            <a:solidFill>
              <a:schemeClr val="hlink"/>
            </a:solidFill>
            <a:ln w="12700">
              <a:noFill/>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65" name="Line 20"/>
            <p:cNvSpPr/>
            <p:nvPr/>
          </p:nvSpPr>
          <p:spPr>
            <a:xfrm>
              <a:off x="10168" y="3493"/>
              <a:ext cx="0" cy="360"/>
            </a:xfrm>
            <a:prstGeom prst="line">
              <a:avLst/>
            </a:prstGeom>
            <a:ln w="12700" cap="flat" cmpd="sng">
              <a:solidFill>
                <a:schemeClr val="tx1"/>
              </a:solidFill>
              <a:prstDash val="solid"/>
              <a:round/>
              <a:headEnd type="none" w="med" len="med"/>
              <a:tailEnd type="none" w="med" len="med"/>
            </a:ln>
          </p:spPr>
        </p:sp>
        <p:sp>
          <p:nvSpPr>
            <p:cNvPr id="181266" name="Rectangle 21"/>
            <p:cNvSpPr/>
            <p:nvPr/>
          </p:nvSpPr>
          <p:spPr>
            <a:xfrm>
              <a:off x="10168" y="3433"/>
              <a:ext cx="1887" cy="415"/>
            </a:xfrm>
            <a:prstGeom prst="rect">
              <a:avLst/>
            </a:prstGeom>
            <a:solidFill>
              <a:schemeClr val="hlink"/>
            </a:solidFill>
            <a:ln w="12700">
              <a:noFill/>
            </a:ln>
          </p:spPr>
          <p:txBody>
            <a:bodyPr wrap="none" anchor="ctr"/>
            <a:lstStyle/>
            <a:p>
              <a:pPr algn="ctr"/>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67" name="Oval 22"/>
            <p:cNvSpPr/>
            <p:nvPr/>
          </p:nvSpPr>
          <p:spPr>
            <a:xfrm>
              <a:off x="10183" y="3073"/>
              <a:ext cx="1887" cy="677"/>
            </a:xfrm>
            <a:prstGeom prst="ellipse">
              <a:avLst/>
            </a:prstGeom>
            <a:solidFill>
              <a:schemeClr val="hlink"/>
            </a:solidFill>
            <a:ln w="12700">
              <a:noFill/>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68" name="Line 24"/>
            <p:cNvSpPr/>
            <p:nvPr/>
          </p:nvSpPr>
          <p:spPr>
            <a:xfrm>
              <a:off x="4128" y="2925"/>
              <a:ext cx="1167" cy="560"/>
            </a:xfrm>
            <a:prstGeom prst="line">
              <a:avLst/>
            </a:prstGeom>
            <a:ln w="19050" cap="flat" cmpd="sng">
              <a:solidFill>
                <a:schemeClr val="tx1"/>
              </a:solidFill>
              <a:prstDash val="solid"/>
              <a:round/>
              <a:headEnd type="none" w="med" len="med"/>
              <a:tailEnd type="none" w="med" len="med"/>
            </a:ln>
          </p:spPr>
        </p:sp>
        <p:sp>
          <p:nvSpPr>
            <p:cNvPr id="181269" name="Line 25"/>
            <p:cNvSpPr/>
            <p:nvPr/>
          </p:nvSpPr>
          <p:spPr>
            <a:xfrm flipV="1">
              <a:off x="4608" y="3775"/>
              <a:ext cx="675" cy="710"/>
            </a:xfrm>
            <a:prstGeom prst="line">
              <a:avLst/>
            </a:prstGeom>
            <a:ln w="19050" cap="flat" cmpd="sng">
              <a:solidFill>
                <a:schemeClr val="tx1"/>
              </a:solidFill>
              <a:prstDash val="solid"/>
              <a:round/>
              <a:headEnd type="none" w="med" len="med"/>
              <a:tailEnd type="none" w="med" len="med"/>
            </a:ln>
          </p:spPr>
        </p:sp>
        <p:sp>
          <p:nvSpPr>
            <p:cNvPr id="181270" name="Line 26"/>
            <p:cNvSpPr/>
            <p:nvPr/>
          </p:nvSpPr>
          <p:spPr>
            <a:xfrm>
              <a:off x="7158" y="3585"/>
              <a:ext cx="3045" cy="15"/>
            </a:xfrm>
            <a:prstGeom prst="line">
              <a:avLst/>
            </a:prstGeom>
            <a:ln w="19050" cap="flat" cmpd="sng">
              <a:solidFill>
                <a:schemeClr val="tx1"/>
              </a:solidFill>
              <a:prstDash val="solid"/>
              <a:round/>
              <a:headEnd type="none" w="med" len="med"/>
              <a:tailEnd type="none" w="med" len="med"/>
            </a:ln>
          </p:spPr>
        </p:sp>
        <p:sp>
          <p:nvSpPr>
            <p:cNvPr id="181271" name="Rectangle 29"/>
            <p:cNvSpPr/>
            <p:nvPr/>
          </p:nvSpPr>
          <p:spPr>
            <a:xfrm>
              <a:off x="8605" y="3270"/>
              <a:ext cx="233" cy="31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72" name="Rectangle 30"/>
            <p:cNvSpPr/>
            <p:nvPr/>
          </p:nvSpPr>
          <p:spPr>
            <a:xfrm>
              <a:off x="6633" y="3383"/>
              <a:ext cx="232" cy="31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73" name="Rectangle 31"/>
            <p:cNvSpPr/>
            <p:nvPr/>
          </p:nvSpPr>
          <p:spPr>
            <a:xfrm>
              <a:off x="6888" y="3383"/>
              <a:ext cx="232" cy="31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74" name="Rectangle 32"/>
            <p:cNvSpPr/>
            <p:nvPr/>
          </p:nvSpPr>
          <p:spPr>
            <a:xfrm>
              <a:off x="4975" y="3225"/>
              <a:ext cx="233" cy="31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75" name="Line 33"/>
            <p:cNvSpPr/>
            <p:nvPr/>
          </p:nvSpPr>
          <p:spPr>
            <a:xfrm>
              <a:off x="4898" y="3125"/>
              <a:ext cx="332" cy="0"/>
            </a:xfrm>
            <a:prstGeom prst="line">
              <a:avLst/>
            </a:prstGeom>
            <a:ln w="9525" cap="flat" cmpd="sng">
              <a:solidFill>
                <a:schemeClr val="tx1"/>
              </a:solidFill>
              <a:prstDash val="solid"/>
              <a:round/>
              <a:headEnd type="none" w="med" len="med"/>
              <a:tailEnd type="triangle" w="med" len="med"/>
            </a:ln>
          </p:spPr>
        </p:sp>
        <p:sp>
          <p:nvSpPr>
            <p:cNvPr id="181276" name="Line 35"/>
            <p:cNvSpPr/>
            <p:nvPr/>
          </p:nvSpPr>
          <p:spPr>
            <a:xfrm flipV="1">
              <a:off x="9820" y="2955"/>
              <a:ext cx="578" cy="0"/>
            </a:xfrm>
            <a:prstGeom prst="line">
              <a:avLst/>
            </a:prstGeom>
            <a:ln w="9525" cap="flat" cmpd="sng">
              <a:solidFill>
                <a:schemeClr val="tx1"/>
              </a:solidFill>
              <a:prstDash val="solid"/>
              <a:round/>
              <a:headEnd type="none" w="med" len="med"/>
              <a:tailEnd type="triangle" w="med" len="med"/>
            </a:ln>
          </p:spPr>
        </p:sp>
        <p:sp>
          <p:nvSpPr>
            <p:cNvPr id="181277" name="Text Box 36"/>
            <p:cNvSpPr txBox="1"/>
            <p:nvPr/>
          </p:nvSpPr>
          <p:spPr>
            <a:xfrm>
              <a:off x="2745" y="2428"/>
              <a:ext cx="610" cy="463"/>
            </a:xfrm>
            <a:prstGeom prst="rect">
              <a:avLst/>
            </a:prstGeom>
            <a:noFill/>
            <a:ln w="9525">
              <a:noFill/>
            </a:ln>
          </p:spPr>
          <p:txBody>
            <a:bodyPr wrap="square" anchor="t">
              <a:spAutoFit/>
            </a:bodyPr>
            <a:lstStyle/>
            <a:p>
              <a:r>
                <a:rPr lang="en-US" altLang="zh-CN" sz="2000" dirty="0">
                  <a:solidFill>
                    <a:srgbClr val="006600"/>
                  </a:solidFill>
                  <a:latin typeface="微软雅黑" panose="020B0503020204020204" pitchFamily="34" charset="-122"/>
                  <a:ea typeface="微软雅黑" panose="020B0503020204020204" pitchFamily="34" charset="-122"/>
                </a:rPr>
                <a:t>A</a:t>
              </a:r>
            </a:p>
          </p:txBody>
        </p:sp>
        <p:sp>
          <p:nvSpPr>
            <p:cNvPr id="181278" name="Text Box 37"/>
            <p:cNvSpPr txBox="1"/>
            <p:nvPr/>
          </p:nvSpPr>
          <p:spPr>
            <a:xfrm>
              <a:off x="3023" y="3928"/>
              <a:ext cx="610" cy="463"/>
            </a:xfrm>
            <a:prstGeom prst="rect">
              <a:avLst/>
            </a:prstGeom>
            <a:noFill/>
            <a:ln w="9525">
              <a:noFill/>
            </a:ln>
          </p:spPr>
          <p:txBody>
            <a:bodyPr wrap="square" anchor="t">
              <a:spAutoFit/>
            </a:bodyPr>
            <a:lstStyle/>
            <a:p>
              <a:r>
                <a:rPr lang="en-US" altLang="zh-CN" sz="2000" dirty="0">
                  <a:solidFill>
                    <a:srgbClr val="000099"/>
                  </a:solidFill>
                  <a:latin typeface="微软雅黑" panose="020B0503020204020204" pitchFamily="34" charset="-122"/>
                  <a:ea typeface="微软雅黑" panose="020B0503020204020204" pitchFamily="34" charset="-122"/>
                </a:rPr>
                <a:t>B</a:t>
              </a:r>
            </a:p>
          </p:txBody>
        </p:sp>
        <p:sp>
          <p:nvSpPr>
            <p:cNvPr id="181279" name="Rectangle 38"/>
            <p:cNvSpPr/>
            <p:nvPr/>
          </p:nvSpPr>
          <p:spPr>
            <a:xfrm>
              <a:off x="7090" y="3383"/>
              <a:ext cx="233" cy="31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80" name="Text Box 39"/>
            <p:cNvSpPr txBox="1"/>
            <p:nvPr/>
          </p:nvSpPr>
          <p:spPr>
            <a:xfrm>
              <a:off x="7731" y="2629"/>
              <a:ext cx="2667" cy="535"/>
            </a:xfrm>
            <a:prstGeom prst="rect">
              <a:avLst/>
            </a:prstGeom>
            <a:noFill/>
            <a:ln w="9525">
              <a:noFill/>
            </a:ln>
          </p:spPr>
          <p:txBody>
            <a:bodyPr wrap="square" anchor="t">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传播时延</a:t>
              </a:r>
              <a:r>
                <a:rPr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4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prop</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81281" name="Line 40"/>
            <p:cNvSpPr/>
            <p:nvPr/>
          </p:nvSpPr>
          <p:spPr>
            <a:xfrm rot="10800000">
              <a:off x="7315" y="2955"/>
              <a:ext cx="503" cy="0"/>
            </a:xfrm>
            <a:prstGeom prst="line">
              <a:avLst/>
            </a:prstGeom>
            <a:ln w="9525" cap="flat" cmpd="sng">
              <a:solidFill>
                <a:schemeClr val="tx1"/>
              </a:solidFill>
              <a:prstDash val="solid"/>
              <a:round/>
              <a:headEnd type="none" w="med" len="med"/>
              <a:tailEnd type="triangle" w="med" len="med"/>
            </a:ln>
          </p:spPr>
        </p:sp>
        <p:sp>
          <p:nvSpPr>
            <p:cNvPr id="181282" name="Text Box 41"/>
            <p:cNvSpPr txBox="1"/>
            <p:nvPr/>
          </p:nvSpPr>
          <p:spPr>
            <a:xfrm>
              <a:off x="4705" y="1968"/>
              <a:ext cx="2618" cy="536"/>
            </a:xfrm>
            <a:prstGeom prst="rect">
              <a:avLst/>
            </a:prstGeom>
            <a:noFill/>
            <a:ln w="9525">
              <a:noFill/>
            </a:ln>
          </p:spPr>
          <p:txBody>
            <a:bodyPr wrap="square" anchor="t">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传输时延</a:t>
              </a: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trans</a:t>
              </a:r>
            </a:p>
          </p:txBody>
        </p:sp>
        <p:sp>
          <p:nvSpPr>
            <p:cNvPr id="181283" name="Line 42"/>
            <p:cNvSpPr/>
            <p:nvPr/>
          </p:nvSpPr>
          <p:spPr>
            <a:xfrm rot="10800000" flipH="1" flipV="1">
              <a:off x="6360" y="2488"/>
              <a:ext cx="833" cy="840"/>
            </a:xfrm>
            <a:prstGeom prst="line">
              <a:avLst/>
            </a:prstGeom>
            <a:ln w="9525" cap="flat" cmpd="sng">
              <a:solidFill>
                <a:schemeClr val="tx1"/>
              </a:solidFill>
              <a:prstDash val="solid"/>
              <a:round/>
              <a:headEnd type="none" w="med" len="med"/>
              <a:tailEnd type="none" w="med" len="med"/>
            </a:ln>
          </p:spPr>
        </p:sp>
        <p:sp>
          <p:nvSpPr>
            <p:cNvPr id="181284" name="Text Box 43"/>
            <p:cNvSpPr txBox="1"/>
            <p:nvPr/>
          </p:nvSpPr>
          <p:spPr>
            <a:xfrm>
              <a:off x="4899" y="4415"/>
              <a:ext cx="2191" cy="821"/>
            </a:xfrm>
            <a:prstGeom prst="rect">
              <a:avLst/>
            </a:prstGeom>
            <a:noFill/>
            <a:ln w="9525">
              <a:noFill/>
            </a:ln>
          </p:spPr>
          <p:txBody>
            <a:bodyPr wrap="square" anchor="t">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节点处理时延</a:t>
              </a:r>
            </a:p>
            <a:p>
              <a:pPr algn="ct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0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proc</a:t>
              </a:r>
              <a:endParaRPr lang="zh-CN" altLang="en-US" sz="2000" baseline="-25000" dirty="0">
                <a:solidFill>
                  <a:srgbClr val="C00000"/>
                </a:solidFill>
                <a:latin typeface="微软雅黑" panose="020B0503020204020204" pitchFamily="34" charset="-122"/>
                <a:ea typeface="微软雅黑" panose="020B0503020204020204" pitchFamily="34" charset="-122"/>
              </a:endParaRPr>
            </a:p>
          </p:txBody>
        </p:sp>
        <p:sp>
          <p:nvSpPr>
            <p:cNvPr id="181285" name="Line 44"/>
            <p:cNvSpPr/>
            <p:nvPr/>
          </p:nvSpPr>
          <p:spPr>
            <a:xfrm rot="10800000">
              <a:off x="5357" y="4415"/>
              <a:ext cx="1492" cy="1"/>
            </a:xfrm>
            <a:prstGeom prst="line">
              <a:avLst/>
            </a:prstGeom>
            <a:ln w="9525" cap="flat" cmpd="sng">
              <a:solidFill>
                <a:schemeClr val="tx1"/>
              </a:solidFill>
              <a:prstDash val="solid"/>
              <a:round/>
              <a:headEnd type="triangle" w="med" len="med"/>
              <a:tailEnd type="triangle" w="med" len="med"/>
            </a:ln>
          </p:spPr>
        </p:sp>
        <p:sp>
          <p:nvSpPr>
            <p:cNvPr id="181286" name="Line 45"/>
            <p:cNvSpPr/>
            <p:nvPr/>
          </p:nvSpPr>
          <p:spPr>
            <a:xfrm rot="-10800000" flipV="1">
              <a:off x="6595" y="4110"/>
              <a:ext cx="608" cy="0"/>
            </a:xfrm>
            <a:prstGeom prst="line">
              <a:avLst/>
            </a:prstGeom>
            <a:ln w="9525" cap="flat" cmpd="sng">
              <a:solidFill>
                <a:schemeClr val="tx1"/>
              </a:solidFill>
              <a:prstDash val="solid"/>
              <a:round/>
              <a:headEnd type="triangle" w="med" len="med"/>
              <a:tailEnd type="triangle" w="med" len="med"/>
            </a:ln>
          </p:spPr>
        </p:sp>
        <p:sp>
          <p:nvSpPr>
            <p:cNvPr id="181287" name="Text Box 46"/>
            <p:cNvSpPr txBox="1"/>
            <p:nvPr/>
          </p:nvSpPr>
          <p:spPr>
            <a:xfrm>
              <a:off x="7203" y="4851"/>
              <a:ext cx="2806" cy="535"/>
            </a:xfrm>
            <a:prstGeom prst="rect">
              <a:avLst/>
            </a:prstGeom>
            <a:noFill/>
            <a:ln w="9525">
              <a:noFill/>
            </a:ln>
          </p:spPr>
          <p:txBody>
            <a:bodyPr wrap="square" anchor="t">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排队时延</a:t>
              </a:r>
              <a:r>
                <a:rPr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4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queue</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81288" name="Line 47"/>
            <p:cNvSpPr/>
            <p:nvPr/>
          </p:nvSpPr>
          <p:spPr>
            <a:xfrm rot="10800000">
              <a:off x="6850" y="4110"/>
              <a:ext cx="938" cy="870"/>
            </a:xfrm>
            <a:prstGeom prst="line">
              <a:avLst/>
            </a:prstGeom>
            <a:ln w="9525" cap="flat" cmpd="sng">
              <a:solidFill>
                <a:schemeClr val="tx1"/>
              </a:solidFill>
              <a:prstDash val="solid"/>
              <a:round/>
              <a:headEnd type="none" w="med" len="med"/>
              <a:tailEnd type="none" w="med" len="med"/>
            </a:ln>
          </p:spPr>
        </p:sp>
        <p:grpSp>
          <p:nvGrpSpPr>
            <p:cNvPr id="181289" name="Group 48"/>
            <p:cNvGrpSpPr/>
            <p:nvPr/>
          </p:nvGrpSpPr>
          <p:grpSpPr>
            <a:xfrm>
              <a:off x="10698" y="3165"/>
              <a:ext cx="785" cy="188"/>
              <a:chOff x="2208" y="2184"/>
              <a:chExt cx="176" cy="69"/>
            </a:xfrm>
          </p:grpSpPr>
          <p:grpSp>
            <p:nvGrpSpPr>
              <p:cNvPr id="181290" name="Group 49"/>
              <p:cNvGrpSpPr/>
              <p:nvPr/>
            </p:nvGrpSpPr>
            <p:grpSpPr>
              <a:xfrm>
                <a:off x="2208" y="2185"/>
                <a:ext cx="176" cy="68"/>
                <a:chOff x="2848" y="848"/>
                <a:chExt cx="140" cy="98"/>
              </a:xfrm>
            </p:grpSpPr>
            <p:sp>
              <p:nvSpPr>
                <p:cNvPr id="181291" name="Line 50"/>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81292" name="Line 51"/>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81293" name="Line 52"/>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nvGrpSpPr>
              <p:cNvPr id="181294" name="Group 53"/>
              <p:cNvGrpSpPr/>
              <p:nvPr/>
            </p:nvGrpSpPr>
            <p:grpSpPr>
              <a:xfrm flipV="1">
                <a:off x="2208" y="2184"/>
                <a:ext cx="176" cy="68"/>
                <a:chOff x="2848" y="848"/>
                <a:chExt cx="140" cy="98"/>
              </a:xfrm>
            </p:grpSpPr>
            <p:sp>
              <p:nvSpPr>
                <p:cNvPr id="181295" name="Line 54"/>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81296" name="Line 55"/>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81297" name="Line 56"/>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grpSp>
          <p:nvGrpSpPr>
            <p:cNvPr id="181298" name="Group 66"/>
            <p:cNvGrpSpPr/>
            <p:nvPr/>
          </p:nvGrpSpPr>
          <p:grpSpPr>
            <a:xfrm>
              <a:off x="2983" y="2428"/>
              <a:ext cx="1227" cy="1070"/>
              <a:chOff x="-44" y="1473"/>
              <a:chExt cx="981" cy="1105"/>
            </a:xfrm>
          </p:grpSpPr>
          <p:pic>
            <p:nvPicPr>
              <p:cNvPr id="181299" name="Picture 67"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81300" name="Freeform 68"/>
              <p:cNvSpPr/>
              <p:nvPr/>
            </p:nvSpPr>
            <p:spPr>
              <a:xfrm flipH="1">
                <a:off x="374" y="1579"/>
                <a:ext cx="477" cy="506"/>
              </a:xfrm>
              <a:custGeom>
                <a:avLst/>
                <a:gdLst/>
                <a:ahLst/>
                <a:cxnLst>
                  <a:cxn ang="0">
                    <a:pos x="0" y="0"/>
                  </a:cxn>
                  <a:cxn ang="0">
                    <a:pos x="1736" y="95"/>
                  </a:cxn>
                  <a:cxn ang="0">
                    <a:pos x="2059" y="1990"/>
                  </a:cxn>
                  <a:cxn ang="0">
                    <a:pos x="454" y="2489"/>
                  </a:cxn>
                  <a:cxn ang="0">
                    <a:pos x="0" y="0"/>
                  </a:cxn>
                </a:cxnLst>
                <a:rect l="0" t="0" r="0" b="0"/>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lstStyle/>
              <a:p>
                <a:endParaRPr lang="zh-CN" altLang="en-US" sz="2000">
                  <a:latin typeface="微软雅黑" panose="020B0503020204020204" pitchFamily="34" charset="-122"/>
                  <a:ea typeface="微软雅黑" panose="020B0503020204020204" pitchFamily="34" charset="-122"/>
                </a:endParaRPr>
              </a:p>
            </p:txBody>
          </p:sp>
        </p:grpSp>
        <p:grpSp>
          <p:nvGrpSpPr>
            <p:cNvPr id="181301" name="Group 69"/>
            <p:cNvGrpSpPr/>
            <p:nvPr/>
          </p:nvGrpSpPr>
          <p:grpSpPr>
            <a:xfrm>
              <a:off x="3415" y="3975"/>
              <a:ext cx="1228" cy="1070"/>
              <a:chOff x="-44" y="1473"/>
              <a:chExt cx="981" cy="1105"/>
            </a:xfrm>
          </p:grpSpPr>
          <p:pic>
            <p:nvPicPr>
              <p:cNvPr id="181302" name="Picture 70"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81303" name="Freeform 71"/>
              <p:cNvSpPr/>
              <p:nvPr/>
            </p:nvSpPr>
            <p:spPr>
              <a:xfrm flipH="1">
                <a:off x="374" y="1579"/>
                <a:ext cx="477" cy="506"/>
              </a:xfrm>
              <a:custGeom>
                <a:avLst/>
                <a:gdLst/>
                <a:ahLst/>
                <a:cxnLst>
                  <a:cxn ang="0">
                    <a:pos x="0" y="0"/>
                  </a:cxn>
                  <a:cxn ang="0">
                    <a:pos x="1736" y="95"/>
                  </a:cxn>
                  <a:cxn ang="0">
                    <a:pos x="2059" y="1990"/>
                  </a:cxn>
                  <a:cxn ang="0">
                    <a:pos x="454" y="2489"/>
                  </a:cxn>
                  <a:cxn ang="0">
                    <a:pos x="0" y="0"/>
                  </a:cxn>
                </a:cxnLst>
                <a:rect l="0" t="0" r="0" b="0"/>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lstStyle/>
              <a:p>
                <a:endParaRPr lang="zh-CN" altLang="en-US" sz="2000">
                  <a:latin typeface="微软雅黑" panose="020B0503020204020204" pitchFamily="34" charset="-122"/>
                  <a:ea typeface="微软雅黑" panose="020B0503020204020204" pitchFamily="34" charset="-122"/>
                </a:endParaRPr>
              </a:p>
            </p:txBody>
          </p:sp>
        </p:grpSp>
      </p:grpSp>
      <p:sp>
        <p:nvSpPr>
          <p:cNvPr id="56" name="Rectangle 3"/>
          <p:cNvSpPr/>
          <p:nvPr/>
        </p:nvSpPr>
        <p:spPr>
          <a:xfrm>
            <a:off x="2204085" y="5915660"/>
            <a:ext cx="7397750" cy="554355"/>
          </a:xfrm>
          <a:prstGeom prst="rect">
            <a:avLst/>
          </a:prstGeom>
          <a:noFill/>
          <a:ln w="19050" cap="flat" cmpd="sng">
            <a:solidFill>
              <a:srgbClr val="FF0000"/>
            </a:solidFill>
            <a:prstDash val="solid"/>
            <a:miter/>
            <a:headEnd type="none" w="med" len="med"/>
            <a:tailEnd type="none" w="med" len="med"/>
          </a:ln>
        </p:spPr>
        <p:txBody>
          <a:bodyPr anchor="t"/>
          <a:lstStyle/>
          <a:p>
            <a:pPr marL="285750" indent="-285750" algn="ctr">
              <a:lnSpc>
                <a:spcPct val="85000"/>
              </a:lnSpc>
              <a:spcBef>
                <a:spcPct val="20000"/>
              </a:spcBef>
              <a:buClr>
                <a:srgbClr val="000099"/>
              </a:buClr>
              <a:buSzPct val="75000"/>
              <a:buFont typeface="Wingdings" panose="05000000000000000000" pitchFamily="2" charset="2"/>
            </a:pPr>
            <a:r>
              <a:rPr lang="en-US" altLang="zh-CN" sz="3200" i="1" dirty="0" err="1">
                <a:solidFill>
                  <a:srgbClr val="000000"/>
                </a:solidFill>
                <a:latin typeface="Times New Roman" panose="02020603050405020304" pitchFamily="18" charset="0"/>
                <a:ea typeface="宋体" panose="02010600030101010101" pitchFamily="2" charset="-122"/>
              </a:rPr>
              <a:t>d</a:t>
            </a:r>
            <a:r>
              <a:rPr lang="en-US" altLang="zh-CN" sz="3200" i="1" baseline="-25000" dirty="0" err="1">
                <a:solidFill>
                  <a:srgbClr val="000000"/>
                </a:solidFill>
                <a:latin typeface="Times New Roman" panose="02020603050405020304" pitchFamily="18" charset="0"/>
                <a:ea typeface="宋体" panose="02010600030101010101" pitchFamily="2" charset="-122"/>
              </a:rPr>
              <a:t>total</a:t>
            </a:r>
            <a:r>
              <a:rPr lang="en-US" altLang="zh-CN" sz="3200" i="1" dirty="0">
                <a:solidFill>
                  <a:srgbClr val="000000"/>
                </a:solidFill>
                <a:latin typeface="Times New Roman" panose="02020603050405020304" pitchFamily="18" charset="0"/>
                <a:ea typeface="宋体" panose="02010600030101010101" pitchFamily="2" charset="-122"/>
              </a:rPr>
              <a:t> = d</a:t>
            </a:r>
            <a:r>
              <a:rPr lang="en-US" altLang="zh-CN" sz="3200" i="1" baseline="-25000" dirty="0">
                <a:solidFill>
                  <a:srgbClr val="000000"/>
                </a:solidFill>
                <a:latin typeface="Times New Roman" panose="02020603050405020304" pitchFamily="18" charset="0"/>
                <a:ea typeface="宋体" panose="02010600030101010101" pitchFamily="2" charset="-122"/>
              </a:rPr>
              <a:t>proc</a:t>
            </a:r>
            <a:r>
              <a:rPr lang="en-US" altLang="zh-CN" sz="3200" i="1" dirty="0">
                <a:solidFill>
                  <a:srgbClr val="000000"/>
                </a:solidFill>
                <a:latin typeface="Times New Roman" panose="02020603050405020304" pitchFamily="18" charset="0"/>
                <a:ea typeface="宋体" panose="02010600030101010101" pitchFamily="2" charset="-122"/>
              </a:rPr>
              <a:t> + d</a:t>
            </a:r>
            <a:r>
              <a:rPr lang="en-US" altLang="zh-CN" sz="3200" i="1" baseline="-25000" dirty="0">
                <a:solidFill>
                  <a:srgbClr val="000000"/>
                </a:solidFill>
                <a:latin typeface="Times New Roman" panose="02020603050405020304" pitchFamily="18" charset="0"/>
                <a:ea typeface="宋体" panose="02010600030101010101" pitchFamily="2" charset="-122"/>
              </a:rPr>
              <a:t>queue</a:t>
            </a:r>
            <a:r>
              <a:rPr lang="en-US" altLang="zh-CN" sz="3200" i="1" dirty="0">
                <a:solidFill>
                  <a:srgbClr val="000000"/>
                </a:solidFill>
                <a:latin typeface="Times New Roman" panose="02020603050405020304" pitchFamily="18" charset="0"/>
                <a:ea typeface="宋体" panose="02010600030101010101" pitchFamily="2" charset="-122"/>
              </a:rPr>
              <a:t> + d</a:t>
            </a:r>
            <a:r>
              <a:rPr lang="en-US" altLang="zh-CN" sz="3200" i="1" baseline="-25000" dirty="0">
                <a:solidFill>
                  <a:srgbClr val="000000"/>
                </a:solidFill>
                <a:latin typeface="Times New Roman" panose="02020603050405020304" pitchFamily="18" charset="0"/>
                <a:ea typeface="宋体" panose="02010600030101010101" pitchFamily="2" charset="-122"/>
              </a:rPr>
              <a:t>trans</a:t>
            </a:r>
            <a:r>
              <a:rPr lang="en-US" altLang="zh-CN" sz="3200" i="1" dirty="0">
                <a:solidFill>
                  <a:srgbClr val="000000"/>
                </a:solidFill>
                <a:latin typeface="Times New Roman" panose="02020603050405020304" pitchFamily="18" charset="0"/>
                <a:ea typeface="宋体" panose="02010600030101010101" pitchFamily="2" charset="-122"/>
              </a:rPr>
              <a:t> +  d</a:t>
            </a:r>
            <a:r>
              <a:rPr lang="en-US" altLang="zh-CN" sz="3200" i="1" baseline="-25000" dirty="0">
                <a:solidFill>
                  <a:srgbClr val="000000"/>
                </a:solidFill>
                <a:latin typeface="Times New Roman" panose="02020603050405020304" pitchFamily="18" charset="0"/>
                <a:ea typeface="宋体" panose="02010600030101010101" pitchFamily="2" charset="-122"/>
              </a:rPr>
              <a:t>prop</a:t>
            </a:r>
          </a:p>
        </p:txBody>
      </p:sp>
      <p:grpSp>
        <p:nvGrpSpPr>
          <p:cNvPr id="18" name="组合 17"/>
          <p:cNvGrpSpPr/>
          <p:nvPr/>
        </p:nvGrpSpPr>
        <p:grpSpPr>
          <a:xfrm>
            <a:off x="848995" y="2776220"/>
            <a:ext cx="3131185" cy="921385"/>
            <a:chOff x="1031" y="4389"/>
            <a:chExt cx="4931" cy="1451"/>
          </a:xfrm>
        </p:grpSpPr>
        <p:sp>
          <p:nvSpPr>
            <p:cNvPr id="14" name="文本框 13"/>
            <p:cNvSpPr txBox="1"/>
            <p:nvPr/>
          </p:nvSpPr>
          <p:spPr>
            <a:xfrm>
              <a:off x="1031" y="4665"/>
              <a:ext cx="1801" cy="822"/>
            </a:xfrm>
            <a:prstGeom prst="rect">
              <a:avLst/>
            </a:prstGeom>
            <a:noFill/>
          </p:spPr>
          <p:txBody>
            <a:bodyPr wrap="square" rtlCol="0" anchor="t">
              <a:spAutoFit/>
            </a:bodyPr>
            <a:lstStyle/>
            <a:p>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800" b="1"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trans</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15" name="Line 12"/>
            <p:cNvSpPr>
              <a:spLocks noChangeShapeType="1"/>
            </p:cNvSpPr>
            <p:nvPr/>
          </p:nvSpPr>
          <p:spPr bwMode="auto">
            <a:xfrm>
              <a:off x="2960" y="5114"/>
              <a:ext cx="2729" cy="1"/>
            </a:xfrm>
            <a:prstGeom prst="line">
              <a:avLst/>
            </a:prstGeom>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16" name="文本框 15"/>
            <p:cNvSpPr txBox="1"/>
            <p:nvPr/>
          </p:nvSpPr>
          <p:spPr>
            <a:xfrm>
              <a:off x="3142" y="4389"/>
              <a:ext cx="2820" cy="725"/>
            </a:xfrm>
            <a:prstGeom prst="rect">
              <a:avLst/>
            </a:prstGeom>
            <a:noFill/>
          </p:spPr>
          <p:txBody>
            <a:bodyPr wrap="square" rtlCol="0" anchor="t">
              <a:spAutoFit/>
            </a:bodyPr>
            <a:lstStyle/>
            <a:p>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Length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(bit)</a:t>
              </a:r>
            </a:p>
          </p:txBody>
        </p:sp>
        <p:sp>
          <p:nvSpPr>
            <p:cNvPr id="17" name="Text Box 11"/>
            <p:cNvSpPr txBox="1">
              <a:spLocks noChangeArrowheads="1"/>
            </p:cNvSpPr>
            <p:nvPr/>
          </p:nvSpPr>
          <p:spPr bwMode="auto">
            <a:xfrm>
              <a:off x="3244" y="5115"/>
              <a:ext cx="2325"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bit/s</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19" name="组合 18"/>
          <p:cNvGrpSpPr/>
          <p:nvPr/>
        </p:nvGrpSpPr>
        <p:grpSpPr>
          <a:xfrm>
            <a:off x="864235" y="4074160"/>
            <a:ext cx="3317240" cy="904240"/>
            <a:chOff x="1031" y="4350"/>
            <a:chExt cx="5224" cy="1424"/>
          </a:xfrm>
        </p:grpSpPr>
        <p:sp>
          <p:nvSpPr>
            <p:cNvPr id="20" name="文本框 19"/>
            <p:cNvSpPr txBox="1"/>
            <p:nvPr/>
          </p:nvSpPr>
          <p:spPr>
            <a:xfrm>
              <a:off x="1031" y="4665"/>
              <a:ext cx="1801" cy="822"/>
            </a:xfrm>
            <a:prstGeom prst="rect">
              <a:avLst/>
            </a:prstGeom>
            <a:noFill/>
          </p:spPr>
          <p:txBody>
            <a:bodyPr wrap="square" rtlCol="0" anchor="t">
              <a:spAutoFit/>
            </a:bodyPr>
            <a:lstStyle/>
            <a:p>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800" b="1"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prop</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21" name="Line 12"/>
            <p:cNvSpPr>
              <a:spLocks noChangeShapeType="1"/>
            </p:cNvSpPr>
            <p:nvPr/>
          </p:nvSpPr>
          <p:spPr bwMode="auto">
            <a:xfrm>
              <a:off x="2936" y="5127"/>
              <a:ext cx="2881" cy="1"/>
            </a:xfrm>
            <a:prstGeom prst="line">
              <a:avLst/>
            </a:prstGeom>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22" name="文本框 21"/>
            <p:cNvSpPr txBox="1"/>
            <p:nvPr/>
          </p:nvSpPr>
          <p:spPr>
            <a:xfrm>
              <a:off x="3141" y="4350"/>
              <a:ext cx="3114" cy="725"/>
            </a:xfrm>
            <a:prstGeom prst="rect">
              <a:avLst/>
            </a:prstGeom>
            <a:noFill/>
          </p:spPr>
          <p:txBody>
            <a:bodyPr wrap="square" rtlCol="0" anchor="t">
              <a:spAutoFit/>
            </a:bodyPr>
            <a:lstStyle/>
            <a:p>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Distance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p>
          </p:txBody>
        </p:sp>
        <p:sp>
          <p:nvSpPr>
            <p:cNvPr id="23" name="Text Box 11"/>
            <p:cNvSpPr txBox="1">
              <a:spLocks noChangeArrowheads="1"/>
            </p:cNvSpPr>
            <p:nvPr/>
          </p:nvSpPr>
          <p:spPr bwMode="auto">
            <a:xfrm>
              <a:off x="3220" y="5049"/>
              <a:ext cx="2889"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c</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3" name="矩形 2">
            <a:extLst>
              <a:ext uri="{FF2B5EF4-FFF2-40B4-BE49-F238E27FC236}">
                <a16:creationId xmlns:a16="http://schemas.microsoft.com/office/drawing/2014/main" id="{A6E1A8C6-6711-2A47-92CE-0CE72C40AA85}"/>
              </a:ext>
            </a:extLst>
          </p:cNvPr>
          <p:cNvSpPr/>
          <p:nvPr/>
        </p:nvSpPr>
        <p:spPr>
          <a:xfrm>
            <a:off x="674426" y="2513718"/>
            <a:ext cx="1301959" cy="461665"/>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传输时延</a:t>
            </a:r>
            <a:r>
              <a:rPr lang="zh-CN" altLang="en-US" sz="2400" dirty="0">
                <a:latin typeface="微软雅黑" panose="020B0503020204020204" pitchFamily="34" charset="-122"/>
                <a:ea typeface="微软雅黑" panose="020B0503020204020204" pitchFamily="34" charset="-122"/>
              </a:rPr>
              <a:t> </a:t>
            </a:r>
            <a:endParaRPr lang="zh-CN" altLang="en-US" sz="2000" dirty="0"/>
          </a:p>
        </p:txBody>
      </p:sp>
      <p:sp>
        <p:nvSpPr>
          <p:cNvPr id="5" name="矩形 4">
            <a:extLst>
              <a:ext uri="{FF2B5EF4-FFF2-40B4-BE49-F238E27FC236}">
                <a16:creationId xmlns:a16="http://schemas.microsoft.com/office/drawing/2014/main" id="{EEAB435F-6E51-6946-9A26-BFDC7E707E0A}"/>
              </a:ext>
            </a:extLst>
          </p:cNvPr>
          <p:cNvSpPr/>
          <p:nvPr/>
        </p:nvSpPr>
        <p:spPr>
          <a:xfrm>
            <a:off x="674426" y="3962388"/>
            <a:ext cx="121058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传播时延</a:t>
            </a:r>
            <a:endParaRPr lang="zh-CN" altLang="en-US" sz="2000" dirty="0"/>
          </a:p>
        </p:txBody>
      </p:sp>
      <p:sp>
        <p:nvSpPr>
          <p:cNvPr id="71" name="文本框 70">
            <a:extLst>
              <a:ext uri="{FF2B5EF4-FFF2-40B4-BE49-F238E27FC236}">
                <a16:creationId xmlns:a16="http://schemas.microsoft.com/office/drawing/2014/main" id="{2A56B481-D9EC-B249-954E-091C336BBB7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Tree>
    <p:extLst>
      <p:ext uri="{BB962C8B-B14F-4D97-AF65-F5344CB8AC3E}">
        <p14:creationId xmlns:p14="http://schemas.microsoft.com/office/powerpoint/2010/main" val="4154012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计算机网络度量单位</a:t>
            </a:r>
            <a:endParaRPr lang="en-US" altLang="zh-CN"/>
          </a:p>
        </p:txBody>
      </p:sp>
      <p:sp>
        <p:nvSpPr>
          <p:cNvPr id="9" name="内容占位符 8"/>
          <p:cNvSpPr>
            <a:spLocks noGrp="1"/>
          </p:cNvSpPr>
          <p:nvPr>
            <p:ph idx="1"/>
          </p:nvPr>
        </p:nvSpPr>
        <p:spPr>
          <a:xfrm>
            <a:off x="845130" y="1372568"/>
            <a:ext cx="6248400" cy="2701290"/>
          </a:xfrm>
        </p:spPr>
        <p:txBody>
          <a:bodyPr>
            <a:noAutofit/>
          </a:bodyPr>
          <a:lstStyle/>
          <a:p>
            <a:pPr marL="342900" indent="-342900" algn="just" eaLnBrk="1" hangingPunct="1">
              <a:lnSpc>
                <a:spcPct val="125000"/>
              </a:lnSpc>
              <a:spcBef>
                <a:spcPts val="20"/>
              </a:spcBef>
              <a:spcAft>
                <a:spcPts val="0"/>
              </a:spcAft>
              <a:buClrTx/>
              <a:buSzTx/>
              <a:buFont typeface="Wingdings" panose="05000000000000000000" charset="0"/>
              <a:buChar char="Ø"/>
              <a:defRPr/>
            </a:pPr>
            <a:r>
              <a:rPr lang="zh-CN" altLang="en-US" dirty="0">
                <a:latin typeface="Times New Roman" panose="02020603050405020304" pitchFamily="18" charset="0"/>
                <a:cs typeface="Times New Roman" panose="02020603050405020304" pitchFamily="18" charset="0"/>
                <a:sym typeface="+mn-ea"/>
              </a:rPr>
              <a:t>往返时延RTT(Round-Trip Time)</a:t>
            </a:r>
            <a:endParaRPr lang="zh-CN" altLang="en-US" dirty="0">
              <a:latin typeface="Times New Roman" panose="02020603050405020304" pitchFamily="18" charset="0"/>
              <a:cs typeface="Times New Roman" panose="02020603050405020304" pitchFamily="18" charset="0"/>
            </a:endParaRPr>
          </a:p>
          <a:p>
            <a:pPr lvl="1" algn="just" eaLnBrk="1" hangingPunct="1">
              <a:lnSpc>
                <a:spcPct val="125000"/>
              </a:lnSpc>
              <a:spcBef>
                <a:spcPts val="20"/>
              </a:spcBef>
              <a:spcAft>
                <a:spcPts val="0"/>
              </a:spcAft>
              <a:buFont typeface="Arial" panose="020B0604020202020204" pitchFamily="34" charset="0"/>
              <a:buChar char="•"/>
              <a:defRPr/>
            </a:pPr>
            <a:r>
              <a:rPr lang="zh-CN" altLang="en-US" dirty="0">
                <a:cs typeface="微软雅黑" panose="020B0503020204020204" pitchFamily="34" charset="-122"/>
                <a:sym typeface="+mn-ea"/>
              </a:rPr>
              <a:t>从发送方发送数据开始，到发送方收到来自接收方的确认，经历的</a:t>
            </a:r>
            <a:r>
              <a:rPr lang="zh-CN" altLang="en-US" dirty="0">
                <a:solidFill>
                  <a:srgbClr val="C00000"/>
                </a:solidFill>
                <a:cs typeface="微软雅黑" panose="020B0503020204020204" pitchFamily="34" charset="-122"/>
                <a:sym typeface="+mn-ea"/>
              </a:rPr>
              <a:t>总时间</a:t>
            </a:r>
            <a:endPar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gn="just">
              <a:lnSpc>
                <a:spcPct val="125000"/>
              </a:lnSpc>
              <a:spcBef>
                <a:spcPts val="20"/>
              </a:spcBef>
              <a:buFont typeface="Arial" panose="020B0604020202020204" pitchFamily="34" charset="0"/>
              <a:buChar char="•"/>
              <a:defRPr/>
            </a:pPr>
            <a:r>
              <a:rPr lang="zh-CN" altLang="en-US" dirty="0">
                <a:cs typeface="微软雅黑" panose="020B0503020204020204" pitchFamily="34" charset="-122"/>
                <a:sym typeface="+mn-ea"/>
              </a:rPr>
              <a:t>可用于判断网络的通断性、测试网络时延、计算数据包丢失率等</a:t>
            </a:r>
            <a:endParaRPr kumimoji="1" lang="zh-CN" altLang="en-US" dirty="0">
              <a:cs typeface="微软雅黑" panose="020B0503020204020204" pitchFamily="34" charset="-122"/>
              <a:sym typeface="+mn-ea"/>
            </a:endParaRPr>
          </a:p>
        </p:txBody>
      </p:sp>
      <p:sp>
        <p:nvSpPr>
          <p:cNvPr id="3" name="灯片编号占位符 2">
            <a:extLst>
              <a:ext uri="{FF2B5EF4-FFF2-40B4-BE49-F238E27FC236}">
                <a16:creationId xmlns:a16="http://schemas.microsoft.com/office/drawing/2014/main" id="{89DB2F27-36CC-0B42-A93E-8B6FCB3828AB}"/>
              </a:ext>
            </a:extLst>
          </p:cNvPr>
          <p:cNvSpPr>
            <a:spLocks noGrp="1"/>
          </p:cNvSpPr>
          <p:nvPr>
            <p:ph type="sldNum" sz="quarter" idx="12"/>
          </p:nvPr>
        </p:nvSpPr>
        <p:spPr/>
        <p:txBody>
          <a:bodyPr/>
          <a:lstStyle/>
          <a:p>
            <a:fld id="{8D4D1E41-7A09-AB4A-A4E1-09765ADA2698}" type="slidenum">
              <a:rPr kumimoji="1" lang="zh-CN" altLang="en-US" smtClean="0"/>
              <a:t>72</a:t>
            </a:fld>
            <a:endParaRPr kumimoji="1" lang="zh-CN" altLang="en-US" dirty="0"/>
          </a:p>
        </p:txBody>
      </p:sp>
      <p:grpSp>
        <p:nvGrpSpPr>
          <p:cNvPr id="14" name="组合 13"/>
          <p:cNvGrpSpPr/>
          <p:nvPr/>
        </p:nvGrpSpPr>
        <p:grpSpPr>
          <a:xfrm>
            <a:off x="7433432" y="1291975"/>
            <a:ext cx="4461795" cy="2642996"/>
            <a:chOff x="2358" y="6477"/>
            <a:chExt cx="7026" cy="3953"/>
          </a:xfrm>
        </p:grpSpPr>
        <p:grpSp>
          <p:nvGrpSpPr>
            <p:cNvPr id="7" name="组合 6"/>
            <p:cNvGrpSpPr/>
            <p:nvPr/>
          </p:nvGrpSpPr>
          <p:grpSpPr>
            <a:xfrm>
              <a:off x="2358" y="6477"/>
              <a:ext cx="7026" cy="3953"/>
              <a:chOff x="7575" y="2705"/>
              <a:chExt cx="5168" cy="3851"/>
            </a:xfrm>
          </p:grpSpPr>
          <p:sp>
            <p:nvSpPr>
              <p:cNvPr id="183353" name="Line 15"/>
              <p:cNvSpPr/>
              <p:nvPr/>
            </p:nvSpPr>
            <p:spPr>
              <a:xfrm>
                <a:off x="9653" y="3902"/>
                <a:ext cx="42" cy="2158"/>
              </a:xfrm>
              <a:prstGeom prst="line">
                <a:avLst/>
              </a:prstGeom>
              <a:ln w="9525" cap="flat" cmpd="sng">
                <a:solidFill>
                  <a:srgbClr val="FF0000"/>
                </a:solidFill>
                <a:prstDash val="sysDot"/>
                <a:round/>
                <a:headEnd type="none" w="med" len="med"/>
                <a:tailEnd type="triangle" w="med" len="med"/>
              </a:ln>
            </p:spPr>
          </p:sp>
          <p:sp>
            <p:nvSpPr>
              <p:cNvPr id="183354" name="Line 16"/>
              <p:cNvSpPr/>
              <p:nvPr/>
            </p:nvSpPr>
            <p:spPr>
              <a:xfrm>
                <a:off x="12296" y="3913"/>
                <a:ext cx="17" cy="2158"/>
              </a:xfrm>
              <a:prstGeom prst="line">
                <a:avLst/>
              </a:prstGeom>
              <a:ln w="9525" cap="flat" cmpd="sng">
                <a:solidFill>
                  <a:srgbClr val="FF0000"/>
                </a:solidFill>
                <a:prstDash val="sysDot"/>
                <a:round/>
                <a:headEnd type="none" w="med" len="med"/>
                <a:tailEnd type="triangle" w="med" len="med"/>
              </a:ln>
            </p:spPr>
          </p:sp>
          <p:sp>
            <p:nvSpPr>
              <p:cNvPr id="183357" name="Line 19"/>
              <p:cNvSpPr/>
              <p:nvPr/>
            </p:nvSpPr>
            <p:spPr>
              <a:xfrm>
                <a:off x="9661" y="4064"/>
                <a:ext cx="2653" cy="615"/>
              </a:xfrm>
              <a:prstGeom prst="line">
                <a:avLst/>
              </a:prstGeom>
              <a:ln w="5715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sp>
          <p:sp>
            <p:nvSpPr>
              <p:cNvPr id="183365" name="Line 27"/>
              <p:cNvSpPr/>
              <p:nvPr/>
            </p:nvSpPr>
            <p:spPr>
              <a:xfrm>
                <a:off x="9121" y="4078"/>
                <a:ext cx="558" cy="0"/>
              </a:xfrm>
              <a:prstGeom prst="line">
                <a:avLst/>
              </a:prstGeom>
              <a:ln w="9525" cap="flat" cmpd="sng">
                <a:solidFill>
                  <a:schemeClr val="tx1"/>
                </a:solidFill>
                <a:prstDash val="solid"/>
                <a:round/>
                <a:headEnd type="none" w="med" len="med"/>
                <a:tailEnd type="none" w="med" len="med"/>
              </a:ln>
            </p:spPr>
          </p:sp>
          <p:sp>
            <p:nvSpPr>
              <p:cNvPr id="183366" name="Text Box 28"/>
              <p:cNvSpPr txBox="1"/>
              <p:nvPr/>
            </p:nvSpPr>
            <p:spPr>
              <a:xfrm>
                <a:off x="7575" y="3822"/>
                <a:ext cx="1696" cy="513"/>
              </a:xfrm>
              <a:prstGeom prst="rect">
                <a:avLst/>
              </a:prstGeom>
              <a:noFill/>
              <a:ln w="9525">
                <a:noFill/>
              </a:ln>
            </p:spPr>
            <p:txBody>
              <a:bodyPr wrap="square" anchor="t">
                <a:spAutoFit/>
              </a:bodyPr>
              <a:lstStyle/>
              <a:p>
                <a:pPr algn="ctr">
                  <a:lnSpc>
                    <a:spcPct val="85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Ping</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p>
            </p:txBody>
          </p:sp>
          <p:sp>
            <p:nvSpPr>
              <p:cNvPr id="183367" name="AutoShape 29"/>
              <p:cNvSpPr/>
              <p:nvPr/>
            </p:nvSpPr>
            <p:spPr>
              <a:xfrm>
                <a:off x="9297" y="4144"/>
                <a:ext cx="218" cy="1596"/>
              </a:xfrm>
              <a:prstGeom prst="leftBrace">
                <a:avLst>
                  <a:gd name="adj1" fmla="val 51756"/>
                  <a:gd name="adj2" fmla="val 50000"/>
                </a:avLst>
              </a:prstGeom>
              <a:noFill/>
              <a:ln w="6350" cap="flat" cmpd="sng">
                <a:solidFill>
                  <a:schemeClr val="tx1"/>
                </a:solidFill>
                <a:prstDash val="solid"/>
                <a:round/>
                <a:headEnd type="none" w="med" len="med"/>
                <a:tailEnd type="none" w="med" len="med"/>
              </a:ln>
            </p:spPr>
            <p:txBody>
              <a:bodyPr wrap="none" anchor="ctr"/>
              <a:lstStyle/>
              <a:p>
                <a:pPr>
                  <a:lnSpc>
                    <a:spcPct val="85000"/>
                  </a:lnSpc>
                </a:pPr>
                <a:endParaRPr lang="zh-CN" altLang="zh-CN" sz="2400" dirty="0">
                  <a:latin typeface="微软雅黑" panose="020B0503020204020204" pitchFamily="34" charset="-122"/>
                  <a:ea typeface="微软雅黑" panose="020B0503020204020204" pitchFamily="34" charset="-122"/>
                </a:endParaRPr>
              </a:p>
            </p:txBody>
          </p:sp>
          <p:sp>
            <p:nvSpPr>
              <p:cNvPr id="183368" name="Text Box 30"/>
              <p:cNvSpPr txBox="1"/>
              <p:nvPr/>
            </p:nvSpPr>
            <p:spPr>
              <a:xfrm>
                <a:off x="8228" y="4772"/>
                <a:ext cx="979" cy="513"/>
              </a:xfrm>
              <a:prstGeom prst="rect">
                <a:avLst/>
              </a:prstGeom>
              <a:noFill/>
              <a:ln w="9525">
                <a:noFill/>
              </a:ln>
            </p:spPr>
            <p:txBody>
              <a:bodyPr wrap="square" anchor="t">
                <a:spAutoFit/>
              </a:bodyPr>
              <a:lstStyle/>
              <a:p>
                <a:pPr>
                  <a:lnSpc>
                    <a:spcPct val="85000"/>
                  </a:lnSpc>
                </a:pPr>
                <a:r>
                  <a:rPr lang="en-US" altLang="zh-CN" sz="2000" dirty="0">
                    <a:latin typeface="微软雅黑" panose="020B0503020204020204" pitchFamily="34" charset="-122"/>
                    <a:ea typeface="微软雅黑" panose="020B0503020204020204" pitchFamily="34" charset="-122"/>
                  </a:rPr>
                  <a:t>RTT</a:t>
                </a:r>
              </a:p>
            </p:txBody>
          </p:sp>
          <p:sp>
            <p:nvSpPr>
              <p:cNvPr id="183369" name="Line 35"/>
              <p:cNvSpPr/>
              <p:nvPr/>
            </p:nvSpPr>
            <p:spPr>
              <a:xfrm flipH="1">
                <a:off x="9113" y="5819"/>
                <a:ext cx="540" cy="3"/>
              </a:xfrm>
              <a:prstGeom prst="line">
                <a:avLst/>
              </a:prstGeom>
              <a:ln w="12700" cap="flat" cmpd="sng">
                <a:solidFill>
                  <a:schemeClr val="tx1"/>
                </a:solidFill>
                <a:prstDash val="solid"/>
                <a:round/>
                <a:headEnd type="none" w="med" len="med"/>
                <a:tailEnd type="none" w="med" len="med"/>
              </a:ln>
            </p:spPr>
          </p:sp>
          <p:sp>
            <p:nvSpPr>
              <p:cNvPr id="183370" name="Text Box 36"/>
              <p:cNvSpPr txBox="1"/>
              <p:nvPr/>
            </p:nvSpPr>
            <p:spPr>
              <a:xfrm>
                <a:off x="7681" y="5475"/>
                <a:ext cx="1536" cy="897"/>
              </a:xfrm>
              <a:prstGeom prst="rect">
                <a:avLst/>
              </a:prstGeom>
              <a:noFill/>
              <a:ln w="9525">
                <a:noFill/>
              </a:ln>
            </p:spPr>
            <p:txBody>
              <a:bodyPr wrap="square" anchor="t">
                <a:spAutoFit/>
              </a:bodyPr>
              <a:lstStyle/>
              <a:p>
                <a:pPr>
                  <a:lnSpc>
                    <a:spcPct val="85000"/>
                  </a:lnSpc>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收到</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Ping</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response</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3371" name="Text Box 37"/>
              <p:cNvSpPr txBox="1"/>
              <p:nvPr/>
            </p:nvSpPr>
            <p:spPr>
              <a:xfrm>
                <a:off x="9297" y="6093"/>
                <a:ext cx="895" cy="438"/>
              </a:xfrm>
              <a:prstGeom prst="rect">
                <a:avLst/>
              </a:prstGeom>
              <a:noFill/>
              <a:ln w="9525">
                <a:noFill/>
              </a:ln>
            </p:spPr>
            <p:txBody>
              <a:bodyPr wrap="square" anchor="t">
                <a:spAutoFit/>
              </a:bodyPr>
              <a:lstStyle/>
              <a:p>
                <a:pPr>
                  <a:lnSpc>
                    <a:spcPct val="85000"/>
                  </a:lnSpc>
                </a:pPr>
                <a:r>
                  <a:rPr lang="en-US" altLang="zh-CN" sz="1600" dirty="0">
                    <a:latin typeface="微软雅黑" panose="020B0503020204020204" pitchFamily="34" charset="-122"/>
                    <a:ea typeface="微软雅黑" panose="020B0503020204020204" pitchFamily="34" charset="-122"/>
                  </a:rPr>
                  <a:t>time</a:t>
                </a:r>
              </a:p>
            </p:txBody>
          </p:sp>
          <p:sp>
            <p:nvSpPr>
              <p:cNvPr id="183372" name="Text Box 38"/>
              <p:cNvSpPr txBox="1"/>
              <p:nvPr/>
            </p:nvSpPr>
            <p:spPr>
              <a:xfrm>
                <a:off x="11848" y="6065"/>
                <a:ext cx="895" cy="491"/>
              </a:xfrm>
              <a:prstGeom prst="rect">
                <a:avLst/>
              </a:prstGeom>
              <a:noFill/>
              <a:ln w="9525">
                <a:noFill/>
              </a:ln>
            </p:spPr>
            <p:txBody>
              <a:bodyPr wrap="square" anchor="t">
                <a:spAutoFit/>
              </a:bodyPr>
              <a:lstStyle/>
              <a:p>
                <a:r>
                  <a:rPr lang="en-US" altLang="zh-CN" sz="1600" dirty="0">
                    <a:latin typeface="微软雅黑" panose="020B0503020204020204" pitchFamily="34" charset="-122"/>
                    <a:ea typeface="微软雅黑" panose="020B0503020204020204" pitchFamily="34" charset="-122"/>
                  </a:rPr>
                  <a:t>time</a:t>
                </a:r>
              </a:p>
            </p:txBody>
          </p:sp>
          <p:grpSp>
            <p:nvGrpSpPr>
              <p:cNvPr id="183373" name="Group 43"/>
              <p:cNvGrpSpPr/>
              <p:nvPr/>
            </p:nvGrpSpPr>
            <p:grpSpPr>
              <a:xfrm>
                <a:off x="11980" y="2705"/>
                <a:ext cx="668" cy="1078"/>
                <a:chOff x="4140" y="429"/>
                <a:chExt cx="1425" cy="2396"/>
              </a:xfrm>
            </p:grpSpPr>
            <p:sp>
              <p:nvSpPr>
                <p:cNvPr id="183374" name="Freeform 44"/>
                <p:cNvSpPr/>
                <p:nvPr/>
              </p:nvSpPr>
              <p:spPr>
                <a:xfrm>
                  <a:off x="5268" y="433"/>
                  <a:ext cx="283" cy="2286"/>
                </a:xfrm>
                <a:custGeom>
                  <a:avLst/>
                  <a:gdLst/>
                  <a:ahLst/>
                  <a:cxnLst>
                    <a:cxn ang="0">
                      <a:pos x="2" y="0"/>
                    </a:cxn>
                    <a:cxn ang="0">
                      <a:pos x="5" y="11"/>
                    </a:cxn>
                    <a:cxn ang="0">
                      <a:pos x="5" y="83"/>
                    </a:cxn>
                    <a:cxn ang="0">
                      <a:pos x="0" y="86"/>
                    </a:cxn>
                    <a:cxn ang="0">
                      <a:pos x="2"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75" name="Rectangle 45"/>
                <p:cNvSpPr/>
                <p:nvPr/>
              </p:nvSpPr>
              <p:spPr>
                <a:xfrm>
                  <a:off x="4204" y="429"/>
                  <a:ext cx="1051" cy="2285"/>
                </a:xfrm>
                <a:prstGeom prst="rect">
                  <a:avLst/>
                </a:prstGeom>
                <a:gradFill rotWithShape="1">
                  <a:gsLst>
                    <a:gs pos="0">
                      <a:srgbClr val="292929"/>
                    </a:gs>
                    <a:gs pos="100000">
                      <a:srgbClr val="808080"/>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76" name="Freeform 46"/>
                <p:cNvSpPr/>
                <p:nvPr/>
              </p:nvSpPr>
              <p:spPr>
                <a:xfrm>
                  <a:off x="5321" y="570"/>
                  <a:ext cx="169" cy="2115"/>
                </a:xfrm>
                <a:custGeom>
                  <a:avLst/>
                  <a:gdLst/>
                  <a:ahLst/>
                  <a:cxnLst>
                    <a:cxn ang="0">
                      <a:pos x="2" y="0"/>
                    </a:cxn>
                    <a:cxn ang="0">
                      <a:pos x="3" y="8"/>
                    </a:cxn>
                    <a:cxn ang="0">
                      <a:pos x="2" y="78"/>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77" name="Freeform 47"/>
                <p:cNvSpPr/>
                <p:nvPr/>
              </p:nvSpPr>
              <p:spPr>
                <a:xfrm>
                  <a:off x="5284" y="1640"/>
                  <a:ext cx="263" cy="189"/>
                </a:xfrm>
                <a:custGeom>
                  <a:avLst/>
                  <a:gdLst/>
                  <a:ahLst/>
                  <a:cxnLst>
                    <a:cxn ang="0">
                      <a:pos x="2" y="0"/>
                    </a:cxn>
                    <a:cxn ang="0">
                      <a:pos x="5" y="5"/>
                    </a:cxn>
                    <a:cxn ang="0">
                      <a:pos x="5" y="8"/>
                    </a:cxn>
                    <a:cxn ang="0">
                      <a:pos x="0" y="3"/>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78" name="Rectangle 48"/>
                <p:cNvSpPr/>
                <p:nvPr/>
              </p:nvSpPr>
              <p:spPr>
                <a:xfrm>
                  <a:off x="4209" y="690"/>
                  <a:ext cx="598"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nvGrpSpPr>
                <p:cNvPr id="183379" name="Group 49"/>
                <p:cNvGrpSpPr/>
                <p:nvPr/>
              </p:nvGrpSpPr>
              <p:grpSpPr>
                <a:xfrm>
                  <a:off x="4749" y="668"/>
                  <a:ext cx="581" cy="145"/>
                  <a:chOff x="614" y="2568"/>
                  <a:chExt cx="725" cy="139"/>
                </a:xfrm>
              </p:grpSpPr>
              <p:sp>
                <p:nvSpPr>
                  <p:cNvPr id="183380" name="AutoShape 50"/>
                  <p:cNvSpPr/>
                  <p:nvPr/>
                </p:nvSpPr>
                <p:spPr>
                  <a:xfrm>
                    <a:off x="613" y="2568"/>
                    <a:ext cx="726" cy="139"/>
                  </a:xfrm>
                  <a:prstGeom prst="roundRect">
                    <a:avLst>
                      <a:gd name="adj" fmla="val 50000"/>
                    </a:avLst>
                  </a:prstGeom>
                  <a:solidFill>
                    <a:schemeClr val="tx1"/>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81" name="AutoShape 51"/>
                  <p:cNvSpPr/>
                  <p:nvPr/>
                </p:nvSpPr>
                <p:spPr>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sp>
              <p:nvSpPr>
                <p:cNvPr id="183382" name="Rectangle 52"/>
                <p:cNvSpPr/>
                <p:nvPr/>
              </p:nvSpPr>
              <p:spPr>
                <a:xfrm>
                  <a:off x="4225" y="1018"/>
                  <a:ext cx="592"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nvGrpSpPr>
                <p:cNvPr id="183383" name="Group 53"/>
                <p:cNvGrpSpPr/>
                <p:nvPr/>
              </p:nvGrpSpPr>
              <p:grpSpPr>
                <a:xfrm>
                  <a:off x="4747" y="994"/>
                  <a:ext cx="581" cy="134"/>
                  <a:chOff x="614" y="2568"/>
                  <a:chExt cx="725" cy="139"/>
                </a:xfrm>
              </p:grpSpPr>
              <p:sp>
                <p:nvSpPr>
                  <p:cNvPr id="183384" name="AutoShape 54"/>
                  <p:cNvSpPr/>
                  <p:nvPr/>
                </p:nvSpPr>
                <p:spPr>
                  <a:xfrm>
                    <a:off x="616" y="2570"/>
                    <a:ext cx="726" cy="138"/>
                  </a:xfrm>
                  <a:prstGeom prst="roundRect">
                    <a:avLst>
                      <a:gd name="adj" fmla="val 50000"/>
                    </a:avLst>
                  </a:prstGeom>
                  <a:solidFill>
                    <a:schemeClr val="tx1"/>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85" name="AutoShape 55"/>
                  <p:cNvSpPr/>
                  <p:nvPr/>
                </p:nvSpPr>
                <p:spPr>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sp>
              <p:nvSpPr>
                <p:cNvPr id="183386" name="Rectangle 56"/>
                <p:cNvSpPr/>
                <p:nvPr/>
              </p:nvSpPr>
              <p:spPr>
                <a:xfrm>
                  <a:off x="4215" y="1357"/>
                  <a:ext cx="598"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87" name="Rectangle 57"/>
                <p:cNvSpPr/>
                <p:nvPr/>
              </p:nvSpPr>
              <p:spPr>
                <a:xfrm>
                  <a:off x="4225" y="1658"/>
                  <a:ext cx="598"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nvGrpSpPr>
                <p:cNvPr id="183388" name="Group 58"/>
                <p:cNvGrpSpPr/>
                <p:nvPr/>
              </p:nvGrpSpPr>
              <p:grpSpPr>
                <a:xfrm>
                  <a:off x="4735" y="1627"/>
                  <a:ext cx="582" cy="151"/>
                  <a:chOff x="614" y="2568"/>
                  <a:chExt cx="725" cy="139"/>
                </a:xfrm>
              </p:grpSpPr>
              <p:sp>
                <p:nvSpPr>
                  <p:cNvPr id="183389" name="AutoShape 59"/>
                  <p:cNvSpPr/>
                  <p:nvPr/>
                </p:nvSpPr>
                <p:spPr>
                  <a:xfrm>
                    <a:off x="611" y="2581"/>
                    <a:ext cx="731" cy="128"/>
                  </a:xfrm>
                  <a:prstGeom prst="roundRect">
                    <a:avLst>
                      <a:gd name="adj" fmla="val 50000"/>
                    </a:avLst>
                  </a:prstGeom>
                  <a:solidFill>
                    <a:schemeClr val="tx1"/>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90" name="AutoShape 60"/>
                  <p:cNvSpPr/>
                  <p:nvPr/>
                </p:nvSpPr>
                <p:spPr>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sp>
              <p:nvSpPr>
                <p:cNvPr id="183391" name="Freeform 61"/>
                <p:cNvSpPr/>
                <p:nvPr/>
              </p:nvSpPr>
              <p:spPr>
                <a:xfrm>
                  <a:off x="5288" y="1354"/>
                  <a:ext cx="263" cy="188"/>
                </a:xfrm>
                <a:custGeom>
                  <a:avLst/>
                  <a:gdLst/>
                  <a:ahLst/>
                  <a:cxnLst>
                    <a:cxn ang="0">
                      <a:pos x="2" y="0"/>
                    </a:cxn>
                    <a:cxn ang="0">
                      <a:pos x="5" y="4"/>
                    </a:cxn>
                    <a:cxn ang="0">
                      <a:pos x="5" y="7"/>
                    </a:cxn>
                    <a:cxn ang="0">
                      <a:pos x="0" y="2"/>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83392" name="Group 62"/>
                <p:cNvGrpSpPr/>
                <p:nvPr/>
              </p:nvGrpSpPr>
              <p:grpSpPr>
                <a:xfrm>
                  <a:off x="4739" y="1327"/>
                  <a:ext cx="582" cy="139"/>
                  <a:chOff x="614" y="2568"/>
                  <a:chExt cx="725" cy="139"/>
                </a:xfrm>
              </p:grpSpPr>
              <p:sp>
                <p:nvSpPr>
                  <p:cNvPr id="183393" name="AutoShape 63"/>
                  <p:cNvSpPr/>
                  <p:nvPr/>
                </p:nvSpPr>
                <p:spPr>
                  <a:xfrm>
                    <a:off x="612" y="2576"/>
                    <a:ext cx="725" cy="139"/>
                  </a:xfrm>
                  <a:prstGeom prst="roundRect">
                    <a:avLst>
                      <a:gd name="adj" fmla="val 50000"/>
                    </a:avLst>
                  </a:prstGeom>
                  <a:solidFill>
                    <a:schemeClr val="tx1"/>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94" name="AutoShape 64"/>
                  <p:cNvSpPr/>
                  <p:nvPr/>
                </p:nvSpPr>
                <p:spPr>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sp>
              <p:nvSpPr>
                <p:cNvPr id="183395" name="Rectangle 65"/>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96" name="Freeform 66"/>
                <p:cNvSpPr/>
                <p:nvPr/>
              </p:nvSpPr>
              <p:spPr>
                <a:xfrm>
                  <a:off x="5312" y="1007"/>
                  <a:ext cx="237" cy="213"/>
                </a:xfrm>
                <a:custGeom>
                  <a:avLst/>
                  <a:gdLst/>
                  <a:ahLst/>
                  <a:cxnLst>
                    <a:cxn ang="0">
                      <a:pos x="2" y="0"/>
                    </a:cxn>
                    <a:cxn ang="0">
                      <a:pos x="5" y="4"/>
                    </a:cxn>
                    <a:cxn ang="0">
                      <a:pos x="5" y="7"/>
                    </a:cxn>
                    <a:cxn ang="0">
                      <a:pos x="0" y="2"/>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97" name="Freeform 67"/>
                <p:cNvSpPr/>
                <p:nvPr/>
              </p:nvSpPr>
              <p:spPr>
                <a:xfrm>
                  <a:off x="5315" y="680"/>
                  <a:ext cx="244" cy="240"/>
                </a:xfrm>
                <a:custGeom>
                  <a:avLst/>
                  <a:gdLst/>
                  <a:ahLst/>
                  <a:cxnLst>
                    <a:cxn ang="0">
                      <a:pos x="0" y="0"/>
                    </a:cxn>
                    <a:cxn ang="0">
                      <a:pos x="5" y="6"/>
                    </a:cxn>
                    <a:cxn ang="0">
                      <a:pos x="4" y="9"/>
                    </a:cxn>
                    <a:cxn ang="0">
                      <a:pos x="2" y="4"/>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98" name="Oval 68"/>
                <p:cNvSpPr/>
                <p:nvPr/>
              </p:nvSpPr>
              <p:spPr>
                <a:xfrm>
                  <a:off x="5517" y="2614"/>
                  <a:ext cx="48" cy="95"/>
                </a:xfrm>
                <a:prstGeom prst="ellipse">
                  <a:avLst/>
                </a:prstGeom>
                <a:solidFill>
                  <a:srgbClr val="333333"/>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99" name="Freeform 69"/>
                <p:cNvSpPr/>
                <p:nvPr/>
              </p:nvSpPr>
              <p:spPr>
                <a:xfrm>
                  <a:off x="5302" y="2614"/>
                  <a:ext cx="245" cy="200"/>
                </a:xfrm>
                <a:custGeom>
                  <a:avLst/>
                  <a:gdLst/>
                  <a:ahLst/>
                  <a:cxnLst>
                    <a:cxn ang="0">
                      <a:pos x="0" y="4"/>
                    </a:cxn>
                    <a:cxn ang="0">
                      <a:pos x="2" y="8"/>
                    </a:cxn>
                    <a:cxn ang="0">
                      <a:pos x="5" y="4"/>
                    </a:cxn>
                    <a:cxn ang="0">
                      <a:pos x="5" y="0"/>
                    </a:cxn>
                    <a:cxn ang="0">
                      <a:pos x="0" y="4"/>
                    </a:cxn>
                  </a:cxnLst>
                  <a:rect l="0" t="0" r="0" b="0"/>
                  <a:pathLst>
                    <a:path w="306" h="240">
                      <a:moveTo>
                        <a:pt x="0" y="106"/>
                      </a:moveTo>
                      <a:lnTo>
                        <a:pt x="2" y="240"/>
                      </a:lnTo>
                      <a:lnTo>
                        <a:pt x="306" y="110"/>
                      </a:lnTo>
                      <a:lnTo>
                        <a:pt x="300" y="0"/>
                      </a:lnTo>
                      <a:lnTo>
                        <a:pt x="0" y="106"/>
                      </a:lnTo>
                      <a:close/>
                    </a:path>
                  </a:pathLst>
                </a:custGeom>
                <a:solidFill>
                  <a:srgbClr val="333333"/>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400" name="AutoShape 70"/>
                <p:cNvSpPr/>
                <p:nvPr/>
              </p:nvSpPr>
              <p:spPr>
                <a:xfrm>
                  <a:off x="4140" y="2680"/>
                  <a:ext cx="1201" cy="145"/>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401" name="AutoShape 71"/>
                <p:cNvSpPr/>
                <p:nvPr/>
              </p:nvSpPr>
              <p:spPr>
                <a:xfrm>
                  <a:off x="4204" y="2708"/>
                  <a:ext cx="1073" cy="83"/>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402" name="Oval 72"/>
                <p:cNvSpPr/>
                <p:nvPr/>
              </p:nvSpPr>
              <p:spPr>
                <a:xfrm>
                  <a:off x="4305" y="2380"/>
                  <a:ext cx="160" cy="145"/>
                </a:xfrm>
                <a:prstGeom prst="ellipse">
                  <a:avLst/>
                </a:prstGeom>
                <a:solidFill>
                  <a:srgbClr val="33CC33"/>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403" name="Oval 73"/>
                <p:cNvSpPr/>
                <p:nvPr/>
              </p:nvSpPr>
              <p:spPr>
                <a:xfrm>
                  <a:off x="4487" y="2386"/>
                  <a:ext cx="160" cy="139"/>
                </a:xfrm>
                <a:prstGeom prst="ellipse">
                  <a:avLst/>
                </a:prstGeom>
                <a:solidFill>
                  <a:srgbClr val="FF0000"/>
                </a:solidFill>
                <a:ln w="9525">
                  <a:noFill/>
                </a:ln>
              </p:spPr>
              <p:txBody>
                <a:bodyPr wrap="none" anchor="ctr"/>
                <a:lstStyle/>
                <a:p>
                  <a:pPr algn="ctr"/>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83404" name="Oval 74"/>
                <p:cNvSpPr/>
                <p:nvPr/>
              </p:nvSpPr>
              <p:spPr>
                <a:xfrm>
                  <a:off x="4663" y="2380"/>
                  <a:ext cx="155" cy="139"/>
                </a:xfrm>
                <a:prstGeom prst="ellipse">
                  <a:avLst/>
                </a:prstGeom>
                <a:solidFill>
                  <a:srgbClr val="33CC33"/>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405" name="Rectangle 75"/>
                <p:cNvSpPr/>
                <p:nvPr/>
              </p:nvSpPr>
              <p:spPr>
                <a:xfrm>
                  <a:off x="5063" y="1835"/>
                  <a:ext cx="85"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grpSp>
            <p:nvGrpSpPr>
              <p:cNvPr id="183406" name="Group 76"/>
              <p:cNvGrpSpPr/>
              <p:nvPr/>
            </p:nvGrpSpPr>
            <p:grpSpPr>
              <a:xfrm>
                <a:off x="8828" y="2740"/>
                <a:ext cx="1100" cy="1118"/>
                <a:chOff x="-44" y="1473"/>
                <a:chExt cx="981" cy="1105"/>
              </a:xfrm>
            </p:grpSpPr>
            <p:pic>
              <p:nvPicPr>
                <p:cNvPr id="183407" name="Picture 77"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83408" name="Freeform 78"/>
                <p:cNvSpPr/>
                <p:nvPr/>
              </p:nvSpPr>
              <p:spPr>
                <a:xfrm flipH="1">
                  <a:off x="374" y="1579"/>
                  <a:ext cx="477" cy="506"/>
                </a:xfrm>
                <a:custGeom>
                  <a:avLst/>
                  <a:gdLst/>
                  <a:ahLst/>
                  <a:cxnLst>
                    <a:cxn ang="0">
                      <a:pos x="0" y="0"/>
                    </a:cxn>
                    <a:cxn ang="0">
                      <a:pos x="77884" y="5998"/>
                    </a:cxn>
                    <a:cxn ang="0">
                      <a:pos x="92393" y="124961"/>
                    </a:cxn>
                    <a:cxn ang="0">
                      <a:pos x="20362" y="156280"/>
                    </a:cxn>
                    <a:cxn ang="0">
                      <a:pos x="0" y="0"/>
                    </a:cxn>
                  </a:cxnLst>
                  <a:rect l="0" t="0" r="0" b="0"/>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cxnSp>
          <p:nvCxnSpPr>
            <p:cNvPr id="13" name="直接箭头连接符 12"/>
            <p:cNvCxnSpPr/>
            <p:nvPr/>
          </p:nvCxnSpPr>
          <p:spPr>
            <a:xfrm flipH="1">
              <a:off x="5167" y="8572"/>
              <a:ext cx="3633" cy="1052"/>
            </a:xfrm>
            <a:prstGeom prst="straightConnector1">
              <a:avLst/>
            </a:prstGeom>
            <a:ln w="57150">
              <a:solidFill>
                <a:srgbClr val="0B10F1"/>
              </a:solidFill>
              <a:tailEnd type="arrow"/>
            </a:ln>
          </p:spPr>
          <p:style>
            <a:lnRef idx="1">
              <a:schemeClr val="accent1"/>
            </a:lnRef>
            <a:fillRef idx="0">
              <a:schemeClr val="accent1"/>
            </a:fillRef>
            <a:effectRef idx="0">
              <a:schemeClr val="accent1"/>
            </a:effectRef>
            <a:fontRef idx="minor">
              <a:schemeClr val="tx1"/>
            </a:fontRef>
          </p:style>
        </p:cxnSp>
      </p:grpSp>
      <p:cxnSp>
        <p:nvCxnSpPr>
          <p:cNvPr id="15" name="直接箭头连接符 14"/>
          <p:cNvCxnSpPr/>
          <p:nvPr/>
        </p:nvCxnSpPr>
        <p:spPr>
          <a:xfrm>
            <a:off x="9554952" y="1678057"/>
            <a:ext cx="156464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554952" y="1816487"/>
            <a:ext cx="1564640" cy="0"/>
          </a:xfrm>
          <a:prstGeom prst="straightConnector1">
            <a:avLst/>
          </a:prstGeom>
          <a:ln>
            <a:solidFill>
              <a:srgbClr val="0B10F1"/>
            </a:solidFill>
            <a:tailEnd type="arrow"/>
          </a:ln>
        </p:spPr>
        <p:style>
          <a:lnRef idx="1">
            <a:schemeClr val="accent1"/>
          </a:lnRef>
          <a:fillRef idx="0">
            <a:schemeClr val="accent1"/>
          </a:fillRef>
          <a:effectRef idx="0">
            <a:schemeClr val="accent1"/>
          </a:effectRef>
          <a:fontRef idx="minor">
            <a:schemeClr val="tx1"/>
          </a:fontRef>
        </p:style>
      </p:cxnSp>
      <p:sp>
        <p:nvSpPr>
          <p:cNvPr id="17" name="Text Box 24"/>
          <p:cNvSpPr txBox="1"/>
          <p:nvPr/>
        </p:nvSpPr>
        <p:spPr>
          <a:xfrm>
            <a:off x="9668915" y="1366033"/>
            <a:ext cx="1516171" cy="307266"/>
          </a:xfrm>
          <a:prstGeom prst="rect">
            <a:avLst/>
          </a:prstGeom>
          <a:noFill/>
          <a:ln w="9525">
            <a:noFill/>
          </a:ln>
        </p:spPr>
        <p:txBody>
          <a:bodyPr wrap="square" anchor="t">
            <a:spAutoFit/>
          </a:bodyPr>
          <a:lstStyle/>
          <a:p>
            <a:pPr algn="ctr"/>
            <a:r>
              <a:rPr lang="en-US" altLang="zh-CN" sz="1400" dirty="0">
                <a:solidFill>
                  <a:srgbClr val="CC0000"/>
                </a:solidFill>
                <a:latin typeface="微软雅黑" panose="020B0503020204020204" pitchFamily="34" charset="-122"/>
                <a:ea typeface="微软雅黑" panose="020B0503020204020204" pitchFamily="34" charset="-122"/>
              </a:rPr>
              <a:t>Ping request</a:t>
            </a:r>
          </a:p>
        </p:txBody>
      </p:sp>
      <p:sp>
        <p:nvSpPr>
          <p:cNvPr id="18" name="Text Box 26"/>
          <p:cNvSpPr txBox="1"/>
          <p:nvPr/>
        </p:nvSpPr>
        <p:spPr>
          <a:xfrm>
            <a:off x="9577479" y="1828883"/>
            <a:ext cx="1680756" cy="307171"/>
          </a:xfrm>
          <a:prstGeom prst="rect">
            <a:avLst/>
          </a:prstGeom>
          <a:noFill/>
          <a:ln w="9525">
            <a:noFill/>
          </a:ln>
        </p:spPr>
        <p:txBody>
          <a:bodyPr wrap="square" anchor="t">
            <a:spAutoFit/>
          </a:bodyPr>
          <a:lstStyle/>
          <a:p>
            <a:pPr algn="ctr"/>
            <a:r>
              <a:rPr lang="en-US" altLang="zh-CN" sz="1400" dirty="0">
                <a:solidFill>
                  <a:srgbClr val="CC0000"/>
                </a:solidFill>
                <a:latin typeface="微软雅黑" panose="020B0503020204020204" pitchFamily="34" charset="-122"/>
                <a:ea typeface="微软雅黑" panose="020B0503020204020204" pitchFamily="34" charset="-122"/>
              </a:rPr>
              <a:t>Ping response</a:t>
            </a:r>
          </a:p>
        </p:txBody>
      </p:sp>
      <p:pic>
        <p:nvPicPr>
          <p:cNvPr id="5" name="图片 4">
            <a:extLst>
              <a:ext uri="{FF2B5EF4-FFF2-40B4-BE49-F238E27FC236}">
                <a16:creationId xmlns:a16="http://schemas.microsoft.com/office/drawing/2014/main" id="{A2A5E69B-52B1-8444-B372-43983ABD4457}"/>
              </a:ext>
            </a:extLst>
          </p:cNvPr>
          <p:cNvPicPr>
            <a:picLocks noChangeAspect="1"/>
          </p:cNvPicPr>
          <p:nvPr/>
        </p:nvPicPr>
        <p:blipFill>
          <a:blip r:embed="rId4"/>
          <a:stretch>
            <a:fillRect/>
          </a:stretch>
        </p:blipFill>
        <p:spPr>
          <a:xfrm>
            <a:off x="2594610" y="4028283"/>
            <a:ext cx="8051939" cy="2529687"/>
          </a:xfrm>
          <a:prstGeom prst="rect">
            <a:avLst/>
          </a:prstGeom>
        </p:spPr>
      </p:pic>
      <p:sp>
        <p:nvSpPr>
          <p:cNvPr id="60" name="文本框 59">
            <a:extLst>
              <a:ext uri="{FF2B5EF4-FFF2-40B4-BE49-F238E27FC236}">
                <a16:creationId xmlns:a16="http://schemas.microsoft.com/office/drawing/2014/main" id="{449F7463-2080-7A4A-8F57-E3F3C973DB1A}"/>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
        <p:nvSpPr>
          <p:cNvPr id="4" name="矩形 3">
            <a:extLst>
              <a:ext uri="{FF2B5EF4-FFF2-40B4-BE49-F238E27FC236}">
                <a16:creationId xmlns:a16="http://schemas.microsoft.com/office/drawing/2014/main" id="{0551975A-4A82-1A4A-A861-4EDAD188810B}"/>
              </a:ext>
            </a:extLst>
          </p:cNvPr>
          <p:cNvSpPr/>
          <p:nvPr/>
        </p:nvSpPr>
        <p:spPr>
          <a:xfrm>
            <a:off x="258922" y="4633587"/>
            <a:ext cx="2178802" cy="966931"/>
          </a:xfrm>
          <a:prstGeom prst="rect">
            <a:avLst/>
          </a:prstGeom>
          <a:ln>
            <a:solidFill>
              <a:schemeClr val="tx1"/>
            </a:solidFill>
          </a:ln>
        </p:spPr>
        <p:txBody>
          <a:bodyPr wrap="none">
            <a:spAutoFit/>
          </a:bodyPr>
          <a:lstStyle/>
          <a:p>
            <a:pPr algn="ctr">
              <a:lnSpc>
                <a:spcPct val="150000"/>
              </a:lnSpc>
            </a:pPr>
            <a:r>
              <a:rPr lang="zh-CN" altLang="en-US"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t>使用</a:t>
            </a:r>
            <a:r>
              <a:rPr lang="en-US" altLang="zh-CN"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t>ping</a:t>
            </a:r>
            <a:r>
              <a:rPr lang="zh-CN" altLang="en-US"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t>命令获取</a:t>
            </a:r>
            <a:br>
              <a:rPr lang="en-US" altLang="zh-CN"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br>
            <a:r>
              <a:rPr lang="zh-CN" altLang="en-US"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t>往返时延RTT</a:t>
            </a:r>
            <a:endParaRPr lang="zh-CN" altLang="en-US" sz="1400" dirty="0"/>
          </a:p>
        </p:txBody>
      </p:sp>
    </p:spTree>
    <p:extLst>
      <p:ext uri="{BB962C8B-B14F-4D97-AF65-F5344CB8AC3E}">
        <p14:creationId xmlns:p14="http://schemas.microsoft.com/office/powerpoint/2010/main" val="2998394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计算机网络度量单位</a:t>
            </a:r>
            <a:endParaRPr lang="zh-CN" altLang="en-US"/>
          </a:p>
        </p:txBody>
      </p:sp>
      <p:sp>
        <p:nvSpPr>
          <p:cNvPr id="6" name="灯片编号占位符 5">
            <a:extLst>
              <a:ext uri="{FF2B5EF4-FFF2-40B4-BE49-F238E27FC236}">
                <a16:creationId xmlns:a16="http://schemas.microsoft.com/office/drawing/2014/main" id="{99AA0F5B-F110-B349-9BB7-B20650FDE03D}"/>
              </a:ext>
            </a:extLst>
          </p:cNvPr>
          <p:cNvSpPr>
            <a:spLocks noGrp="1"/>
          </p:cNvSpPr>
          <p:nvPr>
            <p:ph type="sldNum" sz="quarter" idx="12"/>
          </p:nvPr>
        </p:nvSpPr>
        <p:spPr/>
        <p:txBody>
          <a:bodyPr/>
          <a:lstStyle/>
          <a:p>
            <a:fld id="{8D4D1E41-7A09-AB4A-A4E1-09765ADA2698}" type="slidenum">
              <a:rPr kumimoji="1" lang="zh-CN" altLang="en-US" smtClean="0"/>
              <a:t>73</a:t>
            </a:fld>
            <a:endParaRPr kumimoji="1" lang="zh-CN" altLang="en-US" dirty="0"/>
          </a:p>
        </p:txBody>
      </p:sp>
      <p:sp>
        <p:nvSpPr>
          <p:cNvPr id="110595" name="Rectangle 3"/>
          <p:cNvSpPr>
            <a:spLocks noGrp="1" noChangeArrowheads="1"/>
          </p:cNvSpPr>
          <p:nvPr/>
        </p:nvSpPr>
        <p:spPr>
          <a:xfrm>
            <a:off x="831215" y="1384299"/>
            <a:ext cx="10664825" cy="2391253"/>
          </a:xfrm>
          <a:prstGeom prst="rect">
            <a:avLst/>
          </a:prstGeom>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342900" algn="just" defTabSz="914400" rtl="0" eaLnBrk="1" fontAlgn="auto" hangingPunct="1">
              <a:lnSpc>
                <a:spcPct val="130000"/>
              </a:lnSpc>
              <a:spcBef>
                <a:spcPts val="0"/>
              </a:spcBef>
              <a:spcAft>
                <a:spcPts val="0"/>
              </a:spcAft>
              <a:buClrTx/>
              <a:buSzTx/>
              <a:buFont typeface="Wingdings" panose="05000000000000000000" charset="0"/>
              <a:buChar char="Ø"/>
              <a:defRPr/>
            </a:pPr>
            <a:r>
              <a:rPr kumimoji="0" lang="zh-CN" altLang="en-US" sz="2800" i="0" u="none" strike="noStrike" cap="none" spc="0" normalizeH="0" baseline="0" dirty="0">
                <a:cs typeface="Times New Roman" panose="02020603050405020304" pitchFamily="18" charset="0"/>
              </a:rPr>
              <a:t>时延带宽积</a:t>
            </a:r>
          </a:p>
          <a:p>
            <a:pPr marL="685800" lvl="1" indent="-228600" algn="just" eaLnBrk="1" fontAlgn="auto" hangingPunct="1">
              <a:lnSpc>
                <a:spcPct val="130000"/>
              </a:lnSpc>
              <a:spcBef>
                <a:spcPts val="20"/>
              </a:spcBef>
              <a:spcAft>
                <a:spcPts val="0"/>
              </a:spcAft>
              <a:buClrTx/>
              <a:buSzTx/>
              <a:buFont typeface="Arial" panose="020B0604020202020204" pitchFamily="34" charset="0"/>
              <a:buChar char="•"/>
              <a:defRPr/>
            </a:pPr>
            <a:r>
              <a:rPr lang="zh-CN" altLang="en-US" sz="2400" b="1" dirty="0">
                <a:solidFill>
                  <a:srgbClr val="C00000"/>
                </a:solidFill>
                <a:cs typeface="微软雅黑" panose="020B0503020204020204" pitchFamily="34" charset="-122"/>
              </a:rPr>
              <a:t>时延带宽积 </a:t>
            </a:r>
            <a:r>
              <a:rPr lang="en-US" altLang="zh-CN" sz="2400" b="1" dirty="0">
                <a:solidFill>
                  <a:srgbClr val="C00000"/>
                </a:solidFill>
                <a:cs typeface="微软雅黑" panose="020B0503020204020204" pitchFamily="34" charset="-122"/>
              </a:rPr>
              <a:t>= </a:t>
            </a:r>
            <a:r>
              <a:rPr lang="zh-CN" altLang="en-US" sz="2400" b="1" dirty="0">
                <a:solidFill>
                  <a:srgbClr val="C00000"/>
                </a:solidFill>
                <a:cs typeface="微软雅黑" panose="020B0503020204020204" pitchFamily="34" charset="-122"/>
              </a:rPr>
              <a:t>传播时延 </a:t>
            </a:r>
            <a:r>
              <a:rPr lang="zh-CN" altLang="en-US" sz="2400" b="1" dirty="0">
                <a:solidFill>
                  <a:srgbClr val="C00000"/>
                </a:solidFill>
                <a:cs typeface="微软雅黑" panose="020B0503020204020204" pitchFamily="34" charset="-122"/>
                <a:sym typeface="Symbol" panose="05050102010706020507" pitchFamily="18" charset="2"/>
              </a:rPr>
              <a:t> 带宽</a:t>
            </a:r>
            <a:r>
              <a:rPr lang="zh-CN" altLang="en-US" sz="2400" b="1" dirty="0">
                <a:cs typeface="微软雅黑" panose="020B0503020204020204" pitchFamily="34" charset="-122"/>
                <a:sym typeface="Symbol" panose="05050102010706020507" pitchFamily="18" charset="2"/>
              </a:rPr>
              <a:t>，</a:t>
            </a:r>
            <a:r>
              <a:rPr lang="zh-CN" altLang="en-US" sz="2400" dirty="0">
                <a:cs typeface="微软雅黑" panose="020B0503020204020204" pitchFamily="34" charset="-122"/>
                <a:sym typeface="Symbol" panose="05050102010706020507" pitchFamily="18" charset="2"/>
              </a:rPr>
              <a:t>即</a:t>
            </a:r>
            <a:r>
              <a:rPr lang="zh-CN" altLang="en-US" sz="2400" dirty="0">
                <a:cs typeface="微软雅黑" panose="020B0503020204020204" pitchFamily="34" charset="-122"/>
                <a:sym typeface="+mn-ea"/>
              </a:rPr>
              <a:t>按</a:t>
            </a:r>
            <a:r>
              <a:rPr lang="zh-CN" altLang="en-US" sz="2400" b="1" dirty="0">
                <a:solidFill>
                  <a:srgbClr val="C00000"/>
                </a:solidFill>
                <a:cs typeface="微软雅黑" panose="020B0503020204020204" pitchFamily="34" charset="-122"/>
                <a:sym typeface="+mn-ea"/>
              </a:rPr>
              <a:t>比特计数</a:t>
            </a:r>
            <a:r>
              <a:rPr lang="zh-CN" altLang="en-US" sz="2400" dirty="0">
                <a:cs typeface="微软雅黑" panose="020B0503020204020204" pitchFamily="34" charset="-122"/>
                <a:sym typeface="+mn-ea"/>
              </a:rPr>
              <a:t>的链路长度</a:t>
            </a:r>
            <a:endParaRPr lang="en-US" altLang="zh-CN" sz="2400" dirty="0">
              <a:cs typeface="微软雅黑" panose="020B0503020204020204" pitchFamily="34" charset="-122"/>
              <a:sym typeface="+mn-ea"/>
            </a:endParaRPr>
          </a:p>
          <a:p>
            <a:pPr marL="685800" lvl="1" indent="-228600" algn="just" eaLnBrk="1" fontAlgn="auto" hangingPunct="1">
              <a:lnSpc>
                <a:spcPct val="130000"/>
              </a:lnSpc>
              <a:spcBef>
                <a:spcPts val="20"/>
              </a:spcBef>
              <a:spcAft>
                <a:spcPts val="0"/>
              </a:spcAft>
              <a:buClrTx/>
              <a:buSzTx/>
              <a:buFont typeface="Arial" panose="020B0604020202020204" pitchFamily="34" charset="0"/>
              <a:buChar char="•"/>
              <a:defRPr/>
            </a:pPr>
            <a:r>
              <a:rPr lang="zh-CN" altLang="en-US" sz="2400" kern="0" dirty="0">
                <a:sym typeface="+mn-ea"/>
              </a:rPr>
              <a:t>若发送端连续发送数据，则在发送的第一个bit即将达到终点时，发送端就已经发送了</a:t>
            </a:r>
            <a:r>
              <a:rPr lang="zh-CN" altLang="en-US" sz="2400" b="1" dirty="0">
                <a:solidFill>
                  <a:srgbClr val="C00000"/>
                </a:solidFill>
                <a:cs typeface="微软雅黑" panose="020B0503020204020204" pitchFamily="34" charset="-122"/>
              </a:rPr>
              <a:t>时延带宽积</a:t>
            </a:r>
            <a:r>
              <a:rPr lang="zh-CN" altLang="en-US" sz="2400" kern="0" dirty="0">
                <a:sym typeface="+mn-ea"/>
              </a:rPr>
              <a:t>个bit ，而这些bit都在链路上向前移动</a:t>
            </a:r>
            <a:endParaRPr kumimoji="0" lang="zh-CN" altLang="en-US" sz="2400" b="0" i="0" u="none" strike="noStrike" cap="none" spc="0" normalizeH="0" baseline="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914400" rtl="0" eaLnBrk="1" fontAlgn="base" latinLnBrk="0" hangingPunct="1">
              <a:lnSpc>
                <a:spcPct val="135000"/>
              </a:lnSpc>
              <a:spcBef>
                <a:spcPts val="20"/>
              </a:spcBef>
              <a:spcAft>
                <a:spcPts val="0"/>
              </a:spcAft>
              <a:buClr>
                <a:schemeClr val="bg2"/>
              </a:buClr>
              <a:buSzPct val="75000"/>
              <a:buFont typeface="Wingdings" panose="05000000000000000000" charset="0"/>
              <a:buNone/>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a:off x="1142386" y="3545149"/>
            <a:ext cx="6764444" cy="2060680"/>
            <a:chOff x="2661" y="3280"/>
            <a:chExt cx="8349" cy="2425"/>
          </a:xfrm>
        </p:grpSpPr>
        <p:sp>
          <p:nvSpPr>
            <p:cNvPr id="110600" name="AutoShape 37"/>
            <p:cNvSpPr>
              <a:spLocks noChangeArrowheads="1"/>
            </p:cNvSpPr>
            <p:nvPr/>
          </p:nvSpPr>
          <p:spPr bwMode="auto">
            <a:xfrm rot="-5400000">
              <a:off x="6889" y="984"/>
              <a:ext cx="1042" cy="72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1956B9"/>
                </a:solidFill>
                <a:latin typeface="微软雅黑" panose="020B0503020204020204" pitchFamily="34" charset="-122"/>
                <a:ea typeface="微软雅黑" panose="020B0503020204020204" pitchFamily="34" charset="-122"/>
              </a:endParaRPr>
            </a:p>
          </p:txBody>
        </p:sp>
        <p:sp>
          <p:nvSpPr>
            <p:cNvPr id="7" name="Line 38"/>
            <p:cNvSpPr>
              <a:spLocks noChangeShapeType="1"/>
            </p:cNvSpPr>
            <p:nvPr/>
          </p:nvSpPr>
          <p:spPr bwMode="auto">
            <a:xfrm>
              <a:off x="4045" y="3823"/>
              <a:ext cx="673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0602" name="Text Box 39"/>
            <p:cNvSpPr txBox="1">
              <a:spLocks noChangeArrowheads="1"/>
            </p:cNvSpPr>
            <p:nvPr/>
          </p:nvSpPr>
          <p:spPr bwMode="auto">
            <a:xfrm>
              <a:off x="5955" y="3280"/>
              <a:ext cx="3209"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latin typeface="微软雅黑" panose="020B0503020204020204" pitchFamily="34" charset="-122"/>
                  <a:ea typeface="微软雅黑" panose="020B0503020204020204" pitchFamily="34" charset="-122"/>
                </a:rPr>
                <a:t>（传播）时延</a:t>
              </a:r>
            </a:p>
          </p:txBody>
        </p:sp>
        <p:sp>
          <p:nvSpPr>
            <p:cNvPr id="110603" name="Text Box 40"/>
            <p:cNvSpPr txBox="1">
              <a:spLocks noChangeArrowheads="1"/>
            </p:cNvSpPr>
            <p:nvPr/>
          </p:nvSpPr>
          <p:spPr bwMode="auto">
            <a:xfrm>
              <a:off x="6860" y="4313"/>
              <a:ext cx="1399"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链 路</a:t>
              </a:r>
            </a:p>
          </p:txBody>
        </p:sp>
        <p:sp>
          <p:nvSpPr>
            <p:cNvPr id="110604" name="Text Box 41"/>
            <p:cNvSpPr txBox="1">
              <a:spLocks noChangeArrowheads="1"/>
            </p:cNvSpPr>
            <p:nvPr/>
          </p:nvSpPr>
          <p:spPr bwMode="auto">
            <a:xfrm>
              <a:off x="2661" y="3704"/>
              <a:ext cx="858"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latin typeface="微软雅黑" panose="020B0503020204020204" pitchFamily="34" charset="-122"/>
                  <a:ea typeface="微软雅黑" panose="020B0503020204020204" pitchFamily="34" charset="-122"/>
                </a:rPr>
                <a:t>带宽</a:t>
              </a:r>
            </a:p>
          </p:txBody>
        </p:sp>
        <p:sp>
          <p:nvSpPr>
            <p:cNvPr id="11" name="Line 42"/>
            <p:cNvSpPr>
              <a:spLocks noChangeShapeType="1"/>
            </p:cNvSpPr>
            <p:nvPr/>
          </p:nvSpPr>
          <p:spPr bwMode="auto">
            <a:xfrm>
              <a:off x="3377" y="4256"/>
              <a:ext cx="668" cy="314"/>
            </a:xfrm>
            <a:prstGeom prst="line">
              <a:avLst/>
            </a:prstGeom>
            <a:noFill/>
            <a:ln w="254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0608" name="矩形 13"/>
            <p:cNvSpPr>
              <a:spLocks noChangeArrowheads="1"/>
            </p:cNvSpPr>
            <p:nvPr/>
          </p:nvSpPr>
          <p:spPr bwMode="auto">
            <a:xfrm>
              <a:off x="5088" y="5163"/>
              <a:ext cx="4737"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2400">
                  <a:latin typeface="微软雅黑" panose="020B0503020204020204" pitchFamily="34" charset="-122"/>
                  <a:ea typeface="微软雅黑" panose="020B0503020204020204" pitchFamily="34" charset="-122"/>
                </a:rPr>
                <a:t>链路像一条空心管道</a:t>
              </a:r>
            </a:p>
          </p:txBody>
        </p:sp>
      </p:grpSp>
      <p:sp>
        <p:nvSpPr>
          <p:cNvPr id="16" name="文本框 15">
            <a:extLst>
              <a:ext uri="{FF2B5EF4-FFF2-40B4-BE49-F238E27FC236}">
                <a16:creationId xmlns:a16="http://schemas.microsoft.com/office/drawing/2014/main" id="{CBE1A3B9-55A7-6A46-8907-A3892250872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
        <p:nvSpPr>
          <p:cNvPr id="4" name="矩形 3">
            <a:extLst>
              <a:ext uri="{FF2B5EF4-FFF2-40B4-BE49-F238E27FC236}">
                <a16:creationId xmlns:a16="http://schemas.microsoft.com/office/drawing/2014/main" id="{39B9E6E8-E209-DA48-BCF4-9C862E70EA6D}"/>
              </a:ext>
            </a:extLst>
          </p:cNvPr>
          <p:cNvSpPr/>
          <p:nvPr/>
        </p:nvSpPr>
        <p:spPr>
          <a:xfrm>
            <a:off x="8571200" y="3825010"/>
            <a:ext cx="2851946" cy="2000548"/>
          </a:xfrm>
          <a:prstGeom prst="rect">
            <a:avLst/>
          </a:prstGeom>
          <a:ln>
            <a:solidFill>
              <a:srgbClr val="C00000"/>
            </a:solidFill>
          </a:ln>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rPr>
              <a:t>举例</a:t>
            </a:r>
            <a:endParaRPr lang="en-US" altLang="zh-CN" sz="2000" dirty="0">
              <a:latin typeface="Microsoft YaHei" panose="020B0503020204020204" pitchFamily="34" charset="-122"/>
              <a:ea typeface="Microsoft YaHei" panose="020B0503020204020204" pitchFamily="34" charset="-122"/>
            </a:endParaRPr>
          </a:p>
          <a:p>
            <a:r>
              <a:rPr lang="zh-CN" altLang="en-US" sz="2000" kern="0" dirty="0">
                <a:latin typeface="Microsoft YaHei" panose="020B0503020204020204" pitchFamily="34" charset="-122"/>
                <a:ea typeface="Microsoft YaHei" panose="020B0503020204020204" pitchFamily="34" charset="-122"/>
                <a:sym typeface="+mn-ea"/>
              </a:rPr>
              <a:t>传播时延为20ms，</a:t>
            </a:r>
            <a:br>
              <a:rPr lang="en-US" altLang="zh-CN" sz="2000" kern="0" dirty="0">
                <a:latin typeface="Microsoft YaHei" panose="020B0503020204020204" pitchFamily="34" charset="-122"/>
                <a:ea typeface="Microsoft YaHei" panose="020B0503020204020204" pitchFamily="34" charset="-122"/>
                <a:sym typeface="+mn-ea"/>
              </a:rPr>
            </a:br>
            <a:r>
              <a:rPr lang="zh-CN" altLang="en-US" sz="2000" kern="0" dirty="0">
                <a:latin typeface="Microsoft YaHei" panose="020B0503020204020204" pitchFamily="34" charset="-122"/>
                <a:ea typeface="Microsoft YaHei" panose="020B0503020204020204" pitchFamily="34" charset="-122"/>
                <a:sym typeface="+mn-ea"/>
              </a:rPr>
              <a:t>带宽为10Mb/s，则：</a:t>
            </a:r>
            <a:br>
              <a:rPr lang="en-US" altLang="zh-CN" sz="2000" kern="0" dirty="0">
                <a:latin typeface="Microsoft YaHei" panose="020B0503020204020204" pitchFamily="34" charset="-122"/>
                <a:ea typeface="Microsoft YaHei" panose="020B0503020204020204" pitchFamily="34" charset="-122"/>
                <a:sym typeface="+mn-ea"/>
              </a:rPr>
            </a:br>
            <a:r>
              <a:rPr lang="zh-CN" altLang="en-US" sz="2000" kern="0" dirty="0">
                <a:solidFill>
                  <a:srgbClr val="C00000"/>
                </a:solidFill>
                <a:latin typeface="Microsoft YaHei" panose="020B0503020204020204" pitchFamily="34" charset="-122"/>
                <a:ea typeface="Microsoft YaHei" panose="020B0503020204020204" pitchFamily="34" charset="-122"/>
                <a:sym typeface="+mn-ea"/>
              </a:rPr>
              <a:t>时延带宽积</a:t>
            </a:r>
            <a:br>
              <a:rPr lang="en-US" altLang="zh-CN" sz="2000" kern="0" dirty="0">
                <a:solidFill>
                  <a:srgbClr val="C00000"/>
                </a:solidFill>
                <a:latin typeface="Microsoft YaHei" panose="020B0503020204020204" pitchFamily="34" charset="-122"/>
                <a:ea typeface="Microsoft YaHei" panose="020B0503020204020204" pitchFamily="34" charset="-122"/>
                <a:sym typeface="+mn-ea"/>
              </a:rPr>
            </a:br>
            <a:r>
              <a:rPr lang="zh-CN" altLang="en-US" sz="2000" kern="0" dirty="0">
                <a:latin typeface="Microsoft YaHei" panose="020B0503020204020204" pitchFamily="34" charset="-122"/>
                <a:ea typeface="Microsoft YaHei" panose="020B0503020204020204" pitchFamily="34" charset="-122"/>
                <a:sym typeface="+mn-ea"/>
              </a:rPr>
              <a:t>= 20/1000  × 10×10</a:t>
            </a:r>
            <a:r>
              <a:rPr lang="en-US" altLang="zh-CN" sz="2000" kern="0" baseline="30000" dirty="0">
                <a:latin typeface="Microsoft YaHei" panose="020B0503020204020204" pitchFamily="34" charset="-122"/>
                <a:ea typeface="Microsoft YaHei" panose="020B0503020204020204" pitchFamily="34" charset="-122"/>
                <a:sym typeface="+mn-ea"/>
              </a:rPr>
              <a:t>6</a:t>
            </a:r>
            <a:r>
              <a:rPr lang="zh-CN" altLang="en-US" sz="2000" kern="0" baseline="30000" dirty="0">
                <a:latin typeface="Microsoft YaHei" panose="020B0503020204020204" pitchFamily="34" charset="-122"/>
                <a:ea typeface="Microsoft YaHei" panose="020B0503020204020204" pitchFamily="34" charset="-122"/>
                <a:sym typeface="+mn-ea"/>
              </a:rPr>
              <a:t> </a:t>
            </a:r>
            <a:r>
              <a:rPr lang="zh-CN" altLang="en-US" sz="2000" kern="0" dirty="0">
                <a:latin typeface="Microsoft YaHei" panose="020B0503020204020204" pitchFamily="34" charset="-122"/>
                <a:ea typeface="Microsoft YaHei" panose="020B0503020204020204" pitchFamily="34" charset="-122"/>
                <a:sym typeface="+mn-ea"/>
              </a:rPr>
              <a:t>= 2 × 10</a:t>
            </a:r>
            <a:r>
              <a:rPr lang="zh-CN" altLang="en-US" sz="2000" kern="0" baseline="30000" dirty="0">
                <a:latin typeface="Microsoft YaHei" panose="020B0503020204020204" pitchFamily="34" charset="-122"/>
                <a:ea typeface="Microsoft YaHei" panose="020B0503020204020204" pitchFamily="34" charset="-122"/>
                <a:sym typeface="+mn-ea"/>
              </a:rPr>
              <a:t>5</a:t>
            </a:r>
            <a:r>
              <a:rPr lang="zh-CN" altLang="en-US" sz="2000" kern="0" dirty="0">
                <a:latin typeface="Microsoft YaHei" panose="020B0503020204020204" pitchFamily="34" charset="-122"/>
                <a:ea typeface="Microsoft YaHei" panose="020B0503020204020204" pitchFamily="34" charset="-122"/>
                <a:sym typeface="+mn-ea"/>
              </a:rPr>
              <a:t> bit</a:t>
            </a:r>
            <a:endParaRPr lang="zh-CN" altLang="en-US" sz="2000" dirty="0">
              <a:latin typeface="Microsoft YaHei" panose="020B0503020204020204" pitchFamily="34" charset="-122"/>
              <a:ea typeface="Microsoft YaHei" panose="020B0503020204020204" pitchFamily="34" charset="-122"/>
            </a:endParaRPr>
          </a:p>
        </p:txBody>
      </p:sp>
      <p:sp>
        <p:nvSpPr>
          <p:cNvPr id="17" name="矩形 12">
            <a:extLst>
              <a:ext uri="{FF2B5EF4-FFF2-40B4-BE49-F238E27FC236}">
                <a16:creationId xmlns:a16="http://schemas.microsoft.com/office/drawing/2014/main" id="{F15375A8-493A-FE4A-8CD4-EBACCA146057}"/>
              </a:ext>
            </a:extLst>
          </p:cNvPr>
          <p:cNvSpPr>
            <a:spLocks noChangeArrowheads="1"/>
          </p:cNvSpPr>
          <p:nvPr/>
        </p:nvSpPr>
        <p:spPr bwMode="auto">
          <a:xfrm>
            <a:off x="2105726" y="5695055"/>
            <a:ext cx="5833512" cy="830220"/>
          </a:xfrm>
          <a:prstGeom prst="rect">
            <a:avLst/>
          </a:prstGeom>
          <a:noFill/>
          <a:ln>
            <a:solidFill>
              <a:srgbClr val="C00000"/>
            </a:solidFill>
          </a:ln>
        </p:spPr>
        <p:txBody>
          <a:bodyPr>
            <a:spAutoFit/>
          </a:bodyPr>
          <a:lstStyle/>
          <a:p>
            <a:pPr algn="ctr"/>
            <a:r>
              <a:rPr lang="zh-CN" altLang="zh-CN" sz="2400" dirty="0">
                <a:latin typeface="微软雅黑" panose="020B0503020204020204" pitchFamily="34" charset="-122"/>
                <a:ea typeface="微软雅黑" panose="020B0503020204020204" pitchFamily="34" charset="-122"/>
              </a:rPr>
              <a:t>只有在代表链路的管道都充满比特时，</a:t>
            </a:r>
            <a:endParaRPr lang="en-US" altLang="zh-CN" sz="2400" dirty="0">
              <a:latin typeface="微软雅黑" panose="020B0503020204020204" pitchFamily="34" charset="-122"/>
              <a:ea typeface="微软雅黑" panose="020B0503020204020204" pitchFamily="34" charset="-122"/>
            </a:endParaRPr>
          </a:p>
          <a:p>
            <a:pPr algn="ctr"/>
            <a:r>
              <a:rPr lang="zh-CN" altLang="zh-CN" sz="2400" dirty="0">
                <a:latin typeface="微软雅黑" panose="020B0503020204020204" pitchFamily="34" charset="-122"/>
                <a:ea typeface="微软雅黑" panose="020B0503020204020204" pitchFamily="34" charset="-122"/>
              </a:rPr>
              <a:t>链路才得到</a:t>
            </a:r>
            <a:r>
              <a:rPr lang="zh-CN" altLang="en-US" sz="2400" dirty="0">
                <a:latin typeface="微软雅黑" panose="020B0503020204020204" pitchFamily="34" charset="-122"/>
                <a:ea typeface="微软雅黑" panose="020B0503020204020204" pitchFamily="34" charset="-122"/>
              </a:rPr>
              <a:t>了</a:t>
            </a:r>
            <a:r>
              <a:rPr lang="zh-CN" altLang="zh-CN" sz="2400" dirty="0">
                <a:latin typeface="微软雅黑" panose="020B0503020204020204" pitchFamily="34" charset="-122"/>
                <a:ea typeface="微软雅黑" panose="020B0503020204020204" pitchFamily="34" charset="-122"/>
              </a:rPr>
              <a:t>充分利用</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298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a:sym typeface="+mn-ea"/>
              </a:rPr>
              <a:t>计算机网络度量单位</a:t>
            </a:r>
            <a:endParaRPr lang="zh-CN" altLang="en-US" sz="3600"/>
          </a:p>
        </p:txBody>
      </p:sp>
      <p:sp>
        <p:nvSpPr>
          <p:cNvPr id="110595" name="Rectangle 3"/>
          <p:cNvSpPr>
            <a:spLocks noGrp="1" noChangeArrowheads="1"/>
          </p:cNvSpPr>
          <p:nvPr>
            <p:ph idx="1"/>
          </p:nvPr>
        </p:nvSpPr>
        <p:spPr>
          <a:xfrm>
            <a:off x="735965" y="1301116"/>
            <a:ext cx="10752455" cy="4074020"/>
          </a:xfrm>
        </p:spPr>
        <p:txBody>
          <a:bodyPr vert="horz" wrap="square" lIns="91440" tIns="45720" rIns="91440" bIns="45720" numCol="1" anchor="t" anchorCtr="0" compatLnSpc="1">
            <a:noAutofit/>
          </a:bodyPr>
          <a:lstStyle/>
          <a:p>
            <a:pPr marR="0" lvl="0" algn="just" defTabSz="914400" rtl="0" eaLnBrk="1" fontAlgn="base" latinLnBrk="0" hangingPunct="1">
              <a:lnSpc>
                <a:spcPct val="120000"/>
              </a:lnSpc>
              <a:spcBef>
                <a:spcPts val="0"/>
              </a:spcBef>
              <a:spcAft>
                <a:spcPct val="0"/>
              </a:spcAft>
              <a:buClr>
                <a:srgbClr val="000000"/>
              </a:buClr>
              <a:buSzPct val="75000"/>
              <a:buFont typeface="Wingdings" panose="05000000000000000000" charset="0"/>
              <a:buChar char="Ø"/>
              <a:defRPr/>
            </a:pPr>
            <a:r>
              <a:rPr kumimoji="0"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吞吐量</a:t>
            </a:r>
            <a:r>
              <a:rPr lang="en-US" altLang="zh-CN" sz="2000" dirty="0">
                <a:sym typeface="+mn-ea"/>
              </a:rPr>
              <a:t> </a:t>
            </a:r>
            <a:r>
              <a:rPr lang="zh-CN" altLang="en-US" sz="2400" kern="0" noProof="0" dirty="0">
                <a:ln>
                  <a:noFill/>
                </a:ln>
                <a:effectLst/>
                <a:uLnTx/>
                <a:uFillTx/>
                <a:sym typeface="+mn-ea"/>
              </a:rPr>
              <a:t>(throughput) </a:t>
            </a:r>
            <a:endParaRPr kumimoji="0"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R="0" lvl="1" algn="just" defTabSz="914400" rtl="0" eaLnBrk="1" fontAlgn="base" latinLnBrk="0" hangingPunct="1">
              <a:lnSpc>
                <a:spcPct val="120000"/>
              </a:lnSpc>
              <a:spcBef>
                <a:spcPts val="0"/>
              </a:spcBef>
              <a:spcAft>
                <a:spcPts val="0"/>
              </a:spcAft>
              <a:buClr>
                <a:srgbClr val="000000"/>
              </a:buClr>
              <a:buSzPct val="75000"/>
              <a:buFont typeface="Arial" panose="020B0604020202020204" pitchFamily="34" charset="0"/>
              <a:buChar char="•"/>
              <a:defRPr/>
            </a:pPr>
            <a:r>
              <a:rPr lang="en-US" altLang="zh-CN" sz="2000" dirty="0" err="1">
                <a:sym typeface="+mn-ea"/>
              </a:rPr>
              <a:t>单位时间内通过某个网络</a:t>
            </a:r>
            <a:r>
              <a:rPr lang="en-US" altLang="zh-CN" sz="2000" dirty="0">
                <a:sym typeface="+mn-ea"/>
              </a:rPr>
              <a:t>(</a:t>
            </a:r>
            <a:r>
              <a:rPr lang="en-US" altLang="zh-CN" sz="2000" dirty="0" err="1">
                <a:sym typeface="+mn-ea"/>
              </a:rPr>
              <a:t>或信道、接口</a:t>
            </a:r>
            <a:r>
              <a:rPr lang="en-US" altLang="zh-CN" sz="2000" dirty="0">
                <a:sym typeface="+mn-ea"/>
              </a:rPr>
              <a:t>)</a:t>
            </a:r>
            <a:r>
              <a:rPr lang="en-US" altLang="zh-CN" sz="2000" dirty="0" err="1">
                <a:sym typeface="+mn-ea"/>
              </a:rPr>
              <a:t>的数据量</a:t>
            </a:r>
            <a:r>
              <a:rPr lang="zh-CN" altLang="en-US" sz="2000" dirty="0">
                <a:sym typeface="+mn-ea"/>
              </a:rPr>
              <a:t>，</a:t>
            </a:r>
            <a:r>
              <a:rPr lang="en-US" altLang="zh-CN" sz="2000" dirty="0" err="1">
                <a:sym typeface="+mn-ea"/>
              </a:rPr>
              <a:t>单位是</a:t>
            </a:r>
            <a:r>
              <a:rPr lang="en-US" altLang="zh-CN" sz="2000" dirty="0">
                <a:sym typeface="+mn-ea"/>
              </a:rPr>
              <a:t> b/s</a:t>
            </a:r>
          </a:p>
          <a:p>
            <a:pPr marR="0" lvl="0" algn="just" defTabSz="914400" rtl="0" eaLnBrk="1" fontAlgn="base" latinLnBrk="0" hangingPunct="1">
              <a:lnSpc>
                <a:spcPct val="120000"/>
              </a:lnSpc>
              <a:spcBef>
                <a:spcPts val="0"/>
              </a:spcBef>
              <a:buClr>
                <a:srgbClr val="000000"/>
              </a:buClr>
              <a:buSzPct val="75000"/>
              <a:buFont typeface="Wingdings" panose="05000000000000000000" charset="0"/>
              <a:buChar char="Ø"/>
              <a:defRPr/>
            </a:pPr>
            <a:r>
              <a:rPr lang="zh-CN" altLang="en-US" sz="2400" kern="0" noProof="0" dirty="0">
                <a:ln>
                  <a:noFill/>
                </a:ln>
                <a:effectLst/>
                <a:uLnTx/>
                <a:uFillTx/>
                <a:latin typeface="微软雅黑" panose="020B0503020204020204" pitchFamily="34" charset="-122"/>
                <a:ea typeface="微软雅黑" panose="020B0503020204020204" pitchFamily="34" charset="-122"/>
              </a:rPr>
              <a:t>有效吞吐量(goodput)</a:t>
            </a:r>
          </a:p>
          <a:p>
            <a:pPr marR="0" lvl="1" algn="just" defTabSz="914400" rtl="0" eaLnBrk="1" fontAlgn="base" latinLnBrk="0" hangingPunct="1">
              <a:lnSpc>
                <a:spcPct val="120000"/>
              </a:lnSpc>
              <a:spcBef>
                <a:spcPts val="0"/>
              </a:spcBef>
              <a:spcAft>
                <a:spcPts val="0"/>
              </a:spcAft>
              <a:buClr>
                <a:srgbClr val="000000"/>
              </a:buClr>
              <a:buSzPct val="75000"/>
              <a:buFont typeface="Arial" panose="020B0604020202020204" pitchFamily="34" charset="0"/>
              <a:buChar char="•"/>
              <a:defRPr/>
            </a:pPr>
            <a:r>
              <a:rPr lang="en-US" altLang="zh-CN" sz="2000" dirty="0" err="1">
                <a:latin typeface="微软雅黑" panose="020B0503020204020204" pitchFamily="34" charset="-122"/>
                <a:ea typeface="微软雅黑" panose="020B0503020204020204" pitchFamily="34" charset="-122"/>
              </a:rPr>
              <a:t>单位时间</a:t>
            </a:r>
            <a:r>
              <a:rPr lang="zh-CN" altLang="en-US" sz="2000" dirty="0">
                <a:latin typeface="微软雅黑" panose="020B0503020204020204" pitchFamily="34" charset="-122"/>
                <a:ea typeface="微软雅黑" panose="020B0503020204020204" pitchFamily="34" charset="-122"/>
              </a:rPr>
              <a:t>内，</a:t>
            </a:r>
            <a:r>
              <a:rPr lang="en-US" altLang="zh-CN" sz="2000" dirty="0" err="1">
                <a:latin typeface="微软雅黑" panose="020B0503020204020204" pitchFamily="34" charset="-122"/>
                <a:ea typeface="微软雅黑" panose="020B0503020204020204" pitchFamily="34" charset="-122"/>
              </a:rPr>
              <a:t>目的地</a:t>
            </a:r>
            <a:r>
              <a:rPr lang="zh-CN" altLang="en-US" sz="2000" dirty="0">
                <a:latin typeface="微软雅黑" panose="020B0503020204020204" pitchFamily="34" charset="-122"/>
                <a:ea typeface="微软雅黑" panose="020B0503020204020204" pitchFamily="34" charset="-122"/>
              </a:rPr>
              <a:t>正确接收到</a:t>
            </a:r>
            <a:r>
              <a:rPr lang="en-US" altLang="zh-CN" sz="2000" dirty="0" err="1">
                <a:latin typeface="微软雅黑" panose="020B0503020204020204" pitchFamily="34" charset="-122"/>
                <a:ea typeface="微软雅黑" panose="020B0503020204020204" pitchFamily="34" charset="-122"/>
              </a:rPr>
              <a:t>的有用信息的数目（以</a:t>
            </a:r>
            <a:r>
              <a:rPr lang="en-US" altLang="zh-CN" sz="2000" dirty="0">
                <a:latin typeface="微软雅黑" panose="020B0503020204020204" pitchFamily="34" charset="-122"/>
                <a:ea typeface="微软雅黑" panose="020B0503020204020204" pitchFamily="34" charset="-122"/>
              </a:rPr>
              <a:t> bit </a:t>
            </a:r>
            <a:r>
              <a:rPr lang="en-US" altLang="zh-CN" sz="2000" dirty="0" err="1">
                <a:latin typeface="微软雅黑" panose="020B0503020204020204" pitchFamily="34" charset="-122"/>
                <a:ea typeface="微软雅黑" panose="020B0503020204020204" pitchFamily="34" charset="-122"/>
              </a:rPr>
              <a:t>为单位</a:t>
            </a:r>
            <a:r>
              <a:rPr lang="en-US" altLang="zh-CN" sz="2000" dirty="0">
                <a:latin typeface="微软雅黑" panose="020B0503020204020204" pitchFamily="34" charset="-122"/>
                <a:ea typeface="微软雅黑" panose="020B0503020204020204" pitchFamily="34" charset="-122"/>
              </a:rPr>
              <a:t>）</a:t>
            </a:r>
          </a:p>
          <a:p>
            <a:pPr marR="0" lvl="0" algn="just" defTabSz="914400" rtl="0" eaLnBrk="1" fontAlgn="base" latinLnBrk="0" hangingPunct="1">
              <a:lnSpc>
                <a:spcPct val="120000"/>
              </a:lnSpc>
              <a:spcBef>
                <a:spcPts val="0"/>
              </a:spcBef>
              <a:spcAft>
                <a:spcPts val="0"/>
              </a:spcAft>
              <a:buClr>
                <a:srgbClr val="000000"/>
              </a:buClr>
              <a:buSzPct val="75000"/>
              <a:buFont typeface="Wingdings" panose="05000000000000000000" charset="0"/>
              <a:buChar char="Ø"/>
              <a:defRPr/>
            </a:pPr>
            <a:r>
              <a:rPr lang="zh-CN" altLang="en-US" sz="2400" kern="0" noProof="0" dirty="0">
                <a:ln>
                  <a:noFill/>
                </a:ln>
                <a:effectLst/>
                <a:uLnTx/>
                <a:uFillTx/>
                <a:sym typeface="+mn-ea"/>
              </a:rPr>
              <a:t>利用率</a:t>
            </a:r>
          </a:p>
          <a:p>
            <a:pPr marR="0" lvl="1" algn="just" defTabSz="914400" rtl="0" eaLnBrk="1" fontAlgn="base" latinLnBrk="0" hangingPunct="1">
              <a:lnSpc>
                <a:spcPct val="120000"/>
              </a:lnSpc>
              <a:spcBef>
                <a:spcPts val="0"/>
              </a:spcBef>
              <a:spcAft>
                <a:spcPts val="0"/>
              </a:spcAft>
              <a:buClr>
                <a:srgbClr val="000000"/>
              </a:buClr>
              <a:buSzPct val="75000"/>
              <a:buFont typeface="Arial" panose="020B0604020202020204" pitchFamily="34" charset="0"/>
              <a:buChar char="•"/>
              <a:defRPr/>
            </a:pPr>
            <a:r>
              <a:rPr lang="en-US" altLang="zh-CN" sz="2000" dirty="0" err="1">
                <a:sym typeface="+mn-ea"/>
              </a:rPr>
              <a:t>信道利用率指出某信道有百分之几的时间是被利用的</a:t>
            </a:r>
            <a:endParaRPr kumimoji="0" lang="en-US" altLang="zh-CN" sz="2000" b="0" i="0" u="none" strike="noStrike" cap="none" spc="0" normalizeH="0" baseline="0" dirty="0">
              <a:solidFill>
                <a:schemeClr val="tx1"/>
              </a:solidFill>
              <a:latin typeface="微软雅黑" panose="020B0503020204020204" pitchFamily="34" charset="-122"/>
              <a:ea typeface="微软雅黑" panose="020B0503020204020204" pitchFamily="34" charset="-122"/>
              <a:cs typeface="+mn-cs"/>
            </a:endParaRPr>
          </a:p>
          <a:p>
            <a:pPr marR="0" lvl="1" algn="just" defTabSz="914400" rtl="0" eaLnBrk="1" fontAlgn="base" latinLnBrk="0" hangingPunct="1">
              <a:lnSpc>
                <a:spcPct val="120000"/>
              </a:lnSpc>
              <a:spcBef>
                <a:spcPts val="0"/>
              </a:spcBef>
              <a:spcAft>
                <a:spcPts val="0"/>
              </a:spcAft>
              <a:buClr>
                <a:srgbClr val="000000"/>
              </a:buClr>
              <a:buSzPct val="75000"/>
              <a:buFont typeface="Arial" panose="020B0604020202020204" pitchFamily="34" charset="0"/>
              <a:buChar char="•"/>
              <a:defRPr/>
            </a:pPr>
            <a:r>
              <a:rPr lang="en-US" altLang="zh-CN" sz="2000" dirty="0" err="1">
                <a:sym typeface="+mn-ea"/>
              </a:rPr>
              <a:t>网络利用率则是全网络的信道利用率的加权平均值</a:t>
            </a:r>
            <a:endParaRPr kumimoji="0" lang="en-US" altLang="zh-CN" sz="2000" b="0" i="0" u="none" strike="noStrike" cap="none" spc="0" normalizeH="0" baseline="0" dirty="0">
              <a:solidFill>
                <a:schemeClr val="tx1"/>
              </a:solidFill>
              <a:latin typeface="微软雅黑" panose="020B0503020204020204" pitchFamily="34" charset="-122"/>
              <a:ea typeface="微软雅黑" panose="020B0503020204020204" pitchFamily="34" charset="-122"/>
              <a:cs typeface="+mn-cs"/>
            </a:endParaRPr>
          </a:p>
          <a:p>
            <a:pPr marR="0" lvl="0" algn="just" defTabSz="914400" rtl="0" eaLnBrk="1" fontAlgn="base" latinLnBrk="0" hangingPunct="1">
              <a:lnSpc>
                <a:spcPct val="120000"/>
              </a:lnSpc>
              <a:spcBef>
                <a:spcPts val="0"/>
              </a:spcBef>
              <a:spcAft>
                <a:spcPts val="0"/>
              </a:spcAft>
              <a:buClr>
                <a:srgbClr val="000000"/>
              </a:buClr>
              <a:buSzPct val="75000"/>
              <a:buFont typeface="Wingdings" panose="05000000000000000000" charset="0"/>
              <a:buChar char="Ø"/>
              <a:defRPr/>
            </a:pPr>
            <a:r>
              <a:rPr lang="zh-CN" altLang="en-US" sz="2400" kern="0" noProof="0" dirty="0">
                <a:ln>
                  <a:noFill/>
                </a:ln>
                <a:effectLst/>
                <a:uLnTx/>
                <a:uFillTx/>
                <a:sym typeface="+mn-ea"/>
              </a:rPr>
              <a:t>丢包率</a:t>
            </a:r>
          </a:p>
          <a:p>
            <a:pPr marR="0" lvl="1" algn="just" defTabSz="914400" rtl="0" eaLnBrk="1" fontAlgn="base" latinLnBrk="0" hangingPunct="1">
              <a:lnSpc>
                <a:spcPct val="125000"/>
              </a:lnSpc>
              <a:spcBef>
                <a:spcPts val="20"/>
              </a:spcBef>
              <a:spcAft>
                <a:spcPts val="0"/>
              </a:spcAft>
              <a:buClr>
                <a:srgbClr val="000000"/>
              </a:buClr>
              <a:buSzPct val="75000"/>
              <a:buFont typeface="Arial" panose="020B0604020202020204" pitchFamily="34" charset="0"/>
              <a:buChar char="•"/>
              <a:defRPr/>
            </a:pPr>
            <a:r>
              <a:rPr lang="zh-CN" altLang="en-US" sz="2000" kern="0" noProof="0" dirty="0">
                <a:ln>
                  <a:noFill/>
                </a:ln>
                <a:effectLst/>
                <a:uLnTx/>
                <a:uFillTx/>
                <a:sym typeface="+mn-ea"/>
              </a:rPr>
              <a:t>所</a:t>
            </a:r>
            <a:r>
              <a:rPr lang="en-US" altLang="zh-CN" sz="2000" dirty="0" err="1">
                <a:sym typeface="+mn-ea"/>
              </a:rPr>
              <a:t>丢失数据包的数量占所发送数据包的比率</a:t>
            </a:r>
            <a:endParaRPr lang="en-US" altLang="zh-CN" sz="2000" dirty="0">
              <a:sym typeface="+mn-ea"/>
            </a:endParaRPr>
          </a:p>
          <a:p>
            <a:pPr marR="0" lvl="1" algn="just" defTabSz="914400" rtl="0" eaLnBrk="1" fontAlgn="base" latinLnBrk="0" hangingPunct="1">
              <a:lnSpc>
                <a:spcPct val="120000"/>
              </a:lnSpc>
              <a:spcBef>
                <a:spcPts val="20"/>
              </a:spcBef>
              <a:spcAft>
                <a:spcPts val="0"/>
              </a:spcAft>
              <a:buClr>
                <a:srgbClr val="000000"/>
              </a:buClr>
              <a:buSzPct val="75000"/>
              <a:buFont typeface="Arial" panose="020B0604020202020204" pitchFamily="34" charset="0"/>
              <a:buChar char="•"/>
              <a:defRPr/>
            </a:pPr>
            <a:endPar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a16="http://schemas.microsoft.com/office/drawing/2014/main" id="{F5CE1C03-BADB-F541-AC31-DF7316967E4A}"/>
              </a:ext>
            </a:extLst>
          </p:cNvPr>
          <p:cNvSpPr>
            <a:spLocks noGrp="1"/>
          </p:cNvSpPr>
          <p:nvPr>
            <p:ph type="sldNum" sz="quarter" idx="12"/>
          </p:nvPr>
        </p:nvSpPr>
        <p:spPr/>
        <p:txBody>
          <a:bodyPr/>
          <a:lstStyle/>
          <a:p>
            <a:fld id="{8D4D1E41-7A09-AB4A-A4E1-09765ADA2698}" type="slidenum">
              <a:rPr kumimoji="1" lang="zh-CN" altLang="en-US" smtClean="0"/>
              <a:t>74</a:t>
            </a:fld>
            <a:endParaRPr kumimoji="1" lang="zh-CN" altLang="en-US" dirty="0"/>
          </a:p>
        </p:txBody>
      </p:sp>
      <p:grpSp>
        <p:nvGrpSpPr>
          <p:cNvPr id="3" name="组合 2"/>
          <p:cNvGrpSpPr/>
          <p:nvPr/>
        </p:nvGrpSpPr>
        <p:grpSpPr>
          <a:xfrm>
            <a:off x="2894012" y="5082540"/>
            <a:ext cx="6436360" cy="1146175"/>
            <a:chOff x="11275" y="5223"/>
            <a:chExt cx="10136" cy="1805"/>
          </a:xfrm>
        </p:grpSpPr>
        <p:grpSp>
          <p:nvGrpSpPr>
            <p:cNvPr id="130051" name="Group 140"/>
            <p:cNvGrpSpPr/>
            <p:nvPr/>
          </p:nvGrpSpPr>
          <p:grpSpPr>
            <a:xfrm>
              <a:off x="11962" y="5509"/>
              <a:ext cx="555" cy="1380"/>
              <a:chOff x="4140" y="429"/>
              <a:chExt cx="1425" cy="2396"/>
            </a:xfrm>
          </p:grpSpPr>
          <p:sp>
            <p:nvSpPr>
              <p:cNvPr id="130052" name="Freeform 141"/>
              <p:cNvSpPr/>
              <p:nvPr/>
            </p:nvSpPr>
            <p:spPr>
              <a:xfrm>
                <a:off x="5268" y="433"/>
                <a:ext cx="283" cy="2286"/>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lstStyle/>
              <a:p>
                <a:endParaRPr lang="zh-CN" altLang="en-US"/>
              </a:p>
            </p:txBody>
          </p:sp>
          <p:sp>
            <p:nvSpPr>
              <p:cNvPr id="130053" name="Rectangle 142"/>
              <p:cNvSpPr/>
              <p:nvPr/>
            </p:nvSpPr>
            <p:spPr>
              <a:xfrm>
                <a:off x="4206" y="429"/>
                <a:ext cx="1047" cy="2284"/>
              </a:xfrm>
              <a:prstGeom prst="rect">
                <a:avLst/>
              </a:prstGeom>
              <a:gradFill rotWithShape="1">
                <a:gsLst>
                  <a:gs pos="0">
                    <a:srgbClr val="292929"/>
                  </a:gs>
                  <a:gs pos="100000">
                    <a:srgbClr val="808080"/>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54" name="Freeform 143"/>
              <p:cNvSpPr/>
              <p:nvPr/>
            </p:nvSpPr>
            <p:spPr>
              <a:xfrm>
                <a:off x="5321" y="570"/>
                <a:ext cx="169" cy="2115"/>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lstStyle/>
              <a:p>
                <a:endParaRPr lang="zh-CN" altLang="en-US"/>
              </a:p>
            </p:txBody>
          </p:sp>
          <p:sp>
            <p:nvSpPr>
              <p:cNvPr id="130055" name="Freeform 144"/>
              <p:cNvSpPr/>
              <p:nvPr/>
            </p:nvSpPr>
            <p:spPr>
              <a:xfrm>
                <a:off x="5284" y="1640"/>
                <a:ext cx="263" cy="189"/>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p>
            </p:txBody>
          </p:sp>
          <p:sp>
            <p:nvSpPr>
              <p:cNvPr id="130056" name="Rectangle 145"/>
              <p:cNvSpPr/>
              <p:nvPr/>
            </p:nvSpPr>
            <p:spPr>
              <a:xfrm>
                <a:off x="4212" y="693"/>
                <a:ext cx="596"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nvGrpSpPr>
              <p:cNvPr id="130057" name="Group 146"/>
              <p:cNvGrpSpPr/>
              <p:nvPr/>
            </p:nvGrpSpPr>
            <p:grpSpPr>
              <a:xfrm>
                <a:off x="4749" y="668"/>
                <a:ext cx="581" cy="145"/>
                <a:chOff x="614" y="2568"/>
                <a:chExt cx="725" cy="139"/>
              </a:xfrm>
            </p:grpSpPr>
            <p:sp>
              <p:nvSpPr>
                <p:cNvPr id="130058" name="AutoShape 147"/>
                <p:cNvSpPr/>
                <p:nvPr/>
              </p:nvSpPr>
              <p:spPr>
                <a:xfrm>
                  <a:off x="614" y="2568"/>
                  <a:ext cx="725" cy="139"/>
                </a:xfrm>
                <a:prstGeom prst="roundRect">
                  <a:avLst>
                    <a:gd name="adj" fmla="val 50000"/>
                  </a:avLst>
                </a:prstGeom>
                <a:solidFill>
                  <a:schemeClr val="tx1"/>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59" name="AutoShape 148"/>
                <p:cNvSpPr/>
                <p:nvPr/>
              </p:nvSpPr>
              <p:spPr>
                <a:xfrm>
                  <a:off x="630" y="2584"/>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sp>
            <p:nvSpPr>
              <p:cNvPr id="130060" name="Rectangle 149"/>
              <p:cNvSpPr/>
              <p:nvPr/>
            </p:nvSpPr>
            <p:spPr>
              <a:xfrm>
                <a:off x="4224" y="1019"/>
                <a:ext cx="596"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nvGrpSpPr>
              <p:cNvPr id="130061" name="Group 150"/>
              <p:cNvGrpSpPr/>
              <p:nvPr/>
            </p:nvGrpSpPr>
            <p:grpSpPr>
              <a:xfrm>
                <a:off x="4747" y="994"/>
                <a:ext cx="581" cy="134"/>
                <a:chOff x="614" y="2568"/>
                <a:chExt cx="725" cy="139"/>
              </a:xfrm>
            </p:grpSpPr>
            <p:sp>
              <p:nvSpPr>
                <p:cNvPr id="130062" name="AutoShape 151"/>
                <p:cNvSpPr/>
                <p:nvPr/>
              </p:nvSpPr>
              <p:spPr>
                <a:xfrm>
                  <a:off x="614" y="2568"/>
                  <a:ext cx="725" cy="139"/>
                </a:xfrm>
                <a:prstGeom prst="roundRect">
                  <a:avLst>
                    <a:gd name="adj" fmla="val 50000"/>
                  </a:avLst>
                </a:prstGeom>
                <a:solidFill>
                  <a:schemeClr val="tx1"/>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63" name="AutoShape 152"/>
                <p:cNvSpPr/>
                <p:nvPr/>
              </p:nvSpPr>
              <p:spPr>
                <a:xfrm>
                  <a:off x="630" y="2584"/>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sp>
            <p:nvSpPr>
              <p:cNvPr id="130064" name="Rectangle 153"/>
              <p:cNvSpPr/>
              <p:nvPr/>
            </p:nvSpPr>
            <p:spPr>
              <a:xfrm>
                <a:off x="4217" y="1358"/>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65" name="Rectangle 154"/>
              <p:cNvSpPr/>
              <p:nvPr/>
            </p:nvSpPr>
            <p:spPr>
              <a:xfrm>
                <a:off x="4228" y="1655"/>
                <a:ext cx="596"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nvGrpSpPr>
              <p:cNvPr id="130066" name="Group 155"/>
              <p:cNvGrpSpPr/>
              <p:nvPr/>
            </p:nvGrpSpPr>
            <p:grpSpPr>
              <a:xfrm>
                <a:off x="4735" y="1627"/>
                <a:ext cx="582" cy="151"/>
                <a:chOff x="614" y="2568"/>
                <a:chExt cx="725" cy="139"/>
              </a:xfrm>
            </p:grpSpPr>
            <p:sp>
              <p:nvSpPr>
                <p:cNvPr id="130067" name="AutoShape 156"/>
                <p:cNvSpPr/>
                <p:nvPr/>
              </p:nvSpPr>
              <p:spPr>
                <a:xfrm>
                  <a:off x="614" y="2568"/>
                  <a:ext cx="725" cy="139"/>
                </a:xfrm>
                <a:prstGeom prst="roundRect">
                  <a:avLst>
                    <a:gd name="adj" fmla="val 50000"/>
                  </a:avLst>
                </a:prstGeom>
                <a:solidFill>
                  <a:schemeClr val="tx1"/>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68" name="AutoShape 157"/>
                <p:cNvSpPr/>
                <p:nvPr/>
              </p:nvSpPr>
              <p:spPr>
                <a:xfrm>
                  <a:off x="630" y="2584"/>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sp>
            <p:nvSpPr>
              <p:cNvPr id="130069" name="Freeform 158"/>
              <p:cNvSpPr/>
              <p:nvPr/>
            </p:nvSpPr>
            <p:spPr>
              <a:xfrm>
                <a:off x="5288" y="1354"/>
                <a:ext cx="263" cy="188"/>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p>
            </p:txBody>
          </p:sp>
          <p:grpSp>
            <p:nvGrpSpPr>
              <p:cNvPr id="130070" name="Group 159"/>
              <p:cNvGrpSpPr/>
              <p:nvPr/>
            </p:nvGrpSpPr>
            <p:grpSpPr>
              <a:xfrm>
                <a:off x="4739" y="1327"/>
                <a:ext cx="582" cy="139"/>
                <a:chOff x="614" y="2568"/>
                <a:chExt cx="725" cy="139"/>
              </a:xfrm>
            </p:grpSpPr>
            <p:sp>
              <p:nvSpPr>
                <p:cNvPr id="130071" name="AutoShape 160"/>
                <p:cNvSpPr/>
                <p:nvPr/>
              </p:nvSpPr>
              <p:spPr>
                <a:xfrm>
                  <a:off x="614" y="2568"/>
                  <a:ext cx="725" cy="139"/>
                </a:xfrm>
                <a:prstGeom prst="roundRect">
                  <a:avLst>
                    <a:gd name="adj" fmla="val 50000"/>
                  </a:avLst>
                </a:prstGeom>
                <a:solidFill>
                  <a:schemeClr val="tx1"/>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72" name="AutoShape 161"/>
                <p:cNvSpPr/>
                <p:nvPr/>
              </p:nvSpPr>
              <p:spPr>
                <a:xfrm>
                  <a:off x="630" y="2584"/>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sp>
            <p:nvSpPr>
              <p:cNvPr id="130073" name="Rectangle 162"/>
              <p:cNvSpPr/>
              <p:nvPr/>
            </p:nvSpPr>
            <p:spPr>
              <a:xfrm>
                <a:off x="5250" y="431"/>
                <a:ext cx="68"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74" name="Freeform 163"/>
              <p:cNvSpPr/>
              <p:nvPr/>
            </p:nvSpPr>
            <p:spPr>
              <a:xfrm>
                <a:off x="5312" y="1007"/>
                <a:ext cx="237" cy="213"/>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p>
            </p:txBody>
          </p:sp>
          <p:sp>
            <p:nvSpPr>
              <p:cNvPr id="130075" name="Freeform 164"/>
              <p:cNvSpPr/>
              <p:nvPr/>
            </p:nvSpPr>
            <p:spPr>
              <a:xfrm>
                <a:off x="5315" y="680"/>
                <a:ext cx="244" cy="240"/>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p>
            </p:txBody>
          </p:sp>
          <p:sp>
            <p:nvSpPr>
              <p:cNvPr id="130076" name="Oval 165"/>
              <p:cNvSpPr/>
              <p:nvPr/>
            </p:nvSpPr>
            <p:spPr>
              <a:xfrm>
                <a:off x="5517" y="2611"/>
                <a:ext cx="48" cy="96"/>
              </a:xfrm>
              <a:prstGeom prst="ellipse">
                <a:avLst/>
              </a:prstGeom>
              <a:solidFill>
                <a:srgbClr val="333333"/>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77" name="Freeform 166"/>
              <p:cNvSpPr/>
              <p:nvPr/>
            </p:nvSpPr>
            <p:spPr>
              <a:xfrm>
                <a:off x="5302" y="2614"/>
                <a:ext cx="245" cy="200"/>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solidFill>
              <a:ln w="9525">
                <a:noFill/>
              </a:ln>
            </p:spPr>
            <p:txBody>
              <a:bodyPr/>
              <a:lstStyle/>
              <a:p>
                <a:endParaRPr lang="zh-CN" altLang="en-US"/>
              </a:p>
            </p:txBody>
          </p:sp>
          <p:sp>
            <p:nvSpPr>
              <p:cNvPr id="130078" name="AutoShape 167"/>
              <p:cNvSpPr/>
              <p:nvPr/>
            </p:nvSpPr>
            <p:spPr>
              <a:xfrm>
                <a:off x="4140" y="2678"/>
                <a:ext cx="1199" cy="147"/>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79" name="AutoShape 168"/>
              <p:cNvSpPr/>
              <p:nvPr/>
            </p:nvSpPr>
            <p:spPr>
              <a:xfrm>
                <a:off x="4206" y="2711"/>
                <a:ext cx="1070"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80" name="Oval 169"/>
              <p:cNvSpPr/>
              <p:nvPr/>
            </p:nvSpPr>
            <p:spPr>
              <a:xfrm>
                <a:off x="4308" y="2383"/>
                <a:ext cx="158" cy="143"/>
              </a:xfrm>
              <a:prstGeom prst="ellipse">
                <a:avLst/>
              </a:prstGeom>
              <a:solidFill>
                <a:srgbClr val="33CC33"/>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81" name="Oval 170"/>
              <p:cNvSpPr/>
              <p:nvPr/>
            </p:nvSpPr>
            <p:spPr>
              <a:xfrm>
                <a:off x="4486" y="2384"/>
                <a:ext cx="160" cy="143"/>
              </a:xfrm>
              <a:prstGeom prst="ellipse">
                <a:avLst/>
              </a:prstGeom>
              <a:solidFill>
                <a:srgbClr val="FF0000"/>
              </a:solidFill>
              <a:ln w="9525">
                <a:noFill/>
              </a:ln>
            </p:spPr>
            <p:txBody>
              <a:bodyPr wrap="none" anchor="ctr"/>
              <a:lstStyle/>
              <a:p>
                <a:pPr algn="ctr"/>
                <a:endParaRPr lang="en-US" altLang="zh-CN" sz="1800" dirty="0">
                  <a:solidFill>
                    <a:srgbClr val="FF0000"/>
                  </a:solidFill>
                  <a:latin typeface="Arial" panose="020B0604020202020204" pitchFamily="34" charset="0"/>
                  <a:ea typeface="MS PGothic" panose="020B0600070205080204" pitchFamily="-84" charset="-128"/>
                </a:endParaRPr>
              </a:p>
            </p:txBody>
          </p:sp>
          <p:sp>
            <p:nvSpPr>
              <p:cNvPr id="130082" name="Oval 171"/>
              <p:cNvSpPr/>
              <p:nvPr/>
            </p:nvSpPr>
            <p:spPr>
              <a:xfrm>
                <a:off x="4662" y="2381"/>
                <a:ext cx="158" cy="141"/>
              </a:xfrm>
              <a:prstGeom prst="ellipse">
                <a:avLst/>
              </a:prstGeom>
              <a:solidFill>
                <a:srgbClr val="33CC33"/>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83" name="Rectangle 172"/>
              <p:cNvSpPr/>
              <p:nvPr/>
            </p:nvSpPr>
            <p:spPr>
              <a:xfrm>
                <a:off x="5062" y="1835"/>
                <a:ext cx="85" cy="761"/>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grpSp>
          <p:nvGrpSpPr>
            <p:cNvPr id="130086" name="Group 34"/>
            <p:cNvGrpSpPr/>
            <p:nvPr/>
          </p:nvGrpSpPr>
          <p:grpSpPr>
            <a:xfrm>
              <a:off x="12376" y="6053"/>
              <a:ext cx="2131" cy="48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30089" name="Oval 37"/>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130091" name="Text Box 39"/>
            <p:cNvSpPr txBox="1"/>
            <p:nvPr/>
          </p:nvSpPr>
          <p:spPr>
            <a:xfrm>
              <a:off x="12012" y="5393"/>
              <a:ext cx="2879" cy="628"/>
            </a:xfrm>
            <a:prstGeom prst="rect">
              <a:avLst/>
            </a:prstGeom>
            <a:noFill/>
            <a:ln w="9525">
              <a:noFill/>
            </a:ln>
          </p:spPr>
          <p:txBody>
            <a:bodyPr wrap="square" anchor="t">
              <a:spAutoFit/>
            </a:bodyPr>
            <a:lstStyle/>
            <a:p>
              <a:pPr algn="ctr" eaLnBrk="0" hangingPunct="0"/>
              <a:r>
                <a:rPr lang="en-US" altLang="zh-CN" sz="2000" dirty="0">
                  <a:latin typeface="Arial" panose="020B0604020202020204" pitchFamily="34" charset="0"/>
                  <a:ea typeface="MS PGothic" panose="020B0600070205080204" pitchFamily="-84" charset="-128"/>
                </a:rPr>
                <a:t>  R</a:t>
              </a:r>
              <a:r>
                <a:rPr lang="en-US" altLang="zh-CN" sz="2800" baseline="-25000" dirty="0">
                  <a:latin typeface="Arial" panose="020B0604020202020204" pitchFamily="34" charset="0"/>
                  <a:ea typeface="MS PGothic" panose="020B0600070205080204" pitchFamily="-84" charset="-128"/>
                </a:rPr>
                <a:t>s</a:t>
              </a:r>
              <a:r>
                <a:rPr lang="en-US" altLang="zh-CN" sz="2000" baseline="-25000" dirty="0">
                  <a:latin typeface="Arial" panose="020B0604020202020204" pitchFamily="34" charset="0"/>
                  <a:ea typeface="MS PGothic" panose="020B0600070205080204" pitchFamily="-84" charset="-128"/>
                </a:rPr>
                <a:t> </a:t>
              </a:r>
              <a:r>
                <a:rPr lang="en-US" altLang="zh-CN" sz="2000" dirty="0">
                  <a:latin typeface="Arial" panose="020B0604020202020204" pitchFamily="34" charset="0"/>
                  <a:ea typeface="MS PGothic" panose="020B0600070205080204" pitchFamily="-84" charset="-128"/>
                </a:rPr>
                <a:t>b/s</a:t>
              </a:r>
            </a:p>
          </p:txBody>
        </p:sp>
        <p:sp>
          <p:nvSpPr>
            <p:cNvPr id="130092" name="AutoShape 42"/>
            <p:cNvSpPr/>
            <p:nvPr/>
          </p:nvSpPr>
          <p:spPr>
            <a:xfrm flipV="1">
              <a:off x="11401" y="5661"/>
              <a:ext cx="1410" cy="890"/>
            </a:xfrm>
            <a:custGeom>
              <a:avLst/>
              <a:gdLst/>
              <a:ahLst/>
              <a:cxnLst>
                <a:cxn ang="17694720">
                  <a:pos x="2147483647" y="0"/>
                </a:cxn>
                <a:cxn ang="5898240">
                  <a:pos x="2147483647" y="2147483647"/>
                </a:cxn>
                <a:cxn ang="5898240">
                  <a:pos x="2147483647" y="2147483647"/>
                </a:cxn>
                <a:cxn ang="0">
                  <a:pos x="2147483647" y="2147483647"/>
                </a:cxn>
              </a:cxnLst>
              <a:rect l="0" t="0" r="0" b="0"/>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a:lstStyle/>
            <a:p>
              <a:endParaRPr lang="zh-CN" altLang="en-US"/>
            </a:p>
          </p:txBody>
        </p:sp>
        <p:sp>
          <p:nvSpPr>
            <p:cNvPr id="130093" name="AutoShape 43"/>
            <p:cNvSpPr/>
            <p:nvPr/>
          </p:nvSpPr>
          <p:spPr>
            <a:xfrm>
              <a:off x="19133" y="5993"/>
              <a:ext cx="1025" cy="598"/>
            </a:xfrm>
            <a:prstGeom prst="rightArrow">
              <a:avLst>
                <a:gd name="adj1" fmla="val 50000"/>
                <a:gd name="adj2" fmla="val 5376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grpSp>
          <p:nvGrpSpPr>
            <p:cNvPr id="130094" name="Group 54"/>
            <p:cNvGrpSpPr/>
            <p:nvPr/>
          </p:nvGrpSpPr>
          <p:grpSpPr>
            <a:xfrm>
              <a:off x="16455" y="5223"/>
              <a:ext cx="2909" cy="1516"/>
              <a:chOff x="3130" y="2817"/>
              <a:chExt cx="1917" cy="618"/>
            </a:xfrm>
          </p:grpSpPr>
          <p:grpSp>
            <p:nvGrpSpPr>
              <p:cNvPr id="130095" name="Group 45"/>
              <p:cNvGrpSpPr/>
              <p:nvPr/>
            </p:nvGrpSpPr>
            <p:grpSpPr>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30098" name="Oval 48"/>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130100" name="Text Box 50"/>
              <p:cNvSpPr txBox="1"/>
              <p:nvPr/>
            </p:nvSpPr>
            <p:spPr>
              <a:xfrm>
                <a:off x="3187" y="2817"/>
                <a:ext cx="1860" cy="256"/>
              </a:xfrm>
              <a:prstGeom prst="rect">
                <a:avLst/>
              </a:prstGeom>
              <a:noFill/>
              <a:ln w="9525">
                <a:noFill/>
              </a:ln>
            </p:spPr>
            <p:txBody>
              <a:bodyPr anchor="t">
                <a:spAutoFit/>
              </a:bodyPr>
              <a:lstStyle/>
              <a:p>
                <a:pPr algn="ctr" eaLnBrk="0" hangingPunct="0"/>
                <a:r>
                  <a:rPr lang="en-US" altLang="zh-CN" sz="2000" dirty="0">
                    <a:latin typeface="Arial" panose="020B0604020202020204" pitchFamily="34" charset="0"/>
                    <a:ea typeface="MS PGothic" panose="020B0600070205080204" pitchFamily="-84" charset="-128"/>
                  </a:rPr>
                  <a:t>R</a:t>
                </a:r>
                <a:r>
                  <a:rPr lang="en-US" altLang="zh-CN" sz="2800" baseline="-25000" dirty="0">
                    <a:latin typeface="Arial" panose="020B0604020202020204" pitchFamily="34" charset="0"/>
                    <a:ea typeface="MS PGothic" panose="020B0600070205080204" pitchFamily="-84" charset="-128"/>
                  </a:rPr>
                  <a:t>c</a:t>
                </a:r>
                <a:r>
                  <a:rPr lang="en-US" altLang="zh-CN" sz="2000" baseline="-25000" dirty="0">
                    <a:latin typeface="Arial" panose="020B0604020202020204" pitchFamily="34" charset="0"/>
                    <a:ea typeface="MS PGothic" panose="020B0600070205080204" pitchFamily="-84" charset="-128"/>
                  </a:rPr>
                  <a:t> </a:t>
                </a:r>
                <a:r>
                  <a:rPr lang="en-US" altLang="zh-CN" sz="2000" dirty="0">
                    <a:latin typeface="Arial" panose="020B0604020202020204" pitchFamily="34" charset="0"/>
                    <a:ea typeface="MS PGothic" panose="020B0600070205080204" pitchFamily="-84" charset="-128"/>
                  </a:rPr>
                  <a:t>b/s</a:t>
                </a:r>
              </a:p>
            </p:txBody>
          </p:sp>
        </p:grpSp>
        <p:grpSp>
          <p:nvGrpSpPr>
            <p:cNvPr id="130101" name="Group 5"/>
            <p:cNvGrpSpPr/>
            <p:nvPr/>
          </p:nvGrpSpPr>
          <p:grpSpPr>
            <a:xfrm>
              <a:off x="14642" y="6096"/>
              <a:ext cx="1530" cy="445"/>
              <a:chOff x="3600" y="219"/>
              <a:chExt cx="360" cy="175"/>
            </a:xfrm>
          </p:grpSpPr>
          <p:sp>
            <p:nvSpPr>
              <p:cNvPr id="130102" name="Oval 6"/>
              <p:cNvSpPr/>
              <p:nvPr/>
            </p:nvSpPr>
            <p:spPr>
              <a:xfrm>
                <a:off x="3603" y="297"/>
                <a:ext cx="357" cy="97"/>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sp>
            <p:nvSpPr>
              <p:cNvPr id="130103" name="Line 7"/>
              <p:cNvSpPr/>
              <p:nvPr/>
            </p:nvSpPr>
            <p:spPr>
              <a:xfrm>
                <a:off x="3603" y="289"/>
                <a:ext cx="0" cy="60"/>
              </a:xfrm>
              <a:prstGeom prst="line">
                <a:avLst/>
              </a:prstGeom>
              <a:ln w="12700" cap="flat" cmpd="sng">
                <a:solidFill>
                  <a:schemeClr val="tx1"/>
                </a:solidFill>
                <a:prstDash val="solid"/>
                <a:round/>
                <a:headEnd type="none" w="med" len="med"/>
                <a:tailEnd type="none" w="med" len="med"/>
              </a:ln>
            </p:spPr>
          </p:sp>
          <p:sp>
            <p:nvSpPr>
              <p:cNvPr id="130104" name="Line 8"/>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130105" name="Rectangle 9"/>
              <p:cNvSpPr/>
              <p:nvPr/>
            </p:nvSpPr>
            <p:spPr>
              <a:xfrm>
                <a:off x="3603" y="289"/>
                <a:ext cx="354" cy="59"/>
              </a:xfrm>
              <a:prstGeom prst="rect">
                <a:avLst/>
              </a:prstGeom>
              <a:solidFill>
                <a:schemeClr val="hlink"/>
              </a:solidFill>
              <a:ln w="12700">
                <a:noFill/>
              </a:ln>
            </p:spPr>
            <p:txBody>
              <a:bodyPr wrap="none" anchor="ctr"/>
              <a:lstStyle/>
              <a:p>
                <a:pPr algn="ctr" eaLnBrk="0" hangingPunct="0"/>
                <a:endParaRPr lang="zh-CN" altLang="zh-CN" dirty="0">
                  <a:latin typeface="Arial" panose="020B0604020202020204" pitchFamily="34" charset="0"/>
                  <a:ea typeface="MS PGothic" panose="020B0600070205080204" pitchFamily="-84" charset="-128"/>
                </a:endParaRPr>
              </a:p>
            </p:txBody>
          </p:sp>
          <p:sp>
            <p:nvSpPr>
              <p:cNvPr id="130106" name="Oval 10"/>
              <p:cNvSpPr/>
              <p:nvPr/>
            </p:nvSpPr>
            <p:spPr>
              <a:xfrm>
                <a:off x="3600" y="219"/>
                <a:ext cx="357" cy="113"/>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grpSp>
            <p:nvGrpSpPr>
              <p:cNvPr id="130107" name="Group 11"/>
              <p:cNvGrpSpPr/>
              <p:nvPr/>
            </p:nvGrpSpPr>
            <p:grpSpPr>
              <a:xfrm>
                <a:off x="3686" y="244"/>
                <a:ext cx="177" cy="66"/>
                <a:chOff x="2848" y="848"/>
                <a:chExt cx="140" cy="98"/>
              </a:xfrm>
            </p:grpSpPr>
            <p:sp>
              <p:nvSpPr>
                <p:cNvPr id="130108" name="Line 12"/>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30109" name="Line 13"/>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30110" name="Line 14"/>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nvGrpSpPr>
              <p:cNvPr id="130111" name="Group 15"/>
              <p:cNvGrpSpPr/>
              <p:nvPr/>
            </p:nvGrpSpPr>
            <p:grpSpPr>
              <a:xfrm flipV="1">
                <a:off x="3686" y="243"/>
                <a:ext cx="177" cy="66"/>
                <a:chOff x="2848" y="848"/>
                <a:chExt cx="140" cy="98"/>
              </a:xfrm>
            </p:grpSpPr>
            <p:sp>
              <p:nvSpPr>
                <p:cNvPr id="130112" name="Line 16"/>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30113" name="Line 17"/>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30114" name="Line 18"/>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sp>
          <p:nvSpPr>
            <p:cNvPr id="130120" name="AutoShape 51"/>
            <p:cNvSpPr/>
            <p:nvPr/>
          </p:nvSpPr>
          <p:spPr>
            <a:xfrm>
              <a:off x="14510" y="6003"/>
              <a:ext cx="2150" cy="575"/>
            </a:xfrm>
            <a:prstGeom prst="rightArrow">
              <a:avLst>
                <a:gd name="adj1" fmla="val 50000"/>
                <a:gd name="adj2" fmla="val 8940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grpSp>
          <p:nvGrpSpPr>
            <p:cNvPr id="130121" name="Group 132"/>
            <p:cNvGrpSpPr/>
            <p:nvPr/>
          </p:nvGrpSpPr>
          <p:grpSpPr>
            <a:xfrm flipH="1">
              <a:off x="20038" y="5633"/>
              <a:ext cx="1373" cy="1395"/>
              <a:chOff x="-44" y="1473"/>
              <a:chExt cx="981" cy="1105"/>
            </a:xfrm>
          </p:grpSpPr>
          <p:pic>
            <p:nvPicPr>
              <p:cNvPr id="130122" name="Picture 133"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30123" name="Freeform 134"/>
              <p:cNvSpPr/>
              <p:nvPr/>
            </p:nvSpPr>
            <p:spPr>
              <a:xfrm flipH="1">
                <a:off x="374" y="1579"/>
                <a:ext cx="477" cy="506"/>
              </a:xfrm>
              <a:custGeom>
                <a:avLst/>
                <a:gdLst/>
                <a:ahLst/>
                <a:cxnLst>
                  <a:cxn ang="0">
                    <a:pos x="0" y="0"/>
                  </a:cxn>
                  <a:cxn ang="0">
                    <a:pos x="1296" y="69"/>
                  </a:cxn>
                  <a:cxn ang="0">
                    <a:pos x="1537" y="1447"/>
                  </a:cxn>
                  <a:cxn ang="0">
                    <a:pos x="339" y="1810"/>
                  </a:cxn>
                  <a:cxn ang="0">
                    <a:pos x="0" y="0"/>
                  </a:cxn>
                </a:cxnLst>
                <a:rect l="0" t="0" r="0" b="0"/>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lstStyle/>
              <a:p>
                <a:endParaRPr lang="zh-CN" altLang="en-US"/>
              </a:p>
            </p:txBody>
          </p:sp>
        </p:grpSp>
        <p:sp>
          <p:nvSpPr>
            <p:cNvPr id="130124" name="AutoShape 327"/>
            <p:cNvSpPr/>
            <p:nvPr/>
          </p:nvSpPr>
          <p:spPr>
            <a:xfrm>
              <a:off x="11275" y="5231"/>
              <a:ext cx="643" cy="680"/>
            </a:xfrm>
            <a:prstGeom prst="can">
              <a:avLst>
                <a:gd name="adj" fmla="val 21361"/>
              </a:avLst>
            </a:prstGeom>
            <a:gradFill rotWithShape="1">
              <a:gsLst>
                <a:gs pos="0">
                  <a:srgbClr val="000099"/>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grpSp>
      <p:sp>
        <p:nvSpPr>
          <p:cNvPr id="73" name="文本框 72">
            <a:extLst>
              <a:ext uri="{FF2B5EF4-FFF2-40B4-BE49-F238E27FC236}">
                <a16:creationId xmlns:a16="http://schemas.microsoft.com/office/drawing/2014/main" id="{A75DC8BB-97BA-5C49-BEBD-61DF377B19C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Tree>
    <p:extLst>
      <p:ext uri="{BB962C8B-B14F-4D97-AF65-F5344CB8AC3E}">
        <p14:creationId xmlns:p14="http://schemas.microsoft.com/office/powerpoint/2010/main" val="2314258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计算机网络度量单位</a:t>
            </a:r>
          </a:p>
        </p:txBody>
      </p:sp>
      <p:sp>
        <p:nvSpPr>
          <p:cNvPr id="3" name="内容占位符 2"/>
          <p:cNvSpPr>
            <a:spLocks noGrp="1"/>
          </p:cNvSpPr>
          <p:nvPr>
            <p:ph idx="1"/>
          </p:nvPr>
        </p:nvSpPr>
        <p:spPr>
          <a:xfrm>
            <a:off x="680720" y="1476376"/>
            <a:ext cx="5403215" cy="5016498"/>
          </a:xfrm>
        </p:spPr>
        <p:txBody>
          <a:bodyPr>
            <a:noAutofit/>
          </a:bodyPr>
          <a:lstStyle/>
          <a:p>
            <a:pPr>
              <a:lnSpc>
                <a:spcPct val="115000"/>
              </a:lnSpc>
              <a:spcAft>
                <a:spcPts val="0"/>
              </a:spcAft>
            </a:pPr>
            <a:r>
              <a:rPr kumimoji="1" lang="zh-CN" altLang="en-US" dirty="0"/>
              <a:t>时延抖动</a:t>
            </a:r>
            <a:endParaRPr kumimoji="1" lang="en-US" altLang="zh-CN" dirty="0"/>
          </a:p>
          <a:p>
            <a:pPr lvl="1">
              <a:lnSpc>
                <a:spcPct val="115000"/>
              </a:lnSpc>
              <a:spcAft>
                <a:spcPts val="0"/>
              </a:spcAft>
              <a:buFont typeface="Arial" panose="020B0604020202020204" pitchFamily="34" charset="0"/>
              <a:buChar char="•"/>
            </a:pPr>
            <a:r>
              <a:rPr lang="zh-CN" altLang="en-US" kern="100" dirty="0">
                <a:cs typeface="微软雅黑" panose="020B0503020204020204" pitchFamily="34" charset="-122"/>
              </a:rPr>
              <a:t>变化的时延称为抖动（</a:t>
            </a:r>
            <a:r>
              <a:rPr lang="en-US" altLang="zh-CN" kern="100" dirty="0">
                <a:cs typeface="微软雅黑" panose="020B0503020204020204" pitchFamily="34" charset="-122"/>
              </a:rPr>
              <a:t>Jitter</a:t>
            </a:r>
            <a:r>
              <a:rPr lang="zh-CN" altLang="en-US" kern="100" dirty="0">
                <a:cs typeface="微软雅黑" panose="020B0503020204020204" pitchFamily="34" charset="-122"/>
              </a:rPr>
              <a:t>）</a:t>
            </a:r>
            <a:endParaRPr lang="en-US" altLang="zh-CN" kern="100" dirty="0">
              <a:cs typeface="微软雅黑" panose="020B0503020204020204" pitchFamily="34" charset="-122"/>
            </a:endParaRPr>
          </a:p>
          <a:p>
            <a:pPr lvl="1">
              <a:lnSpc>
                <a:spcPct val="115000"/>
              </a:lnSpc>
              <a:buFont typeface="Arial" panose="020B0604020202020204" pitchFamily="34" charset="0"/>
              <a:buChar char="•"/>
            </a:pPr>
            <a:r>
              <a:rPr lang="zh-CN" altLang="en-US" kern="100" dirty="0">
                <a:cs typeface="微软雅黑" panose="020B0503020204020204" pitchFamily="34" charset="-122"/>
              </a:rPr>
              <a:t>时延抖动起源于网络中的队列或缓冲，抖动难以精确预测</a:t>
            </a:r>
            <a:endParaRPr lang="en-US" altLang="zh-CN" kern="100" dirty="0">
              <a:cs typeface="微软雅黑" panose="020B0503020204020204" pitchFamily="34" charset="-122"/>
            </a:endParaRPr>
          </a:p>
          <a:p>
            <a:pPr lvl="1">
              <a:lnSpc>
                <a:spcPct val="115000"/>
              </a:lnSpc>
              <a:spcAft>
                <a:spcPts val="0"/>
              </a:spcAft>
              <a:buFont typeface="Arial" panose="020B0604020202020204" pitchFamily="34" charset="0"/>
              <a:buChar char="•"/>
            </a:pPr>
            <a:r>
              <a:rPr lang="zh-CN" altLang="en-US" kern="100" dirty="0">
                <a:effectLst/>
                <a:cs typeface="微软雅黑" panose="020B0503020204020204" pitchFamily="34" charset="-122"/>
              </a:rPr>
              <a:t>在语音、视频多媒体业务中，抖动往往会严重影响用户的体验</a:t>
            </a:r>
          </a:p>
          <a:p>
            <a:pPr>
              <a:lnSpc>
                <a:spcPct val="115000"/>
              </a:lnSpc>
              <a:spcAft>
                <a:spcPts val="0"/>
              </a:spcAft>
            </a:pPr>
            <a:r>
              <a:rPr kumimoji="1" lang="zh-CN" altLang="en-US" dirty="0"/>
              <a:t>延迟丢包</a:t>
            </a:r>
            <a:endParaRPr kumimoji="1" lang="en-US" altLang="zh-CN" dirty="0"/>
          </a:p>
          <a:p>
            <a:pPr lvl="1">
              <a:lnSpc>
                <a:spcPct val="115000"/>
              </a:lnSpc>
              <a:spcBef>
                <a:spcPts val="0"/>
              </a:spcBef>
              <a:buFont typeface="Arial" panose="020B0604020202020204" pitchFamily="34" charset="0"/>
              <a:buChar char="•"/>
            </a:pPr>
            <a:r>
              <a:rPr lang="zh-CN" altLang="en-US" kern="100" dirty="0">
                <a:effectLst/>
                <a:cs typeface="微软雅黑" panose="020B0503020204020204" pitchFamily="34" charset="-122"/>
              </a:rPr>
              <a:t>在多媒体应用中，由于数据包延迟到达，在接收端</a:t>
            </a:r>
            <a:r>
              <a:rPr lang="zh-CN" altLang="en-US" kern="100" dirty="0">
                <a:cs typeface="微软雅黑" panose="020B0503020204020204" pitchFamily="34" charset="-122"/>
              </a:rPr>
              <a:t>需要丢弃</a:t>
            </a:r>
            <a:r>
              <a:rPr lang="zh-CN" altLang="en-US" kern="100" dirty="0">
                <a:effectLst/>
                <a:cs typeface="微软雅黑" panose="020B0503020204020204" pitchFamily="34" charset="-122"/>
              </a:rPr>
              <a:t>失去使用价值的包</a:t>
            </a:r>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t>75</a:t>
            </a:fld>
            <a:endParaRPr kumimoji="1" lang="zh-CN" altLang="en-US" dirty="0"/>
          </a:p>
        </p:txBody>
      </p:sp>
      <p:sp>
        <p:nvSpPr>
          <p:cNvPr id="6" name="文本框 5"/>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grpSp>
        <p:nvGrpSpPr>
          <p:cNvPr id="12" name="组合 11"/>
          <p:cNvGrpSpPr/>
          <p:nvPr/>
        </p:nvGrpSpPr>
        <p:grpSpPr>
          <a:xfrm>
            <a:off x="5876290" y="2226310"/>
            <a:ext cx="6219825" cy="3147695"/>
            <a:chOff x="9222" y="3144"/>
            <a:chExt cx="9795" cy="4957"/>
          </a:xfrm>
        </p:grpSpPr>
        <p:pic>
          <p:nvPicPr>
            <p:cNvPr id="4" name="图片 3"/>
            <p:cNvPicPr>
              <a:picLocks noChangeAspect="1"/>
            </p:cNvPicPr>
            <p:nvPr/>
          </p:nvPicPr>
          <p:blipFill>
            <a:blip r:embed="rId2"/>
            <a:stretch>
              <a:fillRect/>
            </a:stretch>
          </p:blipFill>
          <p:spPr>
            <a:xfrm>
              <a:off x="9222" y="3144"/>
              <a:ext cx="9795" cy="4065"/>
            </a:xfrm>
            <a:prstGeom prst="rect">
              <a:avLst/>
            </a:prstGeom>
          </p:spPr>
        </p:pic>
        <p:sp>
          <p:nvSpPr>
            <p:cNvPr id="8" name="圆角矩形 7"/>
            <p:cNvSpPr/>
            <p:nvPr/>
          </p:nvSpPr>
          <p:spPr>
            <a:xfrm>
              <a:off x="14451" y="4092"/>
              <a:ext cx="1738" cy="1496"/>
            </a:xfrm>
            <a:prstGeom prst="roundRect">
              <a:avLst/>
            </a:prstGeom>
            <a:noFill/>
            <a:ln w="41275">
              <a:solidFill>
                <a:srgbClr val="FF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 name="直接连接符 8"/>
            <p:cNvCxnSpPr>
              <a:cxnSpLocks/>
            </p:cNvCxnSpPr>
            <p:nvPr/>
          </p:nvCxnSpPr>
          <p:spPr>
            <a:xfrm>
              <a:off x="9948" y="7135"/>
              <a:ext cx="591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2433" y="7376"/>
              <a:ext cx="4229" cy="725"/>
            </a:xfrm>
            <a:prstGeom prst="rect">
              <a:avLst/>
            </a:prstGeom>
            <a:noFill/>
          </p:spPr>
          <p:txBody>
            <a:bodyPr wrap="square" rtlCol="0">
              <a:spAutoFit/>
            </a:bodyPr>
            <a:lstStyle/>
            <a:p>
              <a:pPr algn="ctr"/>
              <a:r>
                <a:rPr lang="zh-CN" altLang="en-US" sz="2400">
                  <a:solidFill>
                    <a:srgbClr val="7030A0"/>
                  </a:solidFill>
                  <a:latin typeface="微软雅黑" panose="020B0503020204020204" pitchFamily="34" charset="-122"/>
                  <a:ea typeface="微软雅黑" panose="020B0503020204020204" pitchFamily="34" charset="-122"/>
                </a:rPr>
                <a:t>时延抖动</a:t>
              </a:r>
            </a:p>
          </p:txBody>
        </p:sp>
      </p:grpSp>
    </p:spTree>
    <p:extLst>
      <p:ext uri="{BB962C8B-B14F-4D97-AF65-F5344CB8AC3E}">
        <p14:creationId xmlns:p14="http://schemas.microsoft.com/office/powerpoint/2010/main" val="26667895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982116"/>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solidFill>
                  <a:srgbClr val="C00000"/>
                </a:solidFill>
              </a:rPr>
              <a:t>1.6 </a:t>
            </a:r>
            <a:r>
              <a:rPr kumimoji="1" lang="zh-CN" altLang="en-US" dirty="0">
                <a:solidFill>
                  <a:srgbClr val="C00000"/>
                </a:solidFill>
              </a:rPr>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3" name="灯片编号占位符 2">
            <a:extLst>
              <a:ext uri="{FF2B5EF4-FFF2-40B4-BE49-F238E27FC236}">
                <a16:creationId xmlns:a16="http://schemas.microsoft.com/office/drawing/2014/main" id="{F8A76C4B-A564-FF49-A114-01146EF36AF5}"/>
              </a:ext>
            </a:extLst>
          </p:cNvPr>
          <p:cNvSpPr>
            <a:spLocks noGrp="1"/>
          </p:cNvSpPr>
          <p:nvPr>
            <p:ph type="sldNum" sz="quarter" idx="12"/>
          </p:nvPr>
        </p:nvSpPr>
        <p:spPr/>
        <p:txBody>
          <a:bodyPr/>
          <a:lstStyle/>
          <a:p>
            <a:fld id="{8D4D1E41-7A09-AB4A-A4E1-09765ADA2698}" type="slidenum">
              <a:rPr kumimoji="1" lang="zh-CN" altLang="en-US" smtClean="0"/>
              <a:t>76</a:t>
            </a:fld>
            <a:endParaRPr kumimoji="1"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6330654" y="1818614"/>
            <a:ext cx="4290404" cy="4206313"/>
          </a:xfrm>
          <a:prstGeom prst="wedgeRectCallout">
            <a:avLst>
              <a:gd name="adj1" fmla="val -82407"/>
              <a:gd name="adj2" fmla="val 2216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网络安全问题的由来</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病毒、蠕虫与恶意软件</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拒绝服务攻击</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密码泄露与撞库攻击</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数据包嗅探与</a:t>
            </a:r>
            <a:r>
              <a:rPr kumimoji="1" lang="en-US" altLang="zh-CN" sz="2400" dirty="0">
                <a:solidFill>
                  <a:prstClr val="black"/>
                </a:solidFill>
                <a:latin typeface="Microsoft YaHei" panose="020B0503020204020204" pitchFamily="34" charset="-122"/>
                <a:ea typeface="Microsoft YaHei" panose="020B0503020204020204" pitchFamily="34" charset="-122"/>
              </a:rPr>
              <a:t>IP</a:t>
            </a:r>
            <a:r>
              <a:rPr kumimoji="1" lang="zh-CN" altLang="en-US" sz="2400" dirty="0">
                <a:solidFill>
                  <a:prstClr val="black"/>
                </a:solidFill>
                <a:latin typeface="Microsoft YaHei" panose="020B0503020204020204" pitchFamily="34" charset="-122"/>
                <a:ea typeface="Microsoft YaHei" panose="020B0503020204020204" pitchFamily="34" charset="-122"/>
              </a:rPr>
              <a:t>欺骗</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隐私保护</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安全防御与法规</a:t>
            </a:r>
          </a:p>
        </p:txBody>
      </p:sp>
    </p:spTree>
    <p:extLst>
      <p:ext uri="{BB962C8B-B14F-4D97-AF65-F5344CB8AC3E}">
        <p14:creationId xmlns:p14="http://schemas.microsoft.com/office/powerpoint/2010/main" val="2750932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网络安全与威胁</a:t>
            </a:r>
          </a:p>
        </p:txBody>
      </p:sp>
      <p:sp>
        <p:nvSpPr>
          <p:cNvPr id="7" name="内容占位符 6"/>
          <p:cNvSpPr>
            <a:spLocks noGrp="1"/>
          </p:cNvSpPr>
          <p:nvPr>
            <p:ph idx="1"/>
          </p:nvPr>
        </p:nvSpPr>
        <p:spPr>
          <a:xfrm>
            <a:off x="838200" y="1510666"/>
            <a:ext cx="10515600" cy="5023553"/>
          </a:xfrm>
        </p:spPr>
        <p:txBody>
          <a:bodyPr>
            <a:normAutofit lnSpcReduction="10000"/>
          </a:bodyPr>
          <a:lstStyle/>
          <a:p>
            <a:pPr marL="360680" indent="-360680" fontAlgn="auto">
              <a:lnSpc>
                <a:spcPct val="120000"/>
              </a:lnSpc>
            </a:pPr>
            <a:r>
              <a:rPr kumimoji="1" dirty="0"/>
              <a:t>互联网最初设计时没有考虑到安全性</a:t>
            </a:r>
            <a:r>
              <a:rPr kumimoji="1" lang="zh-CN" altLang="en-US" dirty="0"/>
              <a:t> </a:t>
            </a:r>
            <a:endParaRPr kumimoji="1" lang="en-US" altLang="zh-CN" dirty="0"/>
          </a:p>
          <a:p>
            <a:pPr lvl="1">
              <a:lnSpc>
                <a:spcPct val="120000"/>
              </a:lnSpc>
            </a:pPr>
            <a:r>
              <a:rPr kumimoji="1" dirty="0"/>
              <a:t>最初的设想：“</a:t>
            </a:r>
            <a:r>
              <a:rPr kumimoji="1" dirty="0" err="1"/>
              <a:t>一组</a:t>
            </a:r>
            <a:r>
              <a:rPr kumimoji="1" dirty="0" err="1">
                <a:solidFill>
                  <a:srgbClr val="C00000"/>
                </a:solidFill>
              </a:rPr>
              <a:t>相互信任的用户</a:t>
            </a:r>
            <a:r>
              <a:rPr kumimoji="1" dirty="0" err="1"/>
              <a:t>连接</a:t>
            </a:r>
            <a:br>
              <a:rPr kumimoji="1" lang="en-US" dirty="0"/>
            </a:br>
            <a:r>
              <a:rPr kumimoji="1" dirty="0" err="1"/>
              <a:t>到一个透明的网络</a:t>
            </a:r>
            <a:r>
              <a:rPr kumimoji="1" dirty="0"/>
              <a:t>”</a:t>
            </a:r>
          </a:p>
          <a:p>
            <a:pPr marL="360680" indent="-360680">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网络空间（Cyberspace）</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6117" lvl="1" indent="-360680">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已发展成为</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继陆、海、空、天之后</a:t>
            </a:r>
            <a:br>
              <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第五大战略空间！</a:t>
            </a:r>
          </a:p>
          <a:p>
            <a:pPr marL="360680" indent="-360680" fontAlgn="auto">
              <a:lnSpc>
                <a:spcPct val="120000"/>
              </a:lnSpc>
            </a:pPr>
            <a:r>
              <a:rPr kumimoji="1" dirty="0" err="1"/>
              <a:t>我们现在需要考虑</a:t>
            </a:r>
            <a:endParaRPr kumimoji="1" dirty="0"/>
          </a:p>
          <a:p>
            <a:pPr lvl="1" fontAlgn="auto">
              <a:lnSpc>
                <a:spcPct val="120000"/>
              </a:lnSpc>
            </a:pPr>
            <a:r>
              <a:rPr kumimoji="1" dirty="0"/>
              <a:t>坏人如何攻击计算机网络</a:t>
            </a:r>
          </a:p>
          <a:p>
            <a:pPr lvl="1" fontAlgn="auto">
              <a:lnSpc>
                <a:spcPct val="120000"/>
              </a:lnSpc>
            </a:pPr>
            <a:r>
              <a:rPr kumimoji="1" dirty="0"/>
              <a:t>如何防御网络攻击</a:t>
            </a:r>
          </a:p>
          <a:p>
            <a:pPr lvl="1" fontAlgn="auto">
              <a:lnSpc>
                <a:spcPct val="120000"/>
              </a:lnSpc>
            </a:pPr>
            <a:r>
              <a:rPr kumimoji="1" dirty="0" err="1"/>
              <a:t>如何设计对攻击免疫的体系结构</a:t>
            </a:r>
            <a:endParaRPr kumimoji="1" lang="en-US" dirty="0"/>
          </a:p>
          <a:p>
            <a:pPr lvl="1" fontAlgn="auto">
              <a:lnSpc>
                <a:spcPct val="120000"/>
              </a:lnSpc>
            </a:pPr>
            <a:endParaRPr kumimoji="1" dirty="0"/>
          </a:p>
          <a:p>
            <a:pPr marL="457200" lvl="1" indent="0" fontAlgn="auto">
              <a:lnSpc>
                <a:spcPct val="120000"/>
              </a:lnSpc>
              <a:buNone/>
            </a:pPr>
            <a:endParaRPr kumimoji="1" lang="en-US" altLang="zh-CN" dirty="0"/>
          </a:p>
        </p:txBody>
      </p:sp>
      <p:sp>
        <p:nvSpPr>
          <p:cNvPr id="3" name="灯片编号占位符 2">
            <a:extLst>
              <a:ext uri="{FF2B5EF4-FFF2-40B4-BE49-F238E27FC236}">
                <a16:creationId xmlns:a16="http://schemas.microsoft.com/office/drawing/2014/main" id="{5A8F5577-5276-494F-A0BD-E8322DA614A6}"/>
              </a:ext>
            </a:extLst>
          </p:cNvPr>
          <p:cNvSpPr>
            <a:spLocks noGrp="1"/>
          </p:cNvSpPr>
          <p:nvPr>
            <p:ph type="sldNum" sz="quarter" idx="12"/>
          </p:nvPr>
        </p:nvSpPr>
        <p:spPr/>
        <p:txBody>
          <a:bodyPr/>
          <a:lstStyle/>
          <a:p>
            <a:fld id="{8D4D1E41-7A09-AB4A-A4E1-09765ADA2698}" type="slidenum">
              <a:rPr kumimoji="1" lang="zh-CN" altLang="en-US" smtClean="0"/>
              <a:t>77</a:t>
            </a:fld>
            <a:endParaRPr kumimoji="1" lang="zh-CN" altLang="en-US" dirty="0"/>
          </a:p>
        </p:txBody>
      </p:sp>
      <p:sp>
        <p:nvSpPr>
          <p:cNvPr id="9" name="文本框 8">
            <a:extLst>
              <a:ext uri="{FF2B5EF4-FFF2-40B4-BE49-F238E27FC236}">
                <a16:creationId xmlns:a16="http://schemas.microsoft.com/office/drawing/2014/main" id="{4D07B97C-E9BF-6942-BB11-C1DD867221C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pic>
        <p:nvPicPr>
          <p:cNvPr id="10" name="图片 9">
            <a:extLst>
              <a:ext uri="{FF2B5EF4-FFF2-40B4-BE49-F238E27FC236}">
                <a16:creationId xmlns:a16="http://schemas.microsoft.com/office/drawing/2014/main" id="{5C9B4AC4-C1C5-5D49-A63D-CCAC222999B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82345" y="1821029"/>
            <a:ext cx="2743200" cy="2013508"/>
          </a:xfrm>
          <a:prstGeom prst="rect">
            <a:avLst/>
          </a:prstGeom>
        </p:spPr>
      </p:pic>
      <p:sp>
        <p:nvSpPr>
          <p:cNvPr id="11" name="文本框 10">
            <a:extLst>
              <a:ext uri="{FF2B5EF4-FFF2-40B4-BE49-F238E27FC236}">
                <a16:creationId xmlns:a16="http://schemas.microsoft.com/office/drawing/2014/main" id="{75B95446-995C-664F-9AD6-3C65B571021C}"/>
              </a:ext>
            </a:extLst>
          </p:cNvPr>
          <p:cNvSpPr txBox="1"/>
          <p:nvPr/>
        </p:nvSpPr>
        <p:spPr>
          <a:xfrm>
            <a:off x="6733460" y="4406106"/>
            <a:ext cx="4640971" cy="1053558"/>
          </a:xfrm>
          <a:prstGeom prst="rect">
            <a:avLst/>
          </a:prstGeom>
          <a:noFill/>
          <a:ln>
            <a:solidFill>
              <a:srgbClr val="C00000"/>
            </a:solidFill>
          </a:ln>
        </p:spPr>
        <p:txBody>
          <a:bodyPr wrap="square" rtlCol="0">
            <a:spAutoFit/>
          </a:bodyPr>
          <a:lstStyle/>
          <a:p>
            <a:pPr lvl="0">
              <a:lnSpc>
                <a:spcPct val="150000"/>
              </a:lnSpc>
              <a:defRPr/>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没有网络安全，就没有国家安全</a:t>
            </a:r>
          </a:p>
          <a:p>
            <a:pPr lvl="0">
              <a:lnSpc>
                <a:spcPct val="150000"/>
              </a:lnSpc>
              <a:defRPr/>
            </a:pP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习近平总书记在网信工作会议讲话</a:t>
            </a:r>
            <a:endPar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2232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blinds(horizontal)">
                                      <p:cBhvr>
                                        <p:cTn id="10" dur="500"/>
                                        <p:tgtEl>
                                          <p:spTgt spid="7">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blinds(horizontal)">
                                      <p:cBhvr>
                                        <p:cTn id="13" dur="500"/>
                                        <p:tgtEl>
                                          <p:spTgt spid="7">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animEffect transition="in" filter="blinds(horizontal)">
                                      <p:cBhvr>
                                        <p:cTn id="16" dur="500"/>
                                        <p:tgtEl>
                                          <p:spTgt spid="7">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3"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你见过点三支香的熊猫么？</a:t>
            </a:r>
          </a:p>
        </p:txBody>
      </p:sp>
      <p:pic>
        <p:nvPicPr>
          <p:cNvPr id="5" name="内容占位符 4"/>
          <p:cNvPicPr>
            <a:picLocks noGrp="1" noChangeAspect="1"/>
          </p:cNvPicPr>
          <p:nvPr>
            <p:ph idx="1"/>
          </p:nvPr>
        </p:nvPicPr>
        <p:blipFill>
          <a:blip r:embed="rId5"/>
          <a:stretch>
            <a:fillRect/>
          </a:stretch>
        </p:blipFill>
        <p:spPr>
          <a:xfrm>
            <a:off x="935672" y="3653662"/>
            <a:ext cx="10515600" cy="2839212"/>
          </a:xfrm>
        </p:spPr>
      </p:pic>
      <p:sp>
        <p:nvSpPr>
          <p:cNvPr id="6" name="灯片编号占位符 5">
            <a:extLst>
              <a:ext uri="{FF2B5EF4-FFF2-40B4-BE49-F238E27FC236}">
                <a16:creationId xmlns:a16="http://schemas.microsoft.com/office/drawing/2014/main" id="{2A1D3B91-DFAA-8A4D-BDCC-AF3437E634FE}"/>
              </a:ext>
            </a:extLst>
          </p:cNvPr>
          <p:cNvSpPr>
            <a:spLocks noGrp="1"/>
          </p:cNvSpPr>
          <p:nvPr>
            <p:ph type="sldNum" sz="quarter" idx="12"/>
          </p:nvPr>
        </p:nvSpPr>
        <p:spPr/>
        <p:txBody>
          <a:bodyPr/>
          <a:lstStyle/>
          <a:p>
            <a:fld id="{8D4D1E41-7A09-AB4A-A4E1-09765ADA2698}" type="slidenum">
              <a:rPr kumimoji="1" lang="zh-CN" altLang="en-US" smtClean="0"/>
              <a:t>78</a:t>
            </a:fld>
            <a:endParaRPr kumimoji="1" lang="zh-CN" altLang="en-US" dirty="0"/>
          </a:p>
        </p:txBody>
      </p:sp>
      <p:pic>
        <p:nvPicPr>
          <p:cNvPr id="3" name="熊猫烧香 鬼畜 原版 - 001 - 熊猫烧香 鬼畜 原版 截取视频">
            <a:hlinkClick r:id="" action="ppaction://media"/>
          </p:cNvPr>
          <p:cNvPicPr/>
          <p:nvPr>
            <a:videoFile r:link="rId1"/>
            <p:extLst>
              <p:ext uri="{DAA4B4D4-6D71-4841-9C94-3DE7FCFB9230}">
                <p14:media xmlns:p14="http://schemas.microsoft.com/office/powerpoint/2010/main" r:embed="rId2">
                  <p14:trim st="6859.9524" end="30969.7409"/>
                </p14:media>
              </p:ext>
            </p:extLst>
          </p:nvPr>
        </p:nvPicPr>
        <p:blipFill>
          <a:blip r:embed="rId6"/>
          <a:stretch>
            <a:fillRect/>
          </a:stretch>
        </p:blipFill>
        <p:spPr>
          <a:xfrm>
            <a:off x="7978775" y="3168571"/>
            <a:ext cx="4006850" cy="2072005"/>
          </a:xfrm>
          <a:prstGeom prst="rect">
            <a:avLst/>
          </a:prstGeom>
        </p:spPr>
      </p:pic>
      <p:sp>
        <p:nvSpPr>
          <p:cNvPr id="7" name="文本框 6"/>
          <p:cNvSpPr txBox="1"/>
          <p:nvPr/>
        </p:nvSpPr>
        <p:spPr>
          <a:xfrm>
            <a:off x="1033145" y="1243965"/>
            <a:ext cx="10320655" cy="249174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Char char="Ø"/>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恶意软件：</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指任何有损用户利益的软件，做各种不正当的事情，例如删除篡改我们的文件，安装间谍软件来收集我们的隐私信息等</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Char char="Ø"/>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自我复制：</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一旦恶意软件感染了一台主机，就会从那台主机寻求进入更多的主机，影响与受感染设备通信的其他设备</a:t>
            </a:r>
          </a:p>
        </p:txBody>
      </p:sp>
      <p:sp>
        <p:nvSpPr>
          <p:cNvPr id="9" name="文本框 8">
            <a:extLst>
              <a:ext uri="{FF2B5EF4-FFF2-40B4-BE49-F238E27FC236}">
                <a16:creationId xmlns:a16="http://schemas.microsoft.com/office/drawing/2014/main" id="{36A06ACF-5578-6445-9AAD-7B2DF8D0C02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211098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46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30000" showWhenStopped="0">
                <p:cTn id="7" fill="remove" display="1">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5F5C8C9-54B8-F442-8E3F-FBD8148C2AC3}"/>
              </a:ext>
            </a:extLst>
          </p:cNvPr>
          <p:cNvSpPr>
            <a:spLocks noGrp="1" noChangeArrowheads="1"/>
          </p:cNvSpPr>
          <p:nvPr>
            <p:ph type="title"/>
          </p:nvPr>
        </p:nvSpPr>
        <p:spPr/>
        <p:txBody>
          <a:bodyPr/>
          <a:lstStyle/>
          <a:p>
            <a:r>
              <a:rPr lang="zh-CN" altLang="en-US" dirty="0"/>
              <a:t>主要参考书</a:t>
            </a:r>
          </a:p>
        </p:txBody>
      </p:sp>
      <p:sp>
        <p:nvSpPr>
          <p:cNvPr id="14339" name="Rectangle 3">
            <a:extLst>
              <a:ext uri="{FF2B5EF4-FFF2-40B4-BE49-F238E27FC236}">
                <a16:creationId xmlns:a16="http://schemas.microsoft.com/office/drawing/2014/main" id="{FE48CE49-CFA1-9143-8517-093D47146C38}"/>
              </a:ext>
            </a:extLst>
          </p:cNvPr>
          <p:cNvSpPr>
            <a:spLocks noGrp="1" noChangeArrowheads="1"/>
          </p:cNvSpPr>
          <p:nvPr>
            <p:ph idx="1"/>
          </p:nvPr>
        </p:nvSpPr>
        <p:spPr>
          <a:xfrm>
            <a:off x="629212" y="3965037"/>
            <a:ext cx="5711953" cy="2448979"/>
          </a:xfrm>
          <a:ln>
            <a:solidFill>
              <a:srgbClr val="5B307E"/>
            </a:solidFill>
          </a:ln>
        </p:spPr>
        <p:txBody>
          <a:bodyPr anchor="ctr">
            <a:normAutofit/>
          </a:bodyPr>
          <a:lstStyle/>
          <a:p>
            <a:r>
              <a:rPr lang="en-US" altLang="zh-CN" sz="2000" dirty="0"/>
              <a:t>Andrew S. Tanenbaum, </a:t>
            </a:r>
            <a:r>
              <a:rPr lang="en-US" altLang="zh-CN" sz="2000" b="1" dirty="0"/>
              <a:t>Computer Networks</a:t>
            </a:r>
            <a:r>
              <a:rPr lang="en-US" altLang="zh-CN" sz="2000" dirty="0"/>
              <a:t>, 5</a:t>
            </a:r>
            <a:r>
              <a:rPr lang="en-US" altLang="zh-CN" sz="2000" baseline="30000" dirty="0"/>
              <a:t>th</a:t>
            </a:r>
            <a:r>
              <a:rPr lang="en-US" altLang="zh-CN" sz="2000" dirty="0"/>
              <a:t> edition, Prentice-Hall,</a:t>
            </a:r>
            <a:r>
              <a:rPr lang="zh-CN" altLang="en-US" sz="2000" dirty="0"/>
              <a:t> </a:t>
            </a:r>
            <a:r>
              <a:rPr lang="en-US" altLang="zh-CN" sz="2000" dirty="0"/>
              <a:t>2011</a:t>
            </a:r>
          </a:p>
          <a:p>
            <a:r>
              <a:rPr lang="en-US" altLang="zh-CN" sz="2000" dirty="0"/>
              <a:t>James F. Kurose and Keith W. Ross, Computer Networking: </a:t>
            </a:r>
            <a:r>
              <a:rPr lang="en-US" altLang="zh-CN" sz="2000" b="1" dirty="0"/>
              <a:t>A Top-Down Approach</a:t>
            </a:r>
            <a:r>
              <a:rPr lang="en-US" altLang="zh-CN" sz="2000" dirty="0"/>
              <a:t>, Addison Wesley, 7</a:t>
            </a:r>
            <a:r>
              <a:rPr lang="en-US" altLang="zh-CN" sz="2000" baseline="30000" dirty="0"/>
              <a:t>th</a:t>
            </a:r>
            <a:r>
              <a:rPr lang="en-US" altLang="zh-CN" sz="2000" dirty="0"/>
              <a:t> edition, 2018</a:t>
            </a:r>
          </a:p>
        </p:txBody>
      </p:sp>
      <p:pic>
        <p:nvPicPr>
          <p:cNvPr id="35842" name="Picture 2">
            <a:extLst>
              <a:ext uri="{FF2B5EF4-FFF2-40B4-BE49-F238E27FC236}">
                <a16:creationId xmlns:a16="http://schemas.microsoft.com/office/drawing/2014/main" id="{40B41F1E-5488-E74E-8D82-D27D8AC9ED2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72465" y="3940602"/>
            <a:ext cx="2342249" cy="2473414"/>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a:extLst>
              <a:ext uri="{FF2B5EF4-FFF2-40B4-BE49-F238E27FC236}">
                <a16:creationId xmlns:a16="http://schemas.microsoft.com/office/drawing/2014/main" id="{B3CBCA6B-4983-8642-878A-DCAF9756881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01819" y="3940602"/>
            <a:ext cx="1788911" cy="247341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95BDFBC8-990F-A443-9C88-2387E474CA10}"/>
              </a:ext>
            </a:extLst>
          </p:cNvPr>
          <p:cNvSpPr/>
          <p:nvPr/>
        </p:nvSpPr>
        <p:spPr>
          <a:xfrm>
            <a:off x="629212" y="1477187"/>
            <a:ext cx="10461518" cy="2180413"/>
          </a:xfrm>
          <a:prstGeom prst="rect">
            <a:avLst/>
          </a:prstGeom>
          <a:ln>
            <a:solidFill>
              <a:srgbClr val="5B307E"/>
            </a:solidFill>
          </a:ln>
        </p:spPr>
        <p:txBody>
          <a:bodyPr wrap="none" anchor="ctr">
            <a:noAutofit/>
          </a:bodyPr>
          <a:lstStyle/>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计算机网络（第</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Tanenbaum</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&amp;</a:t>
            </a: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Wetherall</a:t>
            </a:r>
            <a:r>
              <a:rPr lang="zh-CN" altLang="en-US" sz="2000" dirty="0">
                <a:latin typeface="Microsoft YaHei" panose="020B0503020204020204" pitchFamily="34" charset="-122"/>
                <a:ea typeface="Microsoft YaHei" panose="020B0503020204020204" pitchFamily="34" charset="-122"/>
              </a:rPr>
              <a:t>，清华大学出版社，</a:t>
            </a:r>
            <a:r>
              <a:rPr lang="en-US" altLang="zh-CN" sz="2000" dirty="0">
                <a:latin typeface="Microsoft YaHei" panose="020B0503020204020204" pitchFamily="34" charset="-122"/>
                <a:ea typeface="Microsoft YaHei" panose="020B0503020204020204" pitchFamily="34" charset="-122"/>
              </a:rPr>
              <a:t>2012</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月</a:t>
            </a:r>
          </a:p>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计算机网络：自顶向下方法</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原书第</a:t>
            </a: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，库罗斯 罗斯，机械工业出版社，</a:t>
            </a: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06</a:t>
            </a:r>
            <a:r>
              <a:rPr lang="zh-CN" altLang="en-US" sz="2000" dirty="0">
                <a:latin typeface="Microsoft YaHei" panose="020B0503020204020204" pitchFamily="34" charset="-122"/>
                <a:ea typeface="Microsoft YaHei" panose="020B0503020204020204" pitchFamily="34" charset="-122"/>
              </a:rPr>
              <a:t>月</a:t>
            </a:r>
          </a:p>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计算机网络（第</a:t>
            </a: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，谢希仁，电子工业出版社，</a:t>
            </a:r>
            <a:r>
              <a:rPr lang="en-US" altLang="zh-CN" sz="2000" dirty="0">
                <a:latin typeface="Microsoft YaHei" panose="020B0503020204020204" pitchFamily="34" charset="-122"/>
                <a:ea typeface="Microsoft YaHei" panose="020B0503020204020204" pitchFamily="34" charset="-122"/>
              </a:rPr>
              <a:t>2017</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月</a:t>
            </a:r>
          </a:p>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计算机网络（第</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，徐敬东、张建忠，清华大学出版社，</a:t>
            </a:r>
            <a:r>
              <a:rPr lang="en-US" altLang="zh-CN" sz="2000" dirty="0">
                <a:latin typeface="Microsoft YaHei" panose="020B0503020204020204" pitchFamily="34" charset="-122"/>
                <a:ea typeface="Microsoft YaHei" panose="020B0503020204020204" pitchFamily="34" charset="-122"/>
              </a:rPr>
              <a:t>2013</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月</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日</a:t>
            </a:r>
          </a:p>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计算机网络教程（第</a:t>
            </a: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，吴功宜，电子工业出版社，</a:t>
            </a: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03</a:t>
            </a:r>
            <a:r>
              <a:rPr lang="zh-CN" altLang="en-US" sz="2000" dirty="0">
                <a:latin typeface="Microsoft YaHei" panose="020B0503020204020204" pitchFamily="34" charset="-122"/>
                <a:ea typeface="Microsoft YaHei" panose="020B0503020204020204" pitchFamily="34" charset="-122"/>
              </a:rPr>
              <a:t>月</a:t>
            </a:r>
          </a:p>
        </p:txBody>
      </p:sp>
      <p:sp>
        <p:nvSpPr>
          <p:cNvPr id="2" name="灯片编号占位符 1">
            <a:extLst>
              <a:ext uri="{FF2B5EF4-FFF2-40B4-BE49-F238E27FC236}">
                <a16:creationId xmlns:a16="http://schemas.microsoft.com/office/drawing/2014/main" id="{3DBE2315-880A-DF4D-91C8-4CEDB78D81E1}"/>
              </a:ext>
            </a:extLst>
          </p:cNvPr>
          <p:cNvSpPr>
            <a:spLocks noGrp="1"/>
          </p:cNvSpPr>
          <p:nvPr>
            <p:ph type="sldNum" sz="quarter" idx="12"/>
          </p:nvPr>
        </p:nvSpPr>
        <p:spPr/>
        <p:txBody>
          <a:bodyPr/>
          <a:lstStyle/>
          <a:p>
            <a:fld id="{8D4D1E41-7A09-AB4A-A4E1-09765ADA2698}" type="slidenum">
              <a:rPr kumimoji="1" lang="zh-CN" altLang="en-US" smtClean="0"/>
              <a:t>7</a:t>
            </a:fld>
            <a:endParaRPr kumimoji="1" lang="zh-CN" altLang="en-US" dirty="0"/>
          </a:p>
        </p:txBody>
      </p:sp>
    </p:spTree>
    <p:extLst>
      <p:ext uri="{BB962C8B-B14F-4D97-AF65-F5344CB8AC3E}">
        <p14:creationId xmlns:p14="http://schemas.microsoft.com/office/powerpoint/2010/main" val="26002577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恶意软件</a:t>
            </a:r>
            <a:endParaRPr kumimoji="1" lang="zh-CN" altLang="en-US" sz="3600" dirty="0"/>
          </a:p>
        </p:txBody>
      </p:sp>
      <p:sp>
        <p:nvSpPr>
          <p:cNvPr id="5" name="内容占位符 4">
            <a:extLst>
              <a:ext uri="{FF2B5EF4-FFF2-40B4-BE49-F238E27FC236}">
                <a16:creationId xmlns:a16="http://schemas.microsoft.com/office/drawing/2014/main" id="{BCC7463D-EB03-BD44-8CB5-33FE1DE39AF4}"/>
              </a:ext>
            </a:extLst>
          </p:cNvPr>
          <p:cNvSpPr>
            <a:spLocks noGrp="1"/>
          </p:cNvSpPr>
          <p:nvPr>
            <p:ph idx="1"/>
          </p:nvPr>
        </p:nvSpPr>
        <p:spPr>
          <a:xfrm>
            <a:off x="755969" y="1397576"/>
            <a:ext cx="5173661" cy="5055869"/>
          </a:xfrm>
        </p:spPr>
        <p:txBody>
          <a:bodyPr>
            <a:noAutofit/>
          </a:bodyPr>
          <a:lstStyle/>
          <a:p>
            <a:pPr marL="285750" lvl="0" indent="-285750">
              <a:spcBef>
                <a:spcPts val="400"/>
              </a:spcBef>
              <a:buFont typeface="Wingdings" panose="05000000000000000000" charset="0"/>
              <a:buChar char="Ø"/>
              <a:defRPr/>
            </a:pPr>
            <a:r>
              <a:rPr lang="zh-CN" altLang="en-US" sz="2400" dirty="0"/>
              <a:t>恶意软件</a:t>
            </a:r>
            <a:endParaRPr lang="en-US" altLang="zh-CN" sz="2400" dirty="0"/>
          </a:p>
          <a:p>
            <a:pPr marL="611187" lvl="1" indent="-285750">
              <a:spcBef>
                <a:spcPts val="400"/>
              </a:spcBef>
              <a:buFont typeface="Wingdings" panose="05000000000000000000" charset="0"/>
              <a:buChar char="Ø"/>
              <a:defRPr/>
            </a:pPr>
            <a:r>
              <a:rPr lang="zh-CN" altLang="en-US" sz="2000" dirty="0"/>
              <a:t>哪里来的恶意软件？</a:t>
            </a:r>
            <a:endParaRPr lang="en-US" altLang="zh-CN" sz="2000" dirty="0"/>
          </a:p>
          <a:p>
            <a:pPr marL="611187" lvl="1" indent="-285750">
              <a:spcBef>
                <a:spcPts val="400"/>
              </a:spcBef>
              <a:buFont typeface="Wingdings" panose="05000000000000000000" charset="0"/>
              <a:buChar char="Ø"/>
              <a:defRPr/>
            </a:pPr>
            <a:r>
              <a:rPr lang="zh-CN" altLang="en-US" sz="2000" dirty="0"/>
              <a:t>如何提升影响力？</a:t>
            </a:r>
            <a:endParaRPr lang="en-US" altLang="zh-CN" sz="2000" dirty="0"/>
          </a:p>
          <a:p>
            <a:pPr marL="285750" lvl="0" indent="-285750">
              <a:spcBef>
                <a:spcPts val="400"/>
              </a:spcBef>
              <a:buFont typeface="Wingdings" panose="05000000000000000000" charset="0"/>
              <a:buChar char="Ø"/>
              <a:defRPr/>
            </a:pPr>
            <a:r>
              <a:rPr lang="zh-CN" altLang="en-US" sz="2400" dirty="0">
                <a:solidFill>
                  <a:srgbClr val="C00000"/>
                </a:solidFill>
              </a:rPr>
              <a:t>病毒（</a:t>
            </a:r>
            <a:r>
              <a:rPr lang="en-US" altLang="zh-CN" sz="2400" dirty="0">
                <a:solidFill>
                  <a:srgbClr val="C00000"/>
                </a:solidFill>
              </a:rPr>
              <a:t>Virus</a:t>
            </a:r>
            <a:r>
              <a:rPr lang="zh-CN" altLang="en-US" sz="2400" dirty="0">
                <a:solidFill>
                  <a:srgbClr val="C00000"/>
                </a:solidFill>
              </a:rPr>
              <a:t>）</a:t>
            </a:r>
            <a:endParaRPr lang="en-US" altLang="zh-CN" sz="2400" dirty="0">
              <a:solidFill>
                <a:srgbClr val="C00000"/>
              </a:solidFill>
            </a:endParaRPr>
          </a:p>
          <a:p>
            <a:pPr lvl="1">
              <a:spcBef>
                <a:spcPts val="400"/>
              </a:spcBef>
              <a:buFont typeface="Arial" panose="020B0604020202020204" pitchFamily="34" charset="0"/>
              <a:buChar char="•"/>
              <a:defRPr/>
            </a:pPr>
            <a:r>
              <a:rPr lang="zh-CN" altLang="en-US" sz="2000" dirty="0">
                <a:solidFill>
                  <a:prstClr val="black"/>
                </a:solidFill>
              </a:rPr>
              <a:t>需要某种形式的用户交互来不断传播的恶意软件</a:t>
            </a:r>
            <a:endParaRPr lang="en-US" altLang="zh-CN" sz="2000" dirty="0">
              <a:solidFill>
                <a:prstClr val="black"/>
              </a:solidFill>
            </a:endParaRPr>
          </a:p>
          <a:p>
            <a:pPr lvl="1">
              <a:spcBef>
                <a:spcPts val="400"/>
              </a:spcBef>
              <a:buFont typeface="Arial" panose="020B0604020202020204" pitchFamily="34" charset="0"/>
              <a:buChar char="•"/>
              <a:defRPr/>
            </a:pPr>
            <a:r>
              <a:rPr lang="zh-CN" altLang="en-US" sz="2000" dirty="0">
                <a:solidFill>
                  <a:prstClr val="black"/>
                </a:solidFill>
              </a:rPr>
              <a:t>如含可执行代码的</a:t>
            </a:r>
            <a:r>
              <a:rPr lang="en-US" altLang="zh-CN" sz="2000" dirty="0">
                <a:solidFill>
                  <a:prstClr val="black"/>
                </a:solidFill>
              </a:rPr>
              <a:t>email</a:t>
            </a:r>
            <a:r>
              <a:rPr lang="zh-CN" altLang="en-US" sz="2000" dirty="0">
                <a:solidFill>
                  <a:prstClr val="black"/>
                </a:solidFill>
              </a:rPr>
              <a:t>附件（打开后会给通信录所有再次用户发送）</a:t>
            </a:r>
            <a:endParaRPr lang="en-US" altLang="zh-CN" sz="2000" dirty="0">
              <a:solidFill>
                <a:prstClr val="black"/>
              </a:solidFill>
            </a:endParaRPr>
          </a:p>
          <a:p>
            <a:pPr marL="285750" lvl="0" indent="-285750">
              <a:spcBef>
                <a:spcPts val="400"/>
              </a:spcBef>
              <a:buFont typeface="Wingdings" panose="05000000000000000000" charset="0"/>
              <a:buChar char="Ø"/>
              <a:defRPr/>
            </a:pPr>
            <a:r>
              <a:rPr lang="zh-CN" altLang="en-US" sz="2400" dirty="0">
                <a:solidFill>
                  <a:srgbClr val="C00000"/>
                </a:solidFill>
              </a:rPr>
              <a:t>蠕虫（</a:t>
            </a:r>
            <a:r>
              <a:rPr lang="en-US" altLang="zh-CN" sz="2400" dirty="0">
                <a:solidFill>
                  <a:srgbClr val="C00000"/>
                </a:solidFill>
              </a:rPr>
              <a:t>Worm</a:t>
            </a:r>
            <a:r>
              <a:rPr lang="zh-CN" altLang="en-US" sz="2400" dirty="0">
                <a:solidFill>
                  <a:srgbClr val="C00000"/>
                </a:solidFill>
              </a:rPr>
              <a:t>）</a:t>
            </a:r>
            <a:endParaRPr lang="en-US" altLang="zh-CN" sz="2400" dirty="0">
              <a:solidFill>
                <a:prstClr val="black"/>
              </a:solidFill>
            </a:endParaRPr>
          </a:p>
          <a:p>
            <a:pPr lvl="1">
              <a:spcBef>
                <a:spcPts val="400"/>
              </a:spcBef>
              <a:defRPr/>
            </a:pPr>
            <a:r>
              <a:rPr lang="zh-CN" altLang="en-US" sz="2000" dirty="0">
                <a:solidFill>
                  <a:prstClr val="black"/>
                </a:solidFill>
              </a:rPr>
              <a:t>一种无须用户明显交互即可运行和传播的独立程序</a:t>
            </a:r>
            <a:endParaRPr lang="en-US" altLang="zh-CN" sz="2000" dirty="0">
              <a:solidFill>
                <a:prstClr val="black"/>
              </a:solidFill>
            </a:endParaRPr>
          </a:p>
          <a:p>
            <a:pPr lvl="1">
              <a:spcBef>
                <a:spcPts val="400"/>
              </a:spcBef>
              <a:defRPr/>
            </a:pPr>
            <a:r>
              <a:rPr lang="zh-CN" altLang="en-US" sz="2000" dirty="0">
                <a:solidFill>
                  <a:prstClr val="black"/>
                </a:solidFill>
              </a:rPr>
              <a:t>通过不断扫描网络中存在漏洞的计算机，进行传播</a:t>
            </a:r>
          </a:p>
        </p:txBody>
      </p:sp>
      <p:sp>
        <p:nvSpPr>
          <p:cNvPr id="8" name="灯片编号占位符 7">
            <a:extLst>
              <a:ext uri="{FF2B5EF4-FFF2-40B4-BE49-F238E27FC236}">
                <a16:creationId xmlns:a16="http://schemas.microsoft.com/office/drawing/2014/main" id="{3F9AE929-860B-A540-A1E7-9BAE330238D2}"/>
              </a:ext>
            </a:extLst>
          </p:cNvPr>
          <p:cNvSpPr>
            <a:spLocks noGrp="1"/>
          </p:cNvSpPr>
          <p:nvPr>
            <p:ph type="sldNum" sz="quarter" idx="12"/>
          </p:nvPr>
        </p:nvSpPr>
        <p:spPr/>
        <p:txBody>
          <a:bodyPr/>
          <a:lstStyle/>
          <a:p>
            <a:fld id="{8D4D1E41-7A09-AB4A-A4E1-09765ADA2698}" type="slidenum">
              <a:rPr kumimoji="1" lang="zh-CN" altLang="en-US" smtClean="0"/>
              <a:t>79</a:t>
            </a:fld>
            <a:endParaRPr kumimoji="1" lang="zh-CN" altLang="en-US" dirty="0"/>
          </a:p>
        </p:txBody>
      </p:sp>
      <p:pic>
        <p:nvPicPr>
          <p:cNvPr id="3" name="屏幕录制2021-01-18 上午9.14.30">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5929630" y="2024380"/>
            <a:ext cx="6139800" cy="4204970"/>
          </a:xfrm>
          <a:prstGeom prst="rect">
            <a:avLst/>
          </a:prstGeom>
          <a:ln w="9525">
            <a:solidFill>
              <a:schemeClr val="bg2"/>
            </a:solidFill>
          </a:ln>
        </p:spPr>
      </p:pic>
      <p:sp>
        <p:nvSpPr>
          <p:cNvPr id="6" name="文本框 5"/>
          <p:cNvSpPr txBox="1"/>
          <p:nvPr/>
        </p:nvSpPr>
        <p:spPr>
          <a:xfrm>
            <a:off x="5809045" y="1437005"/>
            <a:ext cx="6139799" cy="430887"/>
          </a:xfrm>
          <a:prstGeom prst="rect">
            <a:avLst/>
          </a:prstGeom>
          <a:noFill/>
        </p:spPr>
        <p:txBody>
          <a:bodyPr wrap="square" rtlCol="0">
            <a:spAutoFit/>
          </a:bodyPr>
          <a:lstStyle/>
          <a:p>
            <a:pPr algn="ctr">
              <a:defRPr/>
            </a:pPr>
            <a:r>
              <a:rPr lang="zh-CN" altLang="en-US"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“蠕虫式”的勒索病毒软件</a:t>
            </a:r>
            <a:r>
              <a:rPr kumimoji="0" lang="en-US" altLang="zh-CN"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WannaCry</a:t>
            </a:r>
            <a:r>
              <a:rPr kumimoji="0" lang="zh-CN" altLang="en-US"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覆盖地区</a:t>
            </a:r>
          </a:p>
        </p:txBody>
      </p:sp>
      <p:sp>
        <p:nvSpPr>
          <p:cNvPr id="9" name="文本框 8">
            <a:extLst>
              <a:ext uri="{FF2B5EF4-FFF2-40B4-BE49-F238E27FC236}">
                <a16:creationId xmlns:a16="http://schemas.microsoft.com/office/drawing/2014/main" id="{5CDF28D8-DE10-DF41-8A9A-2CB115F1EF9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
        <p:nvSpPr>
          <p:cNvPr id="4" name="矩形 3">
            <a:extLst>
              <a:ext uri="{FF2B5EF4-FFF2-40B4-BE49-F238E27FC236}">
                <a16:creationId xmlns:a16="http://schemas.microsoft.com/office/drawing/2014/main" id="{D353CBF2-BF1B-E14E-90F5-020B9AB7F122}"/>
              </a:ext>
            </a:extLst>
          </p:cNvPr>
          <p:cNvSpPr/>
          <p:nvPr/>
        </p:nvSpPr>
        <p:spPr>
          <a:xfrm>
            <a:off x="5929630" y="6308208"/>
            <a:ext cx="1928733" cy="369332"/>
          </a:xfrm>
          <a:prstGeom prst="rect">
            <a:avLst/>
          </a:prstGeom>
        </p:spPr>
        <p:txBody>
          <a:bodyPr wrap="none">
            <a:spAutoFit/>
          </a:bodyPr>
          <a:lstStyle/>
          <a:p>
            <a:r>
              <a:rPr lang="zh-CN" altLang="en-US" dirty="0">
                <a:solidFill>
                  <a:schemeClr val="bg1">
                    <a:lumMod val="65000"/>
                  </a:schemeClr>
                </a:solidFill>
              </a:rPr>
              <a:t>以上视频选自</a:t>
            </a:r>
            <a:r>
              <a:rPr lang="en-US" altLang="zh-CN" dirty="0">
                <a:solidFill>
                  <a:schemeClr val="bg1">
                    <a:lumMod val="65000"/>
                  </a:schemeClr>
                </a:solidFill>
              </a:rPr>
              <a:t>B</a:t>
            </a:r>
            <a:r>
              <a:rPr lang="zh-CN" altLang="en-US" dirty="0">
                <a:solidFill>
                  <a:schemeClr val="bg1">
                    <a:lumMod val="65000"/>
                  </a:schemeClr>
                </a:solidFill>
              </a:rPr>
              <a:t>站</a:t>
            </a:r>
          </a:p>
        </p:txBody>
      </p:sp>
    </p:spTree>
    <p:extLst>
      <p:ext uri="{BB962C8B-B14F-4D97-AF65-F5344CB8AC3E}">
        <p14:creationId xmlns:p14="http://schemas.microsoft.com/office/powerpoint/2010/main" val="391995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blinds(horizontal)">
                                      <p:cBhvr>
                                        <p:cTn id="10" dur="500"/>
                                        <p:tgtEl>
                                          <p:spTgt spid="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blinds(horizontal)">
                                      <p:cBhvr>
                                        <p:cTn id="13" dur="500"/>
                                        <p:tgtEl>
                                          <p:spTgt spid="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blinds(horizontal)">
                                      <p:cBhvr>
                                        <p:cTn id="16" dur="500"/>
                                        <p:tgtEl>
                                          <p:spTgt spid="5">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blinds(horizontal)">
                                      <p:cBhvr>
                                        <p:cTn id="19" dur="500"/>
                                        <p:tgtEl>
                                          <p:spTgt spid="5">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blinds(horizontal)">
                                      <p:cBhvr>
                                        <p:cTn id="22" dur="500"/>
                                        <p:tgtEl>
                                          <p:spTgt spid="5">
                                            <p:txEl>
                                              <p:pRg st="8" end="8"/>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par>
                          <p:cTn id="26" fill="hold">
                            <p:stCondLst>
                              <p:cond delay="500"/>
                            </p:stCondLst>
                            <p:childTnLst>
                              <p:par>
                                <p:cTn id="27" presetID="1" presetClass="mediacall" presetSubtype="0" fill="hold" nodeType="afterEffect">
                                  <p:stCondLst>
                                    <p:cond delay="0"/>
                                  </p:stCondLst>
                                  <p:childTnLst>
                                    <p:cmd type="call" cmd="playFrom(0.0)">
                                      <p:cBhvr additive="base">
                                        <p:cTn id="28" dur="51883" fill="hold"/>
                                        <p:tgtEl>
                                          <p:spTgt spid="3"/>
                                        </p:tgtEl>
                                      </p:cBhvr>
                                    </p:cmd>
                                  </p:childTnLst>
                                </p:cTn>
                              </p:par>
                              <p:par>
                                <p:cTn id="29" presetID="3" presetClass="entr" presetSubtype="1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showWhenStopped="0">
                <p:cTn id="32" repeatCount="indefinite" fill="remove" display="1">
                  <p:stCondLst>
                    <p:cond delay="indefinite"/>
                  </p:stCondLst>
                  <p:endCondLst>
                    <p:cond evt="onPrev" delay="0">
                      <p:tgtEl>
                        <p:sldTgt/>
                      </p:tgtEl>
                    </p:cond>
                  </p:endCondLst>
                </p:cTn>
                <p:tgtEl>
                  <p:spTgt spid="3"/>
                </p:tgtEl>
              </p:cMediaNode>
            </p:video>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网络安全与威胁</a:t>
            </a:r>
            <a:endParaRPr kumimoji="1" lang="zh-CN" altLang="en-US" dirty="0"/>
          </a:p>
        </p:txBody>
      </p:sp>
      <p:sp>
        <p:nvSpPr>
          <p:cNvPr id="3" name="灯片编号占位符 2">
            <a:extLst>
              <a:ext uri="{FF2B5EF4-FFF2-40B4-BE49-F238E27FC236}">
                <a16:creationId xmlns:a16="http://schemas.microsoft.com/office/drawing/2014/main" id="{EE573050-C77D-7046-B800-4D28DE465511}"/>
              </a:ext>
            </a:extLst>
          </p:cNvPr>
          <p:cNvSpPr>
            <a:spLocks noGrp="1"/>
          </p:cNvSpPr>
          <p:nvPr>
            <p:ph type="sldNum" sz="quarter" idx="12"/>
          </p:nvPr>
        </p:nvSpPr>
        <p:spPr/>
        <p:txBody>
          <a:bodyPr/>
          <a:lstStyle/>
          <a:p>
            <a:fld id="{8D4D1E41-7A09-AB4A-A4E1-09765ADA2698}" type="slidenum">
              <a:rPr kumimoji="1" lang="zh-CN" altLang="en-US" smtClean="0"/>
              <a:t>80</a:t>
            </a:fld>
            <a:endParaRPr kumimoji="1" lang="zh-CN" altLang="en-US" dirty="0"/>
          </a:p>
        </p:txBody>
      </p:sp>
      <p:grpSp>
        <p:nvGrpSpPr>
          <p:cNvPr id="8" name="组合 7"/>
          <p:cNvGrpSpPr/>
          <p:nvPr/>
        </p:nvGrpSpPr>
        <p:grpSpPr>
          <a:xfrm>
            <a:off x="0" y="3810"/>
            <a:ext cx="12192000" cy="6854190"/>
            <a:chOff x="0" y="6"/>
            <a:chExt cx="19200" cy="10794"/>
          </a:xfrm>
        </p:grpSpPr>
        <p:pic>
          <p:nvPicPr>
            <p:cNvPr id="6" name="图片 5" descr="勒索病毒"/>
            <p:cNvPicPr>
              <a:picLocks noChangeAspect="1"/>
            </p:cNvPicPr>
            <p:nvPr/>
          </p:nvPicPr>
          <p:blipFill>
            <a:blip r:embed="rId3"/>
            <a:stretch>
              <a:fillRect/>
            </a:stretch>
          </p:blipFill>
          <p:spPr>
            <a:xfrm>
              <a:off x="0" y="6"/>
              <a:ext cx="19200" cy="10794"/>
            </a:xfrm>
            <a:prstGeom prst="rect">
              <a:avLst/>
            </a:prstGeom>
          </p:spPr>
        </p:pic>
        <p:sp>
          <p:nvSpPr>
            <p:cNvPr id="7" name="矩形 6"/>
            <p:cNvSpPr/>
            <p:nvPr/>
          </p:nvSpPr>
          <p:spPr>
            <a:xfrm>
              <a:off x="5764" y="1214"/>
              <a:ext cx="12950" cy="71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9" name="文本框 8"/>
          <p:cNvSpPr txBox="1"/>
          <p:nvPr/>
        </p:nvSpPr>
        <p:spPr>
          <a:xfrm>
            <a:off x="3660140" y="770890"/>
            <a:ext cx="8223885" cy="4848860"/>
          </a:xfrm>
          <a:prstGeom prst="rect">
            <a:avLst/>
          </a:prstGeom>
          <a:noFill/>
        </p:spPr>
        <p:txBody>
          <a:bodyPr wrap="square" rtlCol="0">
            <a:spAutoFit/>
          </a:bodyPr>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2400" b="0"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 这个勒索病毒会攻击哪些系统?</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答：该病毒利用Windows操作系统MS17-010漏洞在全球范围大爆发，感染了大量的计算机，几乎所有的Windows系统如果没有打补丁，都会被攻击</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2400" b="0"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 被这个勒索病毒感染后的症状是什么?</a:t>
            </a:r>
            <a:endParaRPr kumimoji="0" lang="zh-CN" altLang="en-US" sz="2400" b="1"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答：</a:t>
            </a:r>
            <a:r>
              <a:rPr kumimoji="0"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被该勒索软件入侵后，用户主机系统内的照片、图片、文档、音频、视频等几乎所有类型的文件都将被加密，加密文件的后缀名被统一修改为．WNCRY，并会在桌面弹出勒索对话框，要求受害者支付价值数百美元的比特币到攻击者的比特币钱包，且赎金金额还会随着时间的推移而增加</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2400" b="0"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 “永恒之蓝”和“勒索病毒”是什么关系?</a:t>
            </a:r>
            <a:endParaRPr kumimoji="0" lang="zh-CN" altLang="en-US" sz="2400" b="1"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答：</a:t>
            </a: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此次的勒索病毒WannaCry</a:t>
            </a: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分为蠕虫病毒和勒索病毒两部分，前者利用</a:t>
            </a: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NSA泄露的危险漏洞“EternalBlue永恒之蓝”进行传播和释放，后者用于攻击用户和加密文件</a:t>
            </a:r>
            <a:endPar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2300"/>
              </a:lnSpc>
              <a:spcBef>
                <a:spcPts val="0"/>
              </a:spcBef>
              <a:spcAft>
                <a:spcPts val="0"/>
              </a:spcAft>
              <a:buClrTx/>
              <a:buSzTx/>
              <a:buFontTx/>
              <a:buNone/>
              <a:tabLst/>
              <a:defRPr/>
            </a:pPr>
            <a:endPar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494028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500"/>
                                        <p:tgtEl>
                                          <p:spTgt spid="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blinds(horizontal)">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500"/>
                                        <p:tgtEl>
                                          <p:spTgt spid="9">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blinds(horizontal)">
                                      <p:cBhvr>
                                        <p:cTn id="2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31"/>
          <p:cNvGrpSpPr/>
          <p:nvPr/>
        </p:nvGrpSpPr>
        <p:grpSpPr bwMode="auto">
          <a:xfrm flipH="1">
            <a:off x="8190809" y="3359146"/>
            <a:ext cx="735012" cy="681037"/>
            <a:chOff x="-44" y="1473"/>
            <a:chExt cx="981" cy="1105"/>
          </a:xfrm>
        </p:grpSpPr>
        <p:pic>
          <p:nvPicPr>
            <p:cNvPr id="7" name="Picture 132"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133"/>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 name="Group 186"/>
          <p:cNvGrpSpPr/>
          <p:nvPr/>
        </p:nvGrpSpPr>
        <p:grpSpPr bwMode="auto">
          <a:xfrm>
            <a:off x="8732146" y="3602033"/>
            <a:ext cx="831850" cy="1260475"/>
            <a:chOff x="5069" y="1396"/>
            <a:chExt cx="524" cy="794"/>
          </a:xfrm>
        </p:grpSpPr>
        <p:sp>
          <p:nvSpPr>
            <p:cNvPr id="10" name="Text Box 21"/>
            <p:cNvSpPr txBox="1">
              <a:spLocks noChangeArrowheads="1"/>
            </p:cNvSpPr>
            <p:nvPr/>
          </p:nvSpPr>
          <p:spPr bwMode="auto">
            <a:xfrm>
              <a:off x="5069" y="1940"/>
              <a:ext cx="5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target</a:t>
              </a:r>
            </a:p>
          </p:txBody>
        </p:sp>
        <p:grpSp>
          <p:nvGrpSpPr>
            <p:cNvPr id="11" name="Group 153"/>
            <p:cNvGrpSpPr/>
            <p:nvPr/>
          </p:nvGrpSpPr>
          <p:grpSpPr bwMode="auto">
            <a:xfrm>
              <a:off x="5200" y="1396"/>
              <a:ext cx="258" cy="574"/>
              <a:chOff x="4140" y="429"/>
              <a:chExt cx="1425" cy="2396"/>
            </a:xfrm>
          </p:grpSpPr>
          <p:sp>
            <p:nvSpPr>
              <p:cNvPr id="12" name="Freeform 154"/>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4" name="Freeform 156"/>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57"/>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18" name="Group 159"/>
              <p:cNvGrpSpPr/>
              <p:nvPr/>
            </p:nvGrpSpPr>
            <p:grpSpPr bwMode="auto">
              <a:xfrm>
                <a:off x="4749" y="668"/>
                <a:ext cx="581" cy="145"/>
                <a:chOff x="614" y="2568"/>
                <a:chExt cx="725" cy="139"/>
              </a:xfrm>
            </p:grpSpPr>
            <p:sp>
              <p:nvSpPr>
                <p:cNvPr id="43"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4"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9"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20" name="Group 163"/>
              <p:cNvGrpSpPr/>
              <p:nvPr/>
            </p:nvGrpSpPr>
            <p:grpSpPr bwMode="auto">
              <a:xfrm>
                <a:off x="4747" y="994"/>
                <a:ext cx="581" cy="134"/>
                <a:chOff x="614" y="2568"/>
                <a:chExt cx="725" cy="139"/>
              </a:xfrm>
            </p:grpSpPr>
            <p:sp>
              <p:nvSpPr>
                <p:cNvPr id="41"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2"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21"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22"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23" name="Group 168"/>
              <p:cNvGrpSpPr/>
              <p:nvPr/>
            </p:nvGrpSpPr>
            <p:grpSpPr bwMode="auto">
              <a:xfrm>
                <a:off x="4735" y="1627"/>
                <a:ext cx="582" cy="151"/>
                <a:chOff x="614" y="2568"/>
                <a:chExt cx="725" cy="139"/>
              </a:xfrm>
            </p:grpSpPr>
            <p:sp>
              <p:nvSpPr>
                <p:cNvPr id="39"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0"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24" name="Freeform 171"/>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 name="Group 172"/>
              <p:cNvGrpSpPr/>
              <p:nvPr/>
            </p:nvGrpSpPr>
            <p:grpSpPr bwMode="auto">
              <a:xfrm>
                <a:off x="4739" y="1327"/>
                <a:ext cx="582" cy="139"/>
                <a:chOff x="614" y="2568"/>
                <a:chExt cx="725" cy="139"/>
              </a:xfrm>
            </p:grpSpPr>
            <p:sp>
              <p:nvSpPr>
                <p:cNvPr id="37"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8"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26"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27" name="Freeform 176"/>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77"/>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0" name="Freeform 179"/>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2"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3"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4"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90204" pitchFamily="34" charset="0"/>
                  <a:ea typeface="MS PGothic" panose="020B0600070205080204" pitchFamily="34" charset="-128"/>
                  <a:cs typeface="+mn-cs"/>
                </a:endParaRPr>
              </a:p>
            </p:txBody>
          </p:sp>
          <p:sp>
            <p:nvSpPr>
              <p:cNvPr id="35"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6"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grpSp>
      <p:sp>
        <p:nvSpPr>
          <p:cNvPr id="46" name="Rectangle 4"/>
          <p:cNvSpPr>
            <a:spLocks noChangeArrowheads="1"/>
          </p:cNvSpPr>
          <p:nvPr/>
        </p:nvSpPr>
        <p:spPr bwMode="auto">
          <a:xfrm>
            <a:off x="1388166" y="3135571"/>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457200" marR="0" lvl="0" indent="-457200" algn="l" defTabSz="914400" rtl="0" eaLnBrk="1" fontAlgn="auto" latinLnBrk="0" hangingPunct="1">
              <a:lnSpc>
                <a:spcPct val="100000"/>
              </a:lnSpc>
              <a:spcBef>
                <a:spcPct val="20000"/>
              </a:spcBef>
              <a:spcAft>
                <a:spcPts val="0"/>
              </a:spcAft>
              <a:buClr>
                <a:srgbClr val="ED7D31"/>
              </a:buClr>
              <a:buSzPct val="85000"/>
              <a:buFont typeface="ZapfDingbats" charset="2"/>
              <a:buNone/>
              <a:tabLst/>
              <a:defRPr/>
            </a:pPr>
            <a: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 选择</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攻击</a:t>
            </a:r>
            <a: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目标</a:t>
            </a:r>
          </a:p>
        </p:txBody>
      </p:sp>
      <p:sp>
        <p:nvSpPr>
          <p:cNvPr id="47" name="Rectangle 5"/>
          <p:cNvSpPr>
            <a:spLocks noChangeArrowheads="1"/>
          </p:cNvSpPr>
          <p:nvPr/>
        </p:nvSpPr>
        <p:spPr bwMode="auto">
          <a:xfrm>
            <a:off x="1387998" y="3812843"/>
            <a:ext cx="509841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457200" marR="0" lvl="0" indent="-457200" algn="l" defTabSz="914400" rtl="0" eaLnBrk="1" fontAlgn="auto" latinLnBrk="0" hangingPunct="1">
              <a:lnSpc>
                <a:spcPct val="100000"/>
              </a:lnSpc>
              <a:spcBef>
                <a:spcPct val="20000"/>
              </a:spcBef>
              <a:spcAft>
                <a:spcPts val="0"/>
              </a:spcAft>
              <a:buClr>
                <a:srgbClr val="ED7D31"/>
              </a:buClr>
              <a:buSzPct val="85000"/>
              <a:buFont typeface="ZapfDingbats" charset="2"/>
              <a:buNone/>
              <a:tabLst/>
              <a:defRPr/>
            </a:pPr>
            <a: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入侵到发起虚假流量的大量</a:t>
            </a:r>
            <a:b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主机（产生僵尸主机或</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僵尸</a:t>
            </a:r>
            <a:br>
              <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网络</a:t>
            </a:r>
            <a:r>
              <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botnet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48" name="Rectangle 6"/>
          <p:cNvSpPr>
            <a:spLocks noChangeArrowheads="1"/>
          </p:cNvSpPr>
          <p:nvPr/>
        </p:nvSpPr>
        <p:spPr bwMode="auto">
          <a:xfrm>
            <a:off x="1375604" y="5079462"/>
            <a:ext cx="4309580" cy="117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312738" lvl="0" indent="-312738">
              <a:spcBef>
                <a:spcPct val="20000"/>
              </a:spcBef>
              <a:buClr>
                <a:srgbClr val="ED7D31"/>
              </a:buClr>
              <a:buSzPct val="85000"/>
              <a:defRPr/>
            </a:pPr>
            <a: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 从</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被入侵</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的僵尸</a:t>
            </a:r>
            <a:r>
              <a:rPr kumimoji="0" lang="en-US" altLang="en-US"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主机向目标</a:t>
            </a:r>
            <a:b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r>
              <a:rPr kumimoji="0" lang="en-US" altLang="en-US"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发送大量数据包</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，导致</a:t>
            </a:r>
            <a:r>
              <a:rPr lang="en-US" altLang="en-US"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目标</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主机无法应对</a:t>
            </a:r>
            <a:endPar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9" name="Group 152"/>
          <p:cNvGrpSpPr/>
          <p:nvPr/>
        </p:nvGrpSpPr>
        <p:grpSpPr bwMode="auto">
          <a:xfrm>
            <a:off x="7520884" y="2897183"/>
            <a:ext cx="2720975" cy="2674938"/>
            <a:chOff x="-262" y="2555"/>
            <a:chExt cx="1714" cy="1685"/>
          </a:xfrm>
        </p:grpSpPr>
        <p:sp>
          <p:nvSpPr>
            <p:cNvPr id="50" name="Line 63"/>
            <p:cNvSpPr>
              <a:spLocks noChangeShapeType="1"/>
            </p:cNvSpPr>
            <p:nvPr/>
          </p:nvSpPr>
          <p:spPr bwMode="auto">
            <a:xfrm flipV="1">
              <a:off x="160" y="3261"/>
              <a:ext cx="436" cy="166"/>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Line 64"/>
            <p:cNvSpPr>
              <a:spLocks noChangeShapeType="1"/>
            </p:cNvSpPr>
            <p:nvPr/>
          </p:nvSpPr>
          <p:spPr bwMode="auto">
            <a:xfrm flipV="1">
              <a:off x="413" y="3470"/>
              <a:ext cx="226" cy="324"/>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Line 65"/>
            <p:cNvSpPr>
              <a:spLocks noChangeShapeType="1"/>
            </p:cNvSpPr>
            <p:nvPr/>
          </p:nvSpPr>
          <p:spPr bwMode="auto">
            <a:xfrm flipH="1" flipV="1">
              <a:off x="857" y="3410"/>
              <a:ext cx="595" cy="456"/>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Line 66"/>
            <p:cNvSpPr>
              <a:spLocks noChangeShapeType="1"/>
            </p:cNvSpPr>
            <p:nvPr/>
          </p:nvSpPr>
          <p:spPr bwMode="auto">
            <a:xfrm>
              <a:off x="735" y="2555"/>
              <a:ext cx="16" cy="460"/>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Line 67"/>
            <p:cNvSpPr>
              <a:spLocks noChangeShapeType="1"/>
            </p:cNvSpPr>
            <p:nvPr/>
          </p:nvSpPr>
          <p:spPr bwMode="auto">
            <a:xfrm flipH="1">
              <a:off x="829" y="3011"/>
              <a:ext cx="473" cy="181"/>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Line 68"/>
            <p:cNvSpPr>
              <a:spLocks noChangeShapeType="1"/>
            </p:cNvSpPr>
            <p:nvPr/>
          </p:nvSpPr>
          <p:spPr bwMode="auto">
            <a:xfrm>
              <a:off x="-262" y="3083"/>
              <a:ext cx="879" cy="111"/>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Line 69"/>
            <p:cNvSpPr>
              <a:spLocks noChangeShapeType="1"/>
            </p:cNvSpPr>
            <p:nvPr/>
          </p:nvSpPr>
          <p:spPr bwMode="auto">
            <a:xfrm flipV="1">
              <a:off x="-201" y="3362"/>
              <a:ext cx="800" cy="649"/>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Line 70"/>
            <p:cNvSpPr>
              <a:spLocks noChangeShapeType="1"/>
            </p:cNvSpPr>
            <p:nvPr/>
          </p:nvSpPr>
          <p:spPr bwMode="auto">
            <a:xfrm flipH="1">
              <a:off x="852" y="2623"/>
              <a:ext cx="352" cy="398"/>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Line 71"/>
            <p:cNvSpPr>
              <a:spLocks noChangeShapeType="1"/>
            </p:cNvSpPr>
            <p:nvPr/>
          </p:nvSpPr>
          <p:spPr bwMode="auto">
            <a:xfrm flipV="1">
              <a:off x="494" y="3582"/>
              <a:ext cx="198" cy="658"/>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Line 72"/>
            <p:cNvSpPr>
              <a:spLocks noChangeShapeType="1"/>
            </p:cNvSpPr>
            <p:nvPr/>
          </p:nvSpPr>
          <p:spPr bwMode="auto">
            <a:xfrm>
              <a:off x="162" y="2738"/>
              <a:ext cx="416" cy="258"/>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0" name="Group 113"/>
          <p:cNvGrpSpPr/>
          <p:nvPr/>
        </p:nvGrpSpPr>
        <p:grpSpPr bwMode="auto">
          <a:xfrm flipH="1">
            <a:off x="9686234" y="2536821"/>
            <a:ext cx="735012" cy="681037"/>
            <a:chOff x="-44" y="1473"/>
            <a:chExt cx="981" cy="1105"/>
          </a:xfrm>
        </p:grpSpPr>
        <p:pic>
          <p:nvPicPr>
            <p:cNvPr id="61"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11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 name="Group 116"/>
          <p:cNvGrpSpPr/>
          <p:nvPr/>
        </p:nvGrpSpPr>
        <p:grpSpPr bwMode="auto">
          <a:xfrm flipH="1">
            <a:off x="9973571" y="3373433"/>
            <a:ext cx="735013" cy="681038"/>
            <a:chOff x="-44" y="1473"/>
            <a:chExt cx="981" cy="1105"/>
          </a:xfrm>
        </p:grpSpPr>
        <p:pic>
          <p:nvPicPr>
            <p:cNvPr id="64" name="Picture 117"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Freeform 11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 name="Group 119"/>
          <p:cNvGrpSpPr/>
          <p:nvPr/>
        </p:nvGrpSpPr>
        <p:grpSpPr bwMode="auto">
          <a:xfrm flipH="1">
            <a:off x="10032309" y="4075108"/>
            <a:ext cx="735012" cy="681038"/>
            <a:chOff x="-44" y="1473"/>
            <a:chExt cx="981" cy="1105"/>
          </a:xfrm>
        </p:grpSpPr>
        <p:pic>
          <p:nvPicPr>
            <p:cNvPr id="67" name="Picture 120"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Freeform 121"/>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9" name="Group 122"/>
          <p:cNvGrpSpPr/>
          <p:nvPr/>
        </p:nvGrpSpPr>
        <p:grpSpPr bwMode="auto">
          <a:xfrm flipH="1">
            <a:off x="10068821" y="4856158"/>
            <a:ext cx="735013" cy="681038"/>
            <a:chOff x="-44" y="1473"/>
            <a:chExt cx="981" cy="1105"/>
          </a:xfrm>
        </p:grpSpPr>
        <p:pic>
          <p:nvPicPr>
            <p:cNvPr id="70" name="Picture 123"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124"/>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Group 125"/>
          <p:cNvGrpSpPr/>
          <p:nvPr/>
        </p:nvGrpSpPr>
        <p:grpSpPr bwMode="auto">
          <a:xfrm flipH="1">
            <a:off x="8724209" y="2665408"/>
            <a:ext cx="735012" cy="681038"/>
            <a:chOff x="-44" y="1473"/>
            <a:chExt cx="981" cy="1105"/>
          </a:xfrm>
        </p:grpSpPr>
        <p:pic>
          <p:nvPicPr>
            <p:cNvPr id="73" name="Picture 126"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Freeform 127"/>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128"/>
          <p:cNvGrpSpPr/>
          <p:nvPr/>
        </p:nvGrpSpPr>
        <p:grpSpPr bwMode="auto">
          <a:xfrm flipH="1">
            <a:off x="7719321" y="2727321"/>
            <a:ext cx="735013" cy="681037"/>
            <a:chOff x="-44" y="1473"/>
            <a:chExt cx="981" cy="1105"/>
          </a:xfrm>
        </p:grpSpPr>
        <p:pic>
          <p:nvPicPr>
            <p:cNvPr id="76" name="Picture 129"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30"/>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134"/>
          <p:cNvGrpSpPr/>
          <p:nvPr/>
        </p:nvGrpSpPr>
        <p:grpSpPr bwMode="auto">
          <a:xfrm flipH="1">
            <a:off x="7003359" y="3432171"/>
            <a:ext cx="735012" cy="681037"/>
            <a:chOff x="-44" y="1473"/>
            <a:chExt cx="981" cy="1105"/>
          </a:xfrm>
        </p:grpSpPr>
        <p:pic>
          <p:nvPicPr>
            <p:cNvPr id="79" name="Picture 135"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136"/>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137"/>
          <p:cNvGrpSpPr/>
          <p:nvPr/>
        </p:nvGrpSpPr>
        <p:grpSpPr bwMode="auto">
          <a:xfrm flipH="1">
            <a:off x="7635184" y="4167183"/>
            <a:ext cx="735012" cy="681038"/>
            <a:chOff x="-44" y="1473"/>
            <a:chExt cx="981" cy="1105"/>
          </a:xfrm>
        </p:grpSpPr>
        <p:pic>
          <p:nvPicPr>
            <p:cNvPr id="82" name="Picture 13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3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140"/>
          <p:cNvGrpSpPr/>
          <p:nvPr/>
        </p:nvGrpSpPr>
        <p:grpSpPr bwMode="auto">
          <a:xfrm flipH="1">
            <a:off x="8165409" y="4776783"/>
            <a:ext cx="735012" cy="681038"/>
            <a:chOff x="-44" y="1473"/>
            <a:chExt cx="981" cy="1105"/>
          </a:xfrm>
        </p:grpSpPr>
        <p:pic>
          <p:nvPicPr>
            <p:cNvPr id="85" name="Picture 14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14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143"/>
          <p:cNvGrpSpPr/>
          <p:nvPr/>
        </p:nvGrpSpPr>
        <p:grpSpPr bwMode="auto">
          <a:xfrm flipH="1">
            <a:off x="7243071" y="5067296"/>
            <a:ext cx="735013" cy="681037"/>
            <a:chOff x="-44" y="1473"/>
            <a:chExt cx="981" cy="1105"/>
          </a:xfrm>
        </p:grpSpPr>
        <p:pic>
          <p:nvPicPr>
            <p:cNvPr id="88" name="Picture 14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14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146"/>
          <p:cNvGrpSpPr/>
          <p:nvPr/>
        </p:nvGrpSpPr>
        <p:grpSpPr bwMode="auto">
          <a:xfrm flipH="1">
            <a:off x="8435284" y="5573708"/>
            <a:ext cx="735012" cy="681038"/>
            <a:chOff x="-44" y="1473"/>
            <a:chExt cx="981" cy="1105"/>
          </a:xfrm>
        </p:grpSpPr>
        <p:pic>
          <p:nvPicPr>
            <p:cNvPr id="91" name="Picture 147"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14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149"/>
          <p:cNvGrpSpPr/>
          <p:nvPr/>
        </p:nvGrpSpPr>
        <p:grpSpPr bwMode="auto">
          <a:xfrm flipH="1">
            <a:off x="9179821" y="5184771"/>
            <a:ext cx="735013" cy="681037"/>
            <a:chOff x="-44" y="1473"/>
            <a:chExt cx="981" cy="1105"/>
          </a:xfrm>
        </p:grpSpPr>
        <p:pic>
          <p:nvPicPr>
            <p:cNvPr id="94" name="Picture 150"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51"/>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89"/>
          <p:cNvGrpSpPr/>
          <p:nvPr/>
        </p:nvGrpSpPr>
        <p:grpSpPr bwMode="auto">
          <a:xfrm>
            <a:off x="7028759" y="2605083"/>
            <a:ext cx="3525837" cy="3408363"/>
            <a:chOff x="2920" y="1824"/>
            <a:chExt cx="2221" cy="2147"/>
          </a:xfrm>
        </p:grpSpPr>
        <p:pic>
          <p:nvPicPr>
            <p:cNvPr id="97"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98" name="Picture 5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99" name="Picture 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0" name="Picture 5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1" name="Picture 5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2" name="Picture 5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3" name="Picture 59"/>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4" name="Picture 6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5" name="Picture 6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6" name="Picture 6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3" name="标题 2"/>
          <p:cNvSpPr>
            <a:spLocks noGrp="1"/>
          </p:cNvSpPr>
          <p:nvPr>
            <p:ph type="title"/>
          </p:nvPr>
        </p:nvSpPr>
        <p:spPr/>
        <p:txBody>
          <a:bodyPr>
            <a:noAutofit/>
          </a:bodyPr>
          <a:lstStyle/>
          <a:p>
            <a:r>
              <a:rPr lang="zh-CN" altLang="en-US" sz="3600" dirty="0"/>
              <a:t>拒绝服务攻击</a:t>
            </a:r>
            <a:r>
              <a:rPr lang="en-US" altLang="zh-CN" sz="2400" dirty="0"/>
              <a:t>(Denial-of-Service (DoS) attack)</a:t>
            </a:r>
          </a:p>
        </p:txBody>
      </p:sp>
      <p:sp>
        <p:nvSpPr>
          <p:cNvPr id="4" name="内容占位符 3">
            <a:extLst>
              <a:ext uri="{FF2B5EF4-FFF2-40B4-BE49-F238E27FC236}">
                <a16:creationId xmlns:a16="http://schemas.microsoft.com/office/drawing/2014/main" id="{9602C7C4-865A-624E-B933-D4B50862803E}"/>
              </a:ext>
            </a:extLst>
          </p:cNvPr>
          <p:cNvSpPr>
            <a:spLocks noGrp="1"/>
          </p:cNvSpPr>
          <p:nvPr>
            <p:ph idx="1"/>
          </p:nvPr>
        </p:nvSpPr>
        <p:spPr>
          <a:xfrm>
            <a:off x="918787" y="1499771"/>
            <a:ext cx="10515600" cy="1519645"/>
          </a:xfrm>
        </p:spPr>
        <p:txBody>
          <a:bodyPr/>
          <a:lstStyle/>
          <a:p>
            <a:r>
              <a:rPr lang="zh-CN" altLang="en-US" dirty="0"/>
              <a:t>拒绝服务攻击</a:t>
            </a:r>
          </a:p>
          <a:p>
            <a:pPr lvl="1"/>
            <a:r>
              <a:rPr lang="zh-CN" altLang="en-US" dirty="0"/>
              <a:t>攻击者通过制造大量虚假流量占用资源</a:t>
            </a:r>
            <a:endParaRPr lang="en-US" altLang="zh-CN" dirty="0"/>
          </a:p>
          <a:p>
            <a:pPr lvl="1"/>
            <a:r>
              <a:rPr lang="zh-CN" altLang="en-US" dirty="0"/>
              <a:t>使合法流量无法使用资源</a:t>
            </a:r>
            <a:r>
              <a:rPr lang="en-US" altLang="zh-CN" dirty="0"/>
              <a:t>(</a:t>
            </a:r>
            <a:r>
              <a:rPr lang="zh-CN" altLang="en-US" dirty="0"/>
              <a:t>服务、带宽</a:t>
            </a:r>
            <a:r>
              <a:rPr lang="en-US" altLang="zh-CN" dirty="0"/>
              <a:t>)</a:t>
            </a:r>
          </a:p>
          <a:p>
            <a:endParaRPr lang="zh-CN" altLang="en-US" dirty="0"/>
          </a:p>
        </p:txBody>
      </p:sp>
      <p:sp>
        <p:nvSpPr>
          <p:cNvPr id="2" name="灯片编号占位符 1">
            <a:extLst>
              <a:ext uri="{FF2B5EF4-FFF2-40B4-BE49-F238E27FC236}">
                <a16:creationId xmlns:a16="http://schemas.microsoft.com/office/drawing/2014/main" id="{226CEF88-8EED-F743-921E-ED7D151B39FD}"/>
              </a:ext>
            </a:extLst>
          </p:cNvPr>
          <p:cNvSpPr>
            <a:spLocks noGrp="1"/>
          </p:cNvSpPr>
          <p:nvPr>
            <p:ph type="sldNum" sz="quarter" idx="12"/>
          </p:nvPr>
        </p:nvSpPr>
        <p:spPr/>
        <p:txBody>
          <a:bodyPr/>
          <a:lstStyle/>
          <a:p>
            <a:fld id="{8D4D1E41-7A09-AB4A-A4E1-09765ADA2698}" type="slidenum">
              <a:rPr kumimoji="1" lang="zh-CN" altLang="en-US" smtClean="0"/>
              <a:t>81</a:t>
            </a:fld>
            <a:endParaRPr kumimoji="1" lang="zh-CN" altLang="en-US"/>
          </a:p>
        </p:txBody>
      </p:sp>
      <p:sp>
        <p:nvSpPr>
          <p:cNvPr id="108" name="文本框 107">
            <a:extLst>
              <a:ext uri="{FF2B5EF4-FFF2-40B4-BE49-F238E27FC236}">
                <a16:creationId xmlns:a16="http://schemas.microsoft.com/office/drawing/2014/main" id="{35BE6A66-44E7-2347-A0FC-766355E91BC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356271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dissolve">
                                      <p:cBhvr>
                                        <p:cTn id="15" dur="500"/>
                                        <p:tgtEl>
                                          <p:spTgt spid="9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48"/>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autoUpdateAnimBg="0"/>
      <p:bldP spid="47" grpId="0" autoUpdateAnimBg="0"/>
      <p:bldP spid="48"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亚马逊又双</a:t>
            </a:r>
            <a:r>
              <a:rPr kumimoji="1" lang="zh-CN" altLang="en-US" b="1" dirty="0">
                <a:sym typeface="+mn-ea"/>
              </a:rPr>
              <a:t>叒叕</a:t>
            </a:r>
            <a:r>
              <a:rPr kumimoji="1" lang="zh-CN" altLang="en-US" dirty="0">
                <a:sym typeface="+mn-ea"/>
              </a:rPr>
              <a:t>宕机了！</a:t>
            </a:r>
          </a:p>
        </p:txBody>
      </p:sp>
      <p:sp>
        <p:nvSpPr>
          <p:cNvPr id="5" name="灯片编号占位符 4">
            <a:extLst>
              <a:ext uri="{FF2B5EF4-FFF2-40B4-BE49-F238E27FC236}">
                <a16:creationId xmlns:a16="http://schemas.microsoft.com/office/drawing/2014/main" id="{CE9E18B7-9470-A844-BDB1-F58A88FD440F}"/>
              </a:ext>
            </a:extLst>
          </p:cNvPr>
          <p:cNvSpPr>
            <a:spLocks noGrp="1"/>
          </p:cNvSpPr>
          <p:nvPr>
            <p:ph type="sldNum" sz="quarter" idx="12"/>
          </p:nvPr>
        </p:nvSpPr>
        <p:spPr/>
        <p:txBody>
          <a:bodyPr/>
          <a:lstStyle/>
          <a:p>
            <a:fld id="{8D4D1E41-7A09-AB4A-A4E1-09765ADA2698}" type="slidenum">
              <a:rPr kumimoji="1" lang="zh-CN" altLang="en-US" smtClean="0"/>
              <a:t>82</a:t>
            </a:fld>
            <a:endParaRPr kumimoji="1" lang="zh-CN" altLang="en-US" dirty="0"/>
          </a:p>
        </p:txBody>
      </p:sp>
      <p:pic>
        <p:nvPicPr>
          <p:cNvPr id="6" name="图片 5" descr="亚马逊"/>
          <p:cNvPicPr>
            <a:picLocks noChangeAspect="1"/>
          </p:cNvPicPr>
          <p:nvPr/>
        </p:nvPicPr>
        <p:blipFill>
          <a:blip r:embed="rId3"/>
          <a:srcRect/>
          <a:stretch>
            <a:fillRect/>
          </a:stretch>
        </p:blipFill>
        <p:spPr>
          <a:xfrm>
            <a:off x="1099185" y="2530475"/>
            <a:ext cx="4229100" cy="2018665"/>
          </a:xfrm>
          <a:prstGeom prst="rect">
            <a:avLst/>
          </a:prstGeom>
        </p:spPr>
      </p:pic>
      <p:pic>
        <p:nvPicPr>
          <p:cNvPr id="9" name="图片 8" descr="1"/>
          <p:cNvPicPr>
            <a:picLocks noChangeAspect="1"/>
          </p:cNvPicPr>
          <p:nvPr/>
        </p:nvPicPr>
        <p:blipFill>
          <a:blip r:embed="rId4"/>
          <a:stretch>
            <a:fillRect/>
          </a:stretch>
        </p:blipFill>
        <p:spPr>
          <a:xfrm>
            <a:off x="6266180" y="1887855"/>
            <a:ext cx="3907790" cy="1414145"/>
          </a:xfrm>
          <a:prstGeom prst="rect">
            <a:avLst/>
          </a:prstGeom>
        </p:spPr>
      </p:pic>
      <p:pic>
        <p:nvPicPr>
          <p:cNvPr id="10" name="图片 9" descr="2"/>
          <p:cNvPicPr>
            <a:picLocks noChangeAspect="1"/>
          </p:cNvPicPr>
          <p:nvPr/>
        </p:nvPicPr>
        <p:blipFill>
          <a:blip r:embed="rId5"/>
          <a:stretch>
            <a:fillRect/>
          </a:stretch>
        </p:blipFill>
        <p:spPr>
          <a:xfrm>
            <a:off x="7778115" y="1887855"/>
            <a:ext cx="3907790" cy="1938655"/>
          </a:xfrm>
          <a:prstGeom prst="rect">
            <a:avLst/>
          </a:prstGeom>
        </p:spPr>
      </p:pic>
      <p:pic>
        <p:nvPicPr>
          <p:cNvPr id="8" name="图片 7" descr="3"/>
          <p:cNvPicPr>
            <a:picLocks noChangeAspect="1"/>
          </p:cNvPicPr>
          <p:nvPr/>
        </p:nvPicPr>
        <p:blipFill>
          <a:blip r:embed="rId6"/>
          <a:stretch>
            <a:fillRect/>
          </a:stretch>
        </p:blipFill>
        <p:spPr>
          <a:xfrm>
            <a:off x="6266180" y="2887980"/>
            <a:ext cx="3907790" cy="1798320"/>
          </a:xfrm>
          <a:prstGeom prst="rect">
            <a:avLst/>
          </a:prstGeom>
        </p:spPr>
      </p:pic>
      <p:pic>
        <p:nvPicPr>
          <p:cNvPr id="11" name="图片 10" descr="4"/>
          <p:cNvPicPr>
            <a:picLocks noChangeAspect="1"/>
          </p:cNvPicPr>
          <p:nvPr/>
        </p:nvPicPr>
        <p:blipFill>
          <a:blip r:embed="rId7"/>
          <a:stretch>
            <a:fillRect/>
          </a:stretch>
        </p:blipFill>
        <p:spPr>
          <a:xfrm>
            <a:off x="7279640" y="2610485"/>
            <a:ext cx="3907790" cy="1938655"/>
          </a:xfrm>
          <a:prstGeom prst="rect">
            <a:avLst/>
          </a:prstGeom>
        </p:spPr>
      </p:pic>
      <p:sp>
        <p:nvSpPr>
          <p:cNvPr id="12" name="文本框 11"/>
          <p:cNvSpPr txBox="1"/>
          <p:nvPr/>
        </p:nvSpPr>
        <p:spPr>
          <a:xfrm>
            <a:off x="922020" y="4686300"/>
            <a:ext cx="10431780" cy="1515223"/>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僵尸网络 （Botnet）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：采用一种或多种传播手段，将大量主机感染bot程序（僵尸程序）病毒，从而在控制者和被感染主机之间所形成的一个可一对多控制的网络</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50000"/>
              </a:lnSpc>
              <a:buFont typeface="Wingdings" pitchFamily="2" charset="2"/>
              <a:buChar char="Ø"/>
              <a:defRPr/>
            </a:pP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分布式</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DoS</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攻击的发起者，往往通过僵尸网络发起攻击，从而躲避追查</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a:extLst>
              <a:ext uri="{FF2B5EF4-FFF2-40B4-BE49-F238E27FC236}">
                <a16:creationId xmlns:a16="http://schemas.microsoft.com/office/drawing/2014/main" id="{C9347AD6-778F-4A4E-8B79-DC895D988BAF}"/>
              </a:ext>
            </a:extLst>
          </p:cNvPr>
          <p:cNvSpPr/>
          <p:nvPr/>
        </p:nvSpPr>
        <p:spPr>
          <a:xfrm>
            <a:off x="1497175" y="1594088"/>
            <a:ext cx="3433119" cy="830997"/>
          </a:xfrm>
          <a:prstGeom prst="rect">
            <a:avLst/>
          </a:prstGeom>
          <a:ln>
            <a:solidFill>
              <a:srgbClr val="C00000"/>
            </a:solidFill>
          </a:ln>
        </p:spPr>
        <p:txBody>
          <a:bodyPr wrap="none">
            <a:spAutoFit/>
          </a:bodyPr>
          <a:lstStyle/>
          <a:p>
            <a:pPr algn="ctr"/>
            <a:r>
              <a:rPr lang="zh-CN" altLang="en-US" sz="2400" dirty="0">
                <a:latin typeface="Microsoft YaHei" panose="020B0503020204020204" pitchFamily="34" charset="-122"/>
                <a:ea typeface="Microsoft YaHei" panose="020B0503020204020204" pitchFamily="34" charset="-122"/>
              </a:rPr>
              <a:t>亚马逊云服务</a:t>
            </a:r>
            <a:r>
              <a:rPr lang="en-US" altLang="zh-CN" sz="2400" dirty="0">
                <a:latin typeface="Microsoft YaHei" panose="020B0503020204020204" pitchFamily="34" charset="-122"/>
                <a:ea typeface="Microsoft YaHei" panose="020B0503020204020204" pitchFamily="34" charset="-122"/>
              </a:rPr>
              <a:t>AWS</a:t>
            </a:r>
            <a:r>
              <a:rPr lang="zh-CN" altLang="en-US" sz="2400" dirty="0">
                <a:latin typeface="Microsoft YaHei" panose="020B0503020204020204" pitchFamily="34" charset="-122"/>
                <a:ea typeface="Microsoft YaHei" panose="020B0503020204020204" pitchFamily="34" charset="-122"/>
              </a:rPr>
              <a:t>宕机 </a:t>
            </a:r>
            <a:br>
              <a:rPr lang="en-US" altLang="zh-CN" sz="2400" dirty="0">
                <a:latin typeface="Microsoft YaHei" panose="020B0503020204020204" pitchFamily="34" charset="-122"/>
                <a:ea typeface="Microsoft YaHei" panose="020B0503020204020204" pitchFamily="34" charset="-122"/>
              </a:rPr>
            </a:br>
            <a:r>
              <a:rPr lang="zh-CN" altLang="en-US" sz="2400" dirty="0">
                <a:latin typeface="Microsoft YaHei" panose="020B0503020204020204" pitchFamily="34" charset="-122"/>
                <a:ea typeface="Microsoft YaHei" panose="020B0503020204020204" pitchFamily="34" charset="-122"/>
              </a:rPr>
              <a:t>大半个互联网都快挂了</a:t>
            </a:r>
          </a:p>
        </p:txBody>
      </p:sp>
      <p:sp>
        <p:nvSpPr>
          <p:cNvPr id="14" name="文本框 13">
            <a:extLst>
              <a:ext uri="{FF2B5EF4-FFF2-40B4-BE49-F238E27FC236}">
                <a16:creationId xmlns:a16="http://schemas.microsoft.com/office/drawing/2014/main" id="{F208DBFB-1F46-9545-8751-98275D51980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58625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你的密码是怎么泄露的？</a:t>
            </a:r>
          </a:p>
        </p:txBody>
      </p:sp>
      <p:sp>
        <p:nvSpPr>
          <p:cNvPr id="9" name="内容占位符 8">
            <a:extLst>
              <a:ext uri="{FF2B5EF4-FFF2-40B4-BE49-F238E27FC236}">
                <a16:creationId xmlns:a16="http://schemas.microsoft.com/office/drawing/2014/main" id="{E8CE43DE-B869-5E4D-8BBF-F8B078F9987C}"/>
              </a:ext>
            </a:extLst>
          </p:cNvPr>
          <p:cNvSpPr>
            <a:spLocks noGrp="1"/>
          </p:cNvSpPr>
          <p:nvPr>
            <p:ph idx="1"/>
          </p:nvPr>
        </p:nvSpPr>
        <p:spPr>
          <a:xfrm>
            <a:off x="535792" y="2980654"/>
            <a:ext cx="3934949" cy="2954020"/>
          </a:xfrm>
        </p:spPr>
        <p:txBody>
          <a:bodyPr>
            <a:normAutofit/>
          </a:bodyPr>
          <a:lstStyle/>
          <a:p>
            <a:pPr marL="285750" lvl="0" indent="-285750">
              <a:lnSpc>
                <a:spcPct val="130000"/>
              </a:lnSpc>
              <a:buFont typeface="Wingdings" panose="05000000000000000000" charset="0"/>
              <a:buChar char="Ø"/>
              <a:defRPr/>
            </a:pPr>
            <a:r>
              <a:rPr lang="zh-CN" altLang="en-US" sz="2200" dirty="0">
                <a:solidFill>
                  <a:prstClr val="black"/>
                </a:solidFill>
              </a:rPr>
              <a:t>拖库：盗走用户资料</a:t>
            </a:r>
            <a:endParaRPr lang="en-US" altLang="zh-CN" sz="2200" dirty="0">
              <a:solidFill>
                <a:prstClr val="black"/>
              </a:solidFill>
            </a:endParaRPr>
          </a:p>
          <a:p>
            <a:pPr marL="285750" lvl="0" indent="-285750">
              <a:lnSpc>
                <a:spcPct val="130000"/>
              </a:lnSpc>
              <a:buFont typeface="Wingdings" panose="05000000000000000000" charset="0"/>
              <a:buChar char="Ø"/>
              <a:defRPr/>
            </a:pPr>
            <a:r>
              <a:rPr lang="zh-CN" altLang="en-US" sz="2200" dirty="0">
                <a:solidFill>
                  <a:prstClr val="black"/>
                </a:solidFill>
              </a:rPr>
              <a:t>洗库：</a:t>
            </a:r>
            <a:r>
              <a:rPr lang="zh-CN" altLang="en-US" sz="2200" dirty="0"/>
              <a:t>黑产用户数据变现</a:t>
            </a:r>
            <a:endParaRPr lang="en-US" altLang="zh-CN" sz="2200" dirty="0"/>
          </a:p>
          <a:p>
            <a:pPr marL="285750" indent="-285750">
              <a:lnSpc>
                <a:spcPct val="130000"/>
              </a:lnSpc>
              <a:buFont typeface="Wingdings" panose="05000000000000000000" charset="0"/>
              <a:buChar char="Ø"/>
              <a:defRPr/>
            </a:pPr>
            <a:r>
              <a:rPr lang="zh-CN" altLang="en-US" sz="2200" dirty="0">
                <a:solidFill>
                  <a:prstClr val="black"/>
                </a:solidFill>
              </a:rPr>
              <a:t>撞库：在其他网站“撞大运”</a:t>
            </a:r>
          </a:p>
        </p:txBody>
      </p:sp>
      <p:sp>
        <p:nvSpPr>
          <p:cNvPr id="3" name="灯片编号占位符 2">
            <a:extLst>
              <a:ext uri="{FF2B5EF4-FFF2-40B4-BE49-F238E27FC236}">
                <a16:creationId xmlns:a16="http://schemas.microsoft.com/office/drawing/2014/main" id="{F13AFF52-5706-CD47-A09B-BCEB82AFABE3}"/>
              </a:ext>
            </a:extLst>
          </p:cNvPr>
          <p:cNvSpPr>
            <a:spLocks noGrp="1"/>
          </p:cNvSpPr>
          <p:nvPr>
            <p:ph type="sldNum" sz="quarter" idx="12"/>
          </p:nvPr>
        </p:nvSpPr>
        <p:spPr/>
        <p:txBody>
          <a:bodyPr/>
          <a:lstStyle/>
          <a:p>
            <a:fld id="{8D4D1E41-7A09-AB4A-A4E1-09765ADA2698}" type="slidenum">
              <a:rPr kumimoji="1" lang="zh-CN" altLang="en-US" smtClean="0"/>
              <a:t>83</a:t>
            </a:fld>
            <a:endParaRPr kumimoji="1" lang="zh-CN" altLang="en-US" dirty="0"/>
          </a:p>
        </p:txBody>
      </p:sp>
      <p:sp>
        <p:nvSpPr>
          <p:cNvPr id="6" name="矩形 5"/>
          <p:cNvSpPr/>
          <p:nvPr/>
        </p:nvSpPr>
        <p:spPr>
          <a:xfrm>
            <a:off x="1848877" y="4899968"/>
            <a:ext cx="2621864" cy="954107"/>
          </a:xfrm>
          <a:prstGeom prst="rect">
            <a:avLst/>
          </a:prstGeom>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抖音千万级账号遭撞库攻击</a:t>
            </a:r>
          </a:p>
        </p:txBody>
      </p:sp>
      <p:pic>
        <p:nvPicPr>
          <p:cNvPr id="10" name="内容占位符 19" descr="截屏2021-01-27 上午11.02.02">
            <a:extLst>
              <a:ext uri="{FF2B5EF4-FFF2-40B4-BE49-F238E27FC236}">
                <a16:creationId xmlns:a16="http://schemas.microsoft.com/office/drawing/2014/main" id="{094C7826-590C-A84D-90B6-3323386BC99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79086" y="1600154"/>
            <a:ext cx="7565674" cy="4586694"/>
          </a:xfrm>
          <a:prstGeom prst="rect">
            <a:avLst/>
          </a:prstGeom>
        </p:spPr>
      </p:pic>
      <p:pic>
        <p:nvPicPr>
          <p:cNvPr id="2050" name="Picture 2">
            <a:extLst>
              <a:ext uri="{FF2B5EF4-FFF2-40B4-BE49-F238E27FC236}">
                <a16:creationId xmlns:a16="http://schemas.microsoft.com/office/drawing/2014/main" id="{93418085-F60F-7442-8E81-53B5E9B0C12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8942" y="4799624"/>
            <a:ext cx="1129935" cy="115479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4E59046-E131-3F49-9499-39338F4375F8}"/>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
        <p:nvSpPr>
          <p:cNvPr id="4" name="矩形 3">
            <a:extLst>
              <a:ext uri="{FF2B5EF4-FFF2-40B4-BE49-F238E27FC236}">
                <a16:creationId xmlns:a16="http://schemas.microsoft.com/office/drawing/2014/main" id="{773C4A73-542D-AB41-9B29-76D2A9AE3442}"/>
              </a:ext>
            </a:extLst>
          </p:cNvPr>
          <p:cNvSpPr/>
          <p:nvPr/>
        </p:nvSpPr>
        <p:spPr>
          <a:xfrm>
            <a:off x="638980" y="6015272"/>
            <a:ext cx="3647152"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犯罪嫌疑人已被海淀警方刑事拘留</a:t>
            </a:r>
          </a:p>
        </p:txBody>
      </p:sp>
      <p:sp>
        <p:nvSpPr>
          <p:cNvPr id="5" name="矩形 4">
            <a:extLst>
              <a:ext uri="{FF2B5EF4-FFF2-40B4-BE49-F238E27FC236}">
                <a16:creationId xmlns:a16="http://schemas.microsoft.com/office/drawing/2014/main" id="{C8E06688-3859-9A45-8C81-927BAD1DE043}"/>
              </a:ext>
            </a:extLst>
          </p:cNvPr>
          <p:cNvSpPr/>
          <p:nvPr/>
        </p:nvSpPr>
        <p:spPr>
          <a:xfrm>
            <a:off x="638980" y="1616784"/>
            <a:ext cx="3469194" cy="1006622"/>
          </a:xfrm>
          <a:prstGeom prst="rect">
            <a:avLst/>
          </a:prstGeom>
          <a:ln>
            <a:solidFill>
              <a:srgbClr val="C00000"/>
            </a:solidFill>
          </a:ln>
        </p:spPr>
        <p:txBody>
          <a:bodyPr wrap="square">
            <a:spAutoFit/>
          </a:bodyPr>
          <a:lstStyle/>
          <a:p>
            <a:pPr marL="342900" lvl="0" indent="-342900">
              <a:lnSpc>
                <a:spcPct val="130000"/>
              </a:lnSpc>
              <a:spcBef>
                <a:spcPts val="600"/>
              </a:spcBef>
              <a:buFont typeface="Arial" panose="020B0604020202020204" pitchFamily="34" charset="0"/>
              <a:buChar char="•"/>
              <a:defRPr/>
            </a:pPr>
            <a:r>
              <a:rPr lang="zh-CN" altLang="en-US" sz="2200" dirty="0">
                <a:solidFill>
                  <a:prstClr val="black"/>
                </a:solidFill>
                <a:latin typeface="Microsoft YaHei" panose="020B0503020204020204" pitchFamily="34" charset="-122"/>
                <a:ea typeface="Microsoft YaHei" panose="020B0503020204020204" pitchFamily="34" charset="-122"/>
              </a:rPr>
              <a:t>你的密码足够复杂吗？</a:t>
            </a:r>
          </a:p>
          <a:p>
            <a:pPr marL="342900" lvl="0" indent="-342900">
              <a:lnSpc>
                <a:spcPct val="130000"/>
              </a:lnSpc>
              <a:spcBef>
                <a:spcPts val="600"/>
              </a:spcBef>
              <a:buFont typeface="Arial" panose="020B0604020202020204" pitchFamily="34" charset="0"/>
              <a:buChar char="•"/>
              <a:defRPr/>
            </a:pPr>
            <a:r>
              <a:rPr lang="zh-CN" altLang="en-US" sz="2200" dirty="0">
                <a:solidFill>
                  <a:prstClr val="black"/>
                </a:solidFill>
                <a:latin typeface="Microsoft YaHei" panose="020B0503020204020204" pitchFamily="34" charset="-122"/>
                <a:ea typeface="Microsoft YaHei" panose="020B0503020204020204" pitchFamily="34" charset="-122"/>
              </a:rPr>
              <a:t>在不同网站上一样么？</a:t>
            </a:r>
            <a:endParaRPr lang="en-US" altLang="zh-CN" sz="22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797758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txBox="1">
            <a:spLocks noChangeArrowheads="1"/>
          </p:cNvSpPr>
          <p:nvPr/>
        </p:nvSpPr>
        <p:spPr>
          <a:xfrm>
            <a:off x="500421" y="1445629"/>
            <a:ext cx="5796280" cy="2084705"/>
          </a:xfrm>
          <a:prstGeom prst="rect">
            <a:avLst/>
          </a:prstGeom>
        </p:spPr>
        <p:txBody>
          <a:bodyPr vert="horz" lIns="91440" tIns="45720" rIns="91440" bIns="45720" rtlCol="0">
            <a:normAutofit fontScale="875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2438" marR="0" lvl="0" indent="-322263" algn="l" defTabSz="914400" rtl="0" eaLnBrk="1" fontAlgn="auto" latinLnBrk="0" hangingPunct="1">
              <a:lnSpc>
                <a:spcPct val="130000"/>
              </a:lnSpc>
              <a:spcBef>
                <a:spcPts val="600"/>
              </a:spcBef>
              <a:spcAft>
                <a:spcPts val="0"/>
              </a:spcAft>
              <a:buClr>
                <a:srgbClr val="0000A3"/>
              </a:buClr>
              <a:buSzTx/>
              <a:buFont typeface="Wingdings" pitchFamily="2" charset="2"/>
              <a:buChar char="Ø"/>
              <a:defRPr/>
            </a:pPr>
            <a:r>
              <a:rPr kumimoji="0" lang="en-US" sz="3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数据包嗅探</a:t>
            </a:r>
            <a:r>
              <a:rPr kumimoji="0" lang="zh-CN" altLang="en-US" sz="3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（packet sniffing）</a:t>
            </a:r>
            <a:r>
              <a:rPr kumimoji="0" lang="en-US" altLang="ja-JP"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endParaRPr kumimoji="0" lang="en-US" altLang="ja-JP" sz="2800" b="0" i="1"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95325" marR="0" lvl="1" indent="-231775" algn="l" defTabSz="914400" rtl="0" eaLnBrk="1" fontAlgn="auto" latinLnBrk="0" hangingPunct="1">
              <a:lnSpc>
                <a:spcPct val="130000"/>
              </a:lnSpc>
              <a:spcBef>
                <a:spcPts val="600"/>
              </a:spcBef>
              <a:spcAft>
                <a:spcPts val="0"/>
              </a:spcAft>
              <a:buClr>
                <a:srgbClr val="0000A8"/>
              </a:buClr>
              <a:buSzTx/>
              <a:buFont typeface="Arial" panose="020B060402020209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广播传输（共享式以太网、无线网） </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95325" marR="0" lvl="1" indent="-231775" algn="l" defTabSz="914400" rtl="0" eaLnBrk="1" fontAlgn="auto" latinLnBrk="0" hangingPunct="1">
              <a:lnSpc>
                <a:spcPct val="130000"/>
              </a:lnSpc>
              <a:spcBef>
                <a:spcPts val="600"/>
              </a:spcBef>
              <a:spcAft>
                <a:spcPts val="0"/>
              </a:spcAft>
              <a:buClr>
                <a:srgbClr val="0000A8"/>
              </a:buClr>
              <a:buSzTx/>
              <a:buFont typeface="Arial" panose="020B060402020209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混杂网络接口读取/记录所有数据包 </a:t>
            </a:r>
            <a:endParaRPr kumimoji="0" lang="en-US" altLang="en-US" sz="2800"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Group 90"/>
          <p:cNvGrpSpPr/>
          <p:nvPr/>
        </p:nvGrpSpPr>
        <p:grpSpPr bwMode="auto">
          <a:xfrm flipH="1">
            <a:off x="9168765" y="1678305"/>
            <a:ext cx="734695" cy="680720"/>
            <a:chOff x="-44" y="1473"/>
            <a:chExt cx="981" cy="1105"/>
          </a:xfrm>
        </p:grpSpPr>
        <p:pic>
          <p:nvPicPr>
            <p:cNvPr id="7" name="Picture 9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9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Freeform 43"/>
          <p:cNvSpPr/>
          <p:nvPr/>
        </p:nvSpPr>
        <p:spPr bwMode="auto">
          <a:xfrm>
            <a:off x="6663690" y="2413000"/>
            <a:ext cx="4587875" cy="728980"/>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44"/>
          <p:cNvSpPr/>
          <p:nvPr/>
        </p:nvSpPr>
        <p:spPr bwMode="auto">
          <a:xfrm>
            <a:off x="9495790" y="2282825"/>
            <a:ext cx="4445" cy="522605"/>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Line 45"/>
          <p:cNvSpPr>
            <a:spLocks noChangeShapeType="1"/>
          </p:cNvSpPr>
          <p:nvPr/>
        </p:nvSpPr>
        <p:spPr bwMode="auto">
          <a:xfrm flipV="1">
            <a:off x="7838440" y="2805430"/>
            <a:ext cx="0" cy="3746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Line 46"/>
          <p:cNvSpPr>
            <a:spLocks noChangeShapeType="1"/>
          </p:cNvSpPr>
          <p:nvPr/>
        </p:nvSpPr>
        <p:spPr bwMode="auto">
          <a:xfrm flipV="1">
            <a:off x="7857490" y="3516630"/>
            <a:ext cx="0" cy="241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Box 47"/>
          <p:cNvSpPr txBox="1">
            <a:spLocks noChangeArrowheads="1"/>
          </p:cNvSpPr>
          <p:nvPr/>
        </p:nvSpPr>
        <p:spPr bwMode="auto">
          <a:xfrm>
            <a:off x="6120765" y="17018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A</a:t>
            </a:r>
          </a:p>
        </p:txBody>
      </p:sp>
      <p:sp>
        <p:nvSpPr>
          <p:cNvPr id="14" name="Text Box 48"/>
          <p:cNvSpPr txBox="1">
            <a:spLocks noChangeArrowheads="1"/>
          </p:cNvSpPr>
          <p:nvPr/>
        </p:nvSpPr>
        <p:spPr bwMode="auto">
          <a:xfrm>
            <a:off x="11589385" y="3165475"/>
            <a:ext cx="389255" cy="46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B</a:t>
            </a:r>
          </a:p>
        </p:txBody>
      </p:sp>
      <p:sp>
        <p:nvSpPr>
          <p:cNvPr id="15" name="Text Box 49"/>
          <p:cNvSpPr txBox="1">
            <a:spLocks noChangeArrowheads="1"/>
          </p:cNvSpPr>
          <p:nvPr/>
        </p:nvSpPr>
        <p:spPr bwMode="auto">
          <a:xfrm>
            <a:off x="9687560" y="1679575"/>
            <a:ext cx="40513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C</a:t>
            </a:r>
          </a:p>
        </p:txBody>
      </p:sp>
      <p:grpSp>
        <p:nvGrpSpPr>
          <p:cNvPr id="4" name="Group 3"/>
          <p:cNvGrpSpPr/>
          <p:nvPr/>
        </p:nvGrpSpPr>
        <p:grpSpPr>
          <a:xfrm>
            <a:off x="8460740" y="2284730"/>
            <a:ext cx="2635250" cy="984250"/>
            <a:chOff x="5156078" y="4004689"/>
            <a:chExt cx="2635250" cy="984250"/>
          </a:xfrm>
        </p:grpSpPr>
        <p:grpSp>
          <p:nvGrpSpPr>
            <p:cNvPr id="16" name="Group 50"/>
            <p:cNvGrpSpPr/>
            <p:nvPr/>
          </p:nvGrpSpPr>
          <p:grpSpPr bwMode="auto">
            <a:xfrm>
              <a:off x="5187828" y="4652389"/>
              <a:ext cx="2295525" cy="336550"/>
              <a:chOff x="2418" y="3342"/>
              <a:chExt cx="1446" cy="212"/>
            </a:xfrm>
          </p:grpSpPr>
          <p:sp>
            <p:nvSpPr>
              <p:cNvPr id="18"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503050405090304" pitchFamily="18" charset="0"/>
                  <a:ea typeface="MS PGothic" panose="020B0600070205080204" pitchFamily="34" charset="-128"/>
                  <a:cs typeface="+mn-cs"/>
                </a:endParaRPr>
              </a:p>
            </p:txBody>
          </p:sp>
          <p:sp>
            <p:nvSpPr>
              <p:cNvPr id="19" name="Line 52"/>
              <p:cNvSpPr>
                <a:spLocks noChangeShapeType="1"/>
              </p:cNvSpPr>
              <p:nvPr/>
            </p:nvSpPr>
            <p:spPr bwMode="auto">
              <a:xfrm>
                <a:off x="2784" y="3372"/>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Line 53"/>
              <p:cNvSpPr>
                <a:spLocks noChangeShapeType="1"/>
              </p:cNvSpPr>
              <p:nvPr/>
            </p:nvSpPr>
            <p:spPr bwMode="auto">
              <a:xfrm>
                <a:off x="3186" y="3375"/>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Line 54"/>
              <p:cNvSpPr>
                <a:spLocks noChangeShapeType="1"/>
              </p:cNvSpPr>
              <p:nvPr/>
            </p:nvSpPr>
            <p:spPr bwMode="auto">
              <a:xfrm>
                <a:off x="3321" y="3375"/>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Box 55"/>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src:B dest:A     payload</a:t>
                </a:r>
                <a:endParaRPr kumimoji="0" lang="en-US" altLang="en-US" sz="1600" b="0" i="0" u="none" strike="noStrike" kern="1200" cap="none" spc="0" normalizeH="0" baseline="0" noProof="0" dirty="0">
                  <a:ln>
                    <a:noFill/>
                  </a:ln>
                  <a:solidFill>
                    <a:prstClr val="black"/>
                  </a:solidFill>
                  <a:effectLst/>
                  <a:uLnTx/>
                  <a:uFillTx/>
                  <a:latin typeface="Times New Roman" panose="02020503050405090304" pitchFamily="18" charset="0"/>
                  <a:ea typeface="MS PGothic" panose="020B0600070205080204" pitchFamily="34" charset="-128"/>
                  <a:cs typeface="+mn-cs"/>
                </a:endParaRPr>
              </a:p>
            </p:txBody>
          </p:sp>
        </p:grpSp>
        <p:sp>
          <p:nvSpPr>
            <p:cNvPr id="23" name="Freeform 56"/>
            <p:cNvSpPr/>
            <p:nvPr/>
          </p:nvSpPr>
          <p:spPr bwMode="auto">
            <a:xfrm>
              <a:off x="5156078" y="4607939"/>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Line 57"/>
            <p:cNvSpPr>
              <a:spLocks noChangeShapeType="1"/>
            </p:cNvSpPr>
            <p:nvPr/>
          </p:nvSpPr>
          <p:spPr bwMode="auto">
            <a:xfrm flipV="1">
              <a:off x="6299078" y="4004689"/>
              <a:ext cx="0" cy="60325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 name="Picture 6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95435" y="1746250"/>
            <a:ext cx="47180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27" name="Group 54"/>
          <p:cNvGrpSpPr/>
          <p:nvPr/>
        </p:nvGrpSpPr>
        <p:grpSpPr bwMode="auto">
          <a:xfrm>
            <a:off x="6489065" y="1739900"/>
            <a:ext cx="365125" cy="713105"/>
            <a:chOff x="4140" y="429"/>
            <a:chExt cx="1425" cy="2396"/>
          </a:xfrm>
        </p:grpSpPr>
        <p:sp>
          <p:nvSpPr>
            <p:cNvPr id="28" name="Freeform 55"/>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0" name="Freeform 57"/>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58"/>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33" name="Group 60"/>
            <p:cNvGrpSpPr/>
            <p:nvPr/>
          </p:nvGrpSpPr>
          <p:grpSpPr bwMode="auto">
            <a:xfrm>
              <a:off x="4749" y="668"/>
              <a:ext cx="581" cy="145"/>
              <a:chOff x="614" y="2568"/>
              <a:chExt cx="725" cy="139"/>
            </a:xfrm>
          </p:grpSpPr>
          <p:sp>
            <p:nvSpPr>
              <p:cNvPr id="58"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9"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34"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35" name="Group 64"/>
            <p:cNvGrpSpPr/>
            <p:nvPr/>
          </p:nvGrpSpPr>
          <p:grpSpPr bwMode="auto">
            <a:xfrm>
              <a:off x="4747" y="994"/>
              <a:ext cx="581" cy="134"/>
              <a:chOff x="614" y="2568"/>
              <a:chExt cx="725" cy="139"/>
            </a:xfrm>
          </p:grpSpPr>
          <p:sp>
            <p:nvSpPr>
              <p:cNvPr id="56"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7"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36"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7"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38" name="Group 69"/>
            <p:cNvGrpSpPr/>
            <p:nvPr/>
          </p:nvGrpSpPr>
          <p:grpSpPr bwMode="auto">
            <a:xfrm>
              <a:off x="4735" y="1627"/>
              <a:ext cx="582" cy="151"/>
              <a:chOff x="614" y="2568"/>
              <a:chExt cx="725" cy="139"/>
            </a:xfrm>
          </p:grpSpPr>
          <p:sp>
            <p:nvSpPr>
              <p:cNvPr id="54"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5"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39" name="Freeform 72"/>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 name="Group 73"/>
            <p:cNvGrpSpPr/>
            <p:nvPr/>
          </p:nvGrpSpPr>
          <p:grpSpPr bwMode="auto">
            <a:xfrm>
              <a:off x="4739" y="1327"/>
              <a:ext cx="582" cy="139"/>
              <a:chOff x="614" y="2568"/>
              <a:chExt cx="725" cy="139"/>
            </a:xfrm>
          </p:grpSpPr>
          <p:sp>
            <p:nvSpPr>
              <p:cNvPr id="52"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3"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41"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2" name="Freeform 77"/>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Freeform 78"/>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5" name="Freeform 80"/>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7"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8"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9"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90204" pitchFamily="34" charset="0"/>
                <a:ea typeface="MS PGothic" panose="020B0600070205080204" pitchFamily="34" charset="-128"/>
                <a:cs typeface="+mn-cs"/>
              </a:endParaRPr>
            </a:p>
          </p:txBody>
        </p:sp>
        <p:sp>
          <p:nvSpPr>
            <p:cNvPr id="50"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1"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grpSp>
        <p:nvGrpSpPr>
          <p:cNvPr id="60" name="Group 87"/>
          <p:cNvGrpSpPr/>
          <p:nvPr/>
        </p:nvGrpSpPr>
        <p:grpSpPr bwMode="auto">
          <a:xfrm flipH="1">
            <a:off x="10981690" y="3057525"/>
            <a:ext cx="734695" cy="681355"/>
            <a:chOff x="-44" y="1473"/>
            <a:chExt cx="981" cy="1105"/>
          </a:xfrm>
        </p:grpSpPr>
        <p:pic>
          <p:nvPicPr>
            <p:cNvPr id="61" name="Picture 8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8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2" name="Group 81"/>
          <p:cNvGrpSpPr/>
          <p:nvPr/>
        </p:nvGrpSpPr>
        <p:grpSpPr>
          <a:xfrm>
            <a:off x="7359015" y="3063875"/>
            <a:ext cx="958850" cy="476250"/>
            <a:chOff x="7493876" y="2774731"/>
            <a:chExt cx="1481958" cy="894622"/>
          </a:xfrm>
        </p:grpSpPr>
        <p:sp>
          <p:nvSpPr>
            <p:cNvPr id="83" name="Freeform 8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4" name="Oval 8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5" name="Group 84"/>
            <p:cNvGrpSpPr/>
            <p:nvPr/>
          </p:nvGrpSpPr>
          <p:grpSpPr>
            <a:xfrm>
              <a:off x="7713663" y="2848339"/>
              <a:ext cx="1042107" cy="425543"/>
              <a:chOff x="7786941" y="2884917"/>
              <a:chExt cx="897649" cy="353919"/>
            </a:xfrm>
          </p:grpSpPr>
          <p:sp>
            <p:nvSpPr>
              <p:cNvPr id="86" name="Freeform 8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Freeform 8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Freeform 8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Freeform 8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 name="标题 5"/>
          <p:cNvSpPr>
            <a:spLocks noGrp="1"/>
          </p:cNvSpPr>
          <p:nvPr>
            <p:ph type="title"/>
          </p:nvPr>
        </p:nvSpPr>
        <p:spPr/>
        <p:txBody>
          <a:bodyPr>
            <a:normAutofit/>
          </a:bodyPr>
          <a:lstStyle/>
          <a:p>
            <a:r>
              <a:rPr lang="zh-CN" altLang="en-US" dirty="0"/>
              <a:t>数据可靠性</a:t>
            </a:r>
          </a:p>
        </p:txBody>
      </p:sp>
      <p:sp>
        <p:nvSpPr>
          <p:cNvPr id="2" name="灯片编号占位符 1">
            <a:extLst>
              <a:ext uri="{FF2B5EF4-FFF2-40B4-BE49-F238E27FC236}">
                <a16:creationId xmlns:a16="http://schemas.microsoft.com/office/drawing/2014/main" id="{90C8F260-8861-974D-8B9E-616697BE4866}"/>
              </a:ext>
            </a:extLst>
          </p:cNvPr>
          <p:cNvSpPr>
            <a:spLocks noGrp="1"/>
          </p:cNvSpPr>
          <p:nvPr>
            <p:ph type="sldNum" sz="quarter" idx="12"/>
          </p:nvPr>
        </p:nvSpPr>
        <p:spPr/>
        <p:txBody>
          <a:bodyPr/>
          <a:lstStyle/>
          <a:p>
            <a:fld id="{8D4D1E41-7A09-AB4A-A4E1-09765ADA2698}" type="slidenum">
              <a:rPr kumimoji="1" lang="zh-CN" altLang="en-US" smtClean="0"/>
              <a:t>84</a:t>
            </a:fld>
            <a:endParaRPr kumimoji="1" lang="zh-CN" altLang="en-US"/>
          </a:p>
        </p:txBody>
      </p:sp>
      <p:sp>
        <p:nvSpPr>
          <p:cNvPr id="3" name="Rectangle 5"/>
          <p:cNvSpPr txBox="1">
            <a:spLocks noChangeArrowheads="1"/>
          </p:cNvSpPr>
          <p:nvPr/>
        </p:nvSpPr>
        <p:spPr>
          <a:xfrm>
            <a:off x="482875" y="3237548"/>
            <a:ext cx="5747385" cy="1243965"/>
          </a:xfrm>
          <a:prstGeom prst="rect">
            <a:avLst/>
          </a:prstGeom>
        </p:spPr>
        <p:txBody>
          <a:bodyPr vert="horz" lIns="91440" tIns="45720" rIns="91440" bIns="45720" rtlCol="0"/>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2438" marR="0" lvl="0" indent="-322263" algn="l" defTabSz="914400" rtl="0" eaLnBrk="1" fontAlgn="auto" latinLnBrk="0" hangingPunct="1">
              <a:lnSpc>
                <a:spcPct val="130000"/>
              </a:lnSpc>
              <a:spcBef>
                <a:spcPts val="400"/>
              </a:spcBef>
              <a:spcAft>
                <a:spcPts val="0"/>
              </a:spcAft>
              <a:buClr>
                <a:srgbClr val="0000A3"/>
              </a:buClr>
              <a:buSzTx/>
              <a:buFont typeface="Wingdings" pitchFamily="2" charset="2"/>
              <a:buChar char="Ø"/>
              <a:defRPr/>
            </a:pPr>
            <a:r>
              <a:rPr kumimoji="0" 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IP欺骗</a:t>
            </a: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IP spoofing</a:t>
            </a: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30000"/>
              </a:lnSpc>
              <a:spcBef>
                <a:spcPts val="400"/>
              </a:spcBef>
              <a:buClr>
                <a:srgbClr val="0000A3"/>
              </a:buClr>
              <a:buFont typeface="Arial" panose="020B0604020202020204" pitchFamily="34" charset="0"/>
              <a:buChar char="•"/>
              <a:defRPr/>
            </a:pPr>
            <a:r>
              <a:rPr lang="zh-CN" altLang="en-US" sz="25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攻击者产生的IP数据包为伪造的源IP地址，以便冒充其他系统或发件人的身份</a:t>
            </a:r>
          </a:p>
        </p:txBody>
      </p:sp>
      <p:grpSp>
        <p:nvGrpSpPr>
          <p:cNvPr id="136" name="Group 90"/>
          <p:cNvGrpSpPr/>
          <p:nvPr/>
        </p:nvGrpSpPr>
        <p:grpSpPr bwMode="auto">
          <a:xfrm flipH="1">
            <a:off x="9168765" y="4124325"/>
            <a:ext cx="734695" cy="680720"/>
            <a:chOff x="-44" y="1473"/>
            <a:chExt cx="981" cy="1105"/>
          </a:xfrm>
        </p:grpSpPr>
        <p:pic>
          <p:nvPicPr>
            <p:cNvPr id="137" name="Picture 9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Freeform 9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9" name="Freeform 43"/>
          <p:cNvSpPr/>
          <p:nvPr/>
        </p:nvSpPr>
        <p:spPr bwMode="auto">
          <a:xfrm>
            <a:off x="6663690" y="4859020"/>
            <a:ext cx="4587875" cy="728980"/>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44"/>
          <p:cNvSpPr/>
          <p:nvPr/>
        </p:nvSpPr>
        <p:spPr bwMode="auto">
          <a:xfrm>
            <a:off x="9495790" y="4728845"/>
            <a:ext cx="4445" cy="522605"/>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Line 45"/>
          <p:cNvSpPr>
            <a:spLocks noChangeShapeType="1"/>
          </p:cNvSpPr>
          <p:nvPr/>
        </p:nvSpPr>
        <p:spPr bwMode="auto">
          <a:xfrm flipV="1">
            <a:off x="7838440" y="5251450"/>
            <a:ext cx="0" cy="3746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Line 46"/>
          <p:cNvSpPr>
            <a:spLocks noChangeShapeType="1"/>
          </p:cNvSpPr>
          <p:nvPr/>
        </p:nvSpPr>
        <p:spPr bwMode="auto">
          <a:xfrm flipV="1">
            <a:off x="7857490" y="5962650"/>
            <a:ext cx="0" cy="241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 Box 47"/>
          <p:cNvSpPr txBox="1">
            <a:spLocks noChangeArrowheads="1"/>
          </p:cNvSpPr>
          <p:nvPr/>
        </p:nvSpPr>
        <p:spPr bwMode="auto">
          <a:xfrm>
            <a:off x="6120765" y="414782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A</a:t>
            </a:r>
          </a:p>
        </p:txBody>
      </p:sp>
      <p:sp>
        <p:nvSpPr>
          <p:cNvPr id="144" name="Text Box 48"/>
          <p:cNvSpPr txBox="1">
            <a:spLocks noChangeArrowheads="1"/>
          </p:cNvSpPr>
          <p:nvPr/>
        </p:nvSpPr>
        <p:spPr bwMode="auto">
          <a:xfrm>
            <a:off x="11590020" y="5611495"/>
            <a:ext cx="389255" cy="46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B</a:t>
            </a:r>
          </a:p>
        </p:txBody>
      </p:sp>
      <p:sp>
        <p:nvSpPr>
          <p:cNvPr id="145" name="Text Box 49"/>
          <p:cNvSpPr txBox="1">
            <a:spLocks noChangeArrowheads="1"/>
          </p:cNvSpPr>
          <p:nvPr/>
        </p:nvSpPr>
        <p:spPr bwMode="auto">
          <a:xfrm>
            <a:off x="9688195" y="4125595"/>
            <a:ext cx="40513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C</a:t>
            </a:r>
          </a:p>
        </p:txBody>
      </p:sp>
      <p:pic>
        <p:nvPicPr>
          <p:cNvPr id="146" name="Picture 6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96070" y="4192270"/>
            <a:ext cx="47180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47" name="Group 54"/>
          <p:cNvGrpSpPr/>
          <p:nvPr/>
        </p:nvGrpSpPr>
        <p:grpSpPr bwMode="auto">
          <a:xfrm>
            <a:off x="6489065" y="4185920"/>
            <a:ext cx="365125" cy="713105"/>
            <a:chOff x="4140" y="429"/>
            <a:chExt cx="1425" cy="2396"/>
          </a:xfrm>
        </p:grpSpPr>
        <p:sp>
          <p:nvSpPr>
            <p:cNvPr id="148" name="Freeform 55"/>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50" name="Freeform 57"/>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58"/>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153" name="Group 60"/>
            <p:cNvGrpSpPr/>
            <p:nvPr/>
          </p:nvGrpSpPr>
          <p:grpSpPr bwMode="auto">
            <a:xfrm>
              <a:off x="4749" y="668"/>
              <a:ext cx="581" cy="145"/>
              <a:chOff x="614" y="2568"/>
              <a:chExt cx="725" cy="139"/>
            </a:xfrm>
          </p:grpSpPr>
          <p:sp>
            <p:nvSpPr>
              <p:cNvPr id="154"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55"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56"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157" name="Group 64"/>
            <p:cNvGrpSpPr/>
            <p:nvPr/>
          </p:nvGrpSpPr>
          <p:grpSpPr bwMode="auto">
            <a:xfrm>
              <a:off x="4747" y="994"/>
              <a:ext cx="581" cy="134"/>
              <a:chOff x="614" y="2568"/>
              <a:chExt cx="725" cy="139"/>
            </a:xfrm>
          </p:grpSpPr>
          <p:sp>
            <p:nvSpPr>
              <p:cNvPr id="158"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59"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6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6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162" name="Group 69"/>
            <p:cNvGrpSpPr/>
            <p:nvPr/>
          </p:nvGrpSpPr>
          <p:grpSpPr bwMode="auto">
            <a:xfrm>
              <a:off x="4735" y="1627"/>
              <a:ext cx="582" cy="151"/>
              <a:chOff x="614" y="2568"/>
              <a:chExt cx="725" cy="139"/>
            </a:xfrm>
          </p:grpSpPr>
          <p:sp>
            <p:nvSpPr>
              <p:cNvPr id="163"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64"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65" name="Freeform 72"/>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6" name="Group 73"/>
            <p:cNvGrpSpPr/>
            <p:nvPr/>
          </p:nvGrpSpPr>
          <p:grpSpPr bwMode="auto">
            <a:xfrm>
              <a:off x="4739" y="1327"/>
              <a:ext cx="582" cy="139"/>
              <a:chOff x="614" y="2568"/>
              <a:chExt cx="725" cy="139"/>
            </a:xfrm>
          </p:grpSpPr>
          <p:sp>
            <p:nvSpPr>
              <p:cNvPr id="167"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6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69"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0" name="Freeform 77"/>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78"/>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3" name="Freeform 80"/>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5"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6"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7"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90204" pitchFamily="34" charset="0"/>
                <a:ea typeface="MS PGothic" panose="020B0600070205080204" pitchFamily="34" charset="-128"/>
                <a:cs typeface="+mn-cs"/>
              </a:endParaRPr>
            </a:p>
          </p:txBody>
        </p:sp>
        <p:sp>
          <p:nvSpPr>
            <p:cNvPr id="178"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9"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grpSp>
        <p:nvGrpSpPr>
          <p:cNvPr id="180" name="Group 87"/>
          <p:cNvGrpSpPr/>
          <p:nvPr/>
        </p:nvGrpSpPr>
        <p:grpSpPr bwMode="auto">
          <a:xfrm flipH="1">
            <a:off x="10981690" y="5503545"/>
            <a:ext cx="734695" cy="681355"/>
            <a:chOff x="-44" y="1473"/>
            <a:chExt cx="981" cy="1105"/>
          </a:xfrm>
        </p:grpSpPr>
        <p:pic>
          <p:nvPicPr>
            <p:cNvPr id="181" name="Picture 8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8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3" name="Group 81"/>
          <p:cNvGrpSpPr/>
          <p:nvPr/>
        </p:nvGrpSpPr>
        <p:grpSpPr>
          <a:xfrm>
            <a:off x="7359015" y="5510530"/>
            <a:ext cx="958850" cy="476250"/>
            <a:chOff x="7493876" y="2774731"/>
            <a:chExt cx="1481958" cy="894622"/>
          </a:xfrm>
        </p:grpSpPr>
        <p:sp>
          <p:nvSpPr>
            <p:cNvPr id="184" name="Freeform 8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5" name="Oval 8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6" name="Group 84"/>
            <p:cNvGrpSpPr/>
            <p:nvPr/>
          </p:nvGrpSpPr>
          <p:grpSpPr>
            <a:xfrm>
              <a:off x="7713663" y="2848339"/>
              <a:ext cx="1042107" cy="425543"/>
              <a:chOff x="7786941" y="2884917"/>
              <a:chExt cx="897649" cy="353919"/>
            </a:xfrm>
          </p:grpSpPr>
          <p:sp>
            <p:nvSpPr>
              <p:cNvPr id="187" name="Freeform 8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8" name="Freeform 8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Freeform 8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8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1" name="Group 3"/>
          <p:cNvGrpSpPr/>
          <p:nvPr/>
        </p:nvGrpSpPr>
        <p:grpSpPr>
          <a:xfrm>
            <a:off x="6598920" y="4693285"/>
            <a:ext cx="2967355" cy="819150"/>
            <a:chOff x="3293812" y="3967064"/>
            <a:chExt cx="2967038" cy="819150"/>
          </a:xfrm>
        </p:grpSpPr>
        <p:sp>
          <p:nvSpPr>
            <p:cNvPr id="192" name="Freeform 77"/>
            <p:cNvSpPr/>
            <p:nvPr/>
          </p:nvSpPr>
          <p:spPr bwMode="auto">
            <a:xfrm>
              <a:off x="3293812" y="3967064"/>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3" name="Group 78"/>
            <p:cNvGrpSpPr/>
            <p:nvPr/>
          </p:nvGrpSpPr>
          <p:grpSpPr bwMode="auto">
            <a:xfrm>
              <a:off x="3760537" y="4449664"/>
              <a:ext cx="2295525" cy="336550"/>
              <a:chOff x="2418" y="3342"/>
              <a:chExt cx="1446" cy="212"/>
            </a:xfrm>
          </p:grpSpPr>
          <p:sp>
            <p:nvSpPr>
              <p:cNvPr id="194"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503050405090304" pitchFamily="18" charset="0"/>
                  <a:ea typeface="MS PGothic" panose="020B0600070205080204" pitchFamily="34" charset="-128"/>
                  <a:cs typeface="+mn-cs"/>
                </a:endParaRPr>
              </a:p>
            </p:txBody>
          </p:sp>
          <p:sp>
            <p:nvSpPr>
              <p:cNvPr id="195" name="Line 80"/>
              <p:cNvSpPr>
                <a:spLocks noChangeShapeType="1"/>
              </p:cNvSpPr>
              <p:nvPr/>
            </p:nvSpPr>
            <p:spPr bwMode="auto">
              <a:xfrm>
                <a:off x="2784" y="3372"/>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Line 81"/>
              <p:cNvSpPr>
                <a:spLocks noChangeShapeType="1"/>
              </p:cNvSpPr>
              <p:nvPr/>
            </p:nvSpPr>
            <p:spPr bwMode="auto">
              <a:xfrm>
                <a:off x="3186" y="3375"/>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Line 82"/>
              <p:cNvSpPr>
                <a:spLocks noChangeShapeType="1"/>
              </p:cNvSpPr>
              <p:nvPr/>
            </p:nvSpPr>
            <p:spPr bwMode="auto">
              <a:xfrm>
                <a:off x="3321" y="3375"/>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Text Box 83"/>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90204" pitchFamily="34" charset="0"/>
                    <a:ea typeface="MS PGothic" panose="020B0600070205080204" pitchFamily="34" charset="-128"/>
                    <a:cs typeface="+mn-cs"/>
                  </a:rPr>
                  <a:t>src:B</a:t>
                </a:r>
                <a:r>
                  <a:rPr kumimoji="0" lang="en-US" altLang="en-US" sz="16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 dest:A     payload</a:t>
                </a:r>
                <a:endParaRPr kumimoji="0" lang="en-US" altLang="en-US" sz="1600" b="0" i="0" u="none" strike="noStrike" kern="1200" cap="none" spc="0" normalizeH="0" baseline="0" noProof="0" dirty="0">
                  <a:ln>
                    <a:noFill/>
                  </a:ln>
                  <a:solidFill>
                    <a:prstClr val="black"/>
                  </a:solidFill>
                  <a:effectLst/>
                  <a:uLnTx/>
                  <a:uFillTx/>
                  <a:latin typeface="Times New Roman" panose="02020503050405090304" pitchFamily="18" charset="0"/>
                  <a:ea typeface="MS PGothic" panose="020B0600070205080204" pitchFamily="34" charset="-128"/>
                  <a:cs typeface="+mn-cs"/>
                </a:endParaRPr>
              </a:p>
            </p:txBody>
          </p:sp>
        </p:grpSp>
      </p:grpSp>
      <p:sp>
        <p:nvSpPr>
          <p:cNvPr id="206" name="文本框 205"/>
          <p:cNvSpPr txBox="1"/>
          <p:nvPr/>
        </p:nvSpPr>
        <p:spPr>
          <a:xfrm>
            <a:off x="1065424" y="5549715"/>
            <a:ext cx="50653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包拦截 </a:t>
            </a:r>
            <a:r>
              <a:rPr kumimoji="0" lang="en-US" altLang="zh-CN" sz="28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v.s</a:t>
            </a:r>
            <a:r>
              <a:rPr kumimoji="0" lang="en-US" altLang="zh-CN"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伪造身份</a:t>
            </a:r>
          </a:p>
        </p:txBody>
      </p:sp>
      <p:sp>
        <p:nvSpPr>
          <p:cNvPr id="135" name="文本框 134">
            <a:extLst>
              <a:ext uri="{FF2B5EF4-FFF2-40B4-BE49-F238E27FC236}">
                <a16:creationId xmlns:a16="http://schemas.microsoft.com/office/drawing/2014/main" id="{E07973F9-00A8-664F-AA33-6E0186E5AF6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412649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9" presetClass="entr" presetSubtype="0" fill="hold" nodeType="with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dissolve">
                                      <p:cBhvr>
                                        <p:cTn id="20" dur="500"/>
                                        <p:tgtEl>
                                          <p:spTgt spid="1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dissolve">
                                      <p:cBhvr>
                                        <p:cTn id="23" dur="500"/>
                                        <p:tgtEl>
                                          <p:spTgt spid="13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dissolve">
                                      <p:cBhvr>
                                        <p:cTn id="26" dur="500"/>
                                        <p:tgtEl>
                                          <p:spTgt spid="140"/>
                                        </p:tgtEl>
                                      </p:cBhvr>
                                    </p:animEffect>
                                  </p:childTnLst>
                                </p:cTn>
                              </p:par>
                              <p:par>
                                <p:cTn id="27" presetID="9" presetClass="entr" presetSubtype="0" fill="hold" nodeType="with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dissolve">
                                      <p:cBhvr>
                                        <p:cTn id="29" dur="500"/>
                                        <p:tgtEl>
                                          <p:spTgt spid="141"/>
                                        </p:tgtEl>
                                      </p:cBhvr>
                                    </p:animEffect>
                                  </p:childTnLst>
                                </p:cTn>
                              </p:par>
                              <p:par>
                                <p:cTn id="30" presetID="9" presetClass="entr" presetSubtype="0" fill="hold" nodeType="with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dissolve">
                                      <p:cBhvr>
                                        <p:cTn id="32" dur="500"/>
                                        <p:tgtEl>
                                          <p:spTgt spid="14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3"/>
                                        </p:tgtEl>
                                        <p:attrNameLst>
                                          <p:attrName>style.visibility</p:attrName>
                                        </p:attrNameLst>
                                      </p:cBhvr>
                                      <p:to>
                                        <p:strVal val="visible"/>
                                      </p:to>
                                    </p:set>
                                    <p:animEffect transition="in" filter="dissolve">
                                      <p:cBhvr>
                                        <p:cTn id="35" dur="500"/>
                                        <p:tgtEl>
                                          <p:spTgt spid="14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dissolve">
                                      <p:cBhvr>
                                        <p:cTn id="38" dur="500"/>
                                        <p:tgtEl>
                                          <p:spTgt spid="145"/>
                                        </p:tgtEl>
                                      </p:cBhvr>
                                    </p:animEffect>
                                  </p:childTnLst>
                                </p:cTn>
                              </p:par>
                              <p:par>
                                <p:cTn id="39" presetID="9" presetClass="entr" presetSubtype="0" fill="hold" nodeType="withEffect">
                                  <p:stCondLst>
                                    <p:cond delay="0"/>
                                  </p:stCondLst>
                                  <p:childTnLst>
                                    <p:set>
                                      <p:cBhvr>
                                        <p:cTn id="40" dur="1" fill="hold">
                                          <p:stCondLst>
                                            <p:cond delay="0"/>
                                          </p:stCondLst>
                                        </p:cTn>
                                        <p:tgtEl>
                                          <p:spTgt spid="147"/>
                                        </p:tgtEl>
                                        <p:attrNameLst>
                                          <p:attrName>style.visibility</p:attrName>
                                        </p:attrNameLst>
                                      </p:cBhvr>
                                      <p:to>
                                        <p:strVal val="visible"/>
                                      </p:to>
                                    </p:set>
                                    <p:animEffect transition="in" filter="dissolve">
                                      <p:cBhvr>
                                        <p:cTn id="41" dur="500"/>
                                        <p:tgtEl>
                                          <p:spTgt spid="147"/>
                                        </p:tgtEl>
                                      </p:cBhvr>
                                    </p:animEffect>
                                  </p:childTnLst>
                                </p:cTn>
                              </p:par>
                              <p:par>
                                <p:cTn id="42" presetID="9" presetClass="entr" presetSubtype="0" fill="hold" nodeType="withEffect">
                                  <p:stCondLst>
                                    <p:cond delay="0"/>
                                  </p:stCondLst>
                                  <p:childTnLst>
                                    <p:set>
                                      <p:cBhvr>
                                        <p:cTn id="43" dur="1" fill="hold">
                                          <p:stCondLst>
                                            <p:cond delay="0"/>
                                          </p:stCondLst>
                                        </p:cTn>
                                        <p:tgtEl>
                                          <p:spTgt spid="180"/>
                                        </p:tgtEl>
                                        <p:attrNameLst>
                                          <p:attrName>style.visibility</p:attrName>
                                        </p:attrNameLst>
                                      </p:cBhvr>
                                      <p:to>
                                        <p:strVal val="visible"/>
                                      </p:to>
                                    </p:set>
                                    <p:animEffect transition="in" filter="dissolve">
                                      <p:cBhvr>
                                        <p:cTn id="44" dur="500"/>
                                        <p:tgtEl>
                                          <p:spTgt spid="180"/>
                                        </p:tgtEl>
                                      </p:cBhvr>
                                    </p:animEffect>
                                  </p:childTnLst>
                                </p:cTn>
                              </p:par>
                              <p:par>
                                <p:cTn id="45" presetID="9" presetClass="entr" presetSubtype="0" fill="hold" nodeType="with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dissolve">
                                      <p:cBhvr>
                                        <p:cTn id="47" dur="500"/>
                                        <p:tgtEl>
                                          <p:spTgt spid="18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wipe(right)">
                                      <p:cBhvr>
                                        <p:cTn id="52" dur="500"/>
                                        <p:tgtEl>
                                          <p:spTgt spid="146"/>
                                        </p:tgtEl>
                                      </p:cBhvr>
                                    </p:animEffect>
                                  </p:childTnLst>
                                </p:cTn>
                              </p:par>
                              <p:par>
                                <p:cTn id="53" presetID="22" presetClass="entr" presetSubtype="2" fill="hold" nodeType="withEffect">
                                  <p:stCondLst>
                                    <p:cond delay="0"/>
                                  </p:stCondLst>
                                  <p:childTnLst>
                                    <p:set>
                                      <p:cBhvr>
                                        <p:cTn id="54" dur="1" fill="hold">
                                          <p:stCondLst>
                                            <p:cond delay="0"/>
                                          </p:stCondLst>
                                        </p:cTn>
                                        <p:tgtEl>
                                          <p:spTgt spid="191"/>
                                        </p:tgtEl>
                                        <p:attrNameLst>
                                          <p:attrName>style.visibility</p:attrName>
                                        </p:attrNameLst>
                                      </p:cBhvr>
                                      <p:to>
                                        <p:strVal val="visible"/>
                                      </p:to>
                                    </p:set>
                                    <p:animEffect transition="in" filter="wipe(right)">
                                      <p:cBhvr>
                                        <p:cTn id="55" dur="500"/>
                                        <p:tgtEl>
                                          <p:spTgt spid="191"/>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206"/>
                                        </p:tgtEl>
                                        <p:attrNameLst>
                                          <p:attrName>style.visibility</p:attrName>
                                        </p:attrNameLst>
                                      </p:cBhvr>
                                      <p:to>
                                        <p:strVal val="visible"/>
                                      </p:to>
                                    </p:set>
                                    <p:anim calcmode="lin" valueType="num">
                                      <p:cBhvr additive="base">
                                        <p:cTn id="60" dur="500"/>
                                        <p:tgtEl>
                                          <p:spTgt spid="206"/>
                                        </p:tgtEl>
                                        <p:attrNameLst>
                                          <p:attrName>ppt_y</p:attrName>
                                        </p:attrNameLst>
                                      </p:cBhvr>
                                      <p:tavLst>
                                        <p:tav tm="0">
                                          <p:val>
                                            <p:strVal val="#ppt_y+#ppt_h*1.125000"/>
                                          </p:val>
                                        </p:tav>
                                        <p:tav tm="100000">
                                          <p:val>
                                            <p:strVal val="#ppt_y"/>
                                          </p:val>
                                        </p:tav>
                                      </p:tavLst>
                                    </p:anim>
                                    <p:animEffect transition="in" filter="wipe(up)">
                                      <p:cBhvr>
                                        <p:cTn id="61"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9" grpId="0" animBg="1"/>
      <p:bldP spid="140" grpId="0" animBg="1"/>
      <p:bldP spid="143" grpId="0"/>
      <p:bldP spid="145" grpId="0"/>
      <p:bldP spid="20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“棱镜门”：美国政府窥探着全世界</a:t>
            </a:r>
          </a:p>
        </p:txBody>
      </p:sp>
      <p:sp>
        <p:nvSpPr>
          <p:cNvPr id="15" name="内容占位符 14">
            <a:extLst>
              <a:ext uri="{FF2B5EF4-FFF2-40B4-BE49-F238E27FC236}">
                <a16:creationId xmlns:a16="http://schemas.microsoft.com/office/drawing/2014/main" id="{20511838-4B38-AB4F-9C10-454D711F380B}"/>
              </a:ext>
            </a:extLst>
          </p:cNvPr>
          <p:cNvSpPr>
            <a:spLocks noGrp="1"/>
          </p:cNvSpPr>
          <p:nvPr>
            <p:ph idx="1"/>
          </p:nvPr>
        </p:nvSpPr>
        <p:spPr>
          <a:xfrm>
            <a:off x="655320" y="1396696"/>
            <a:ext cx="4516473" cy="4586694"/>
          </a:xfrm>
        </p:spPr>
        <p:txBody>
          <a:bodyPr>
            <a:normAutofit lnSpcReduction="10000"/>
          </a:bodyPr>
          <a:lstStyle/>
          <a:p>
            <a:pPr marL="457200" lvl="0" indent="-457200">
              <a:lnSpc>
                <a:spcPct val="170000"/>
              </a:lnSpc>
              <a:spcBef>
                <a:spcPts val="0"/>
              </a:spcBef>
              <a:buFont typeface="Wingdings" panose="05000000000000000000" charset="0"/>
              <a:buChar char="Ø"/>
              <a:defRPr/>
            </a:pPr>
            <a:r>
              <a:rPr lang="zh-CN" altLang="en-US" dirty="0">
                <a:solidFill>
                  <a:srgbClr val="C00000"/>
                </a:solidFill>
              </a:rPr>
              <a:t>后门程序</a:t>
            </a:r>
            <a:endParaRPr lang="en-US" altLang="zh-CN" dirty="0">
              <a:solidFill>
                <a:srgbClr val="C00000"/>
              </a:solidFill>
            </a:endParaRPr>
          </a:p>
          <a:p>
            <a:pPr marL="782320" lvl="1" indent="-457200">
              <a:lnSpc>
                <a:spcPct val="170000"/>
              </a:lnSpc>
              <a:spcBef>
                <a:spcPts val="0"/>
              </a:spcBef>
              <a:buFont typeface="Arial" panose="020B0604020202020204" pitchFamily="34" charset="0"/>
              <a:buChar char="•"/>
              <a:defRPr/>
            </a:pPr>
            <a:r>
              <a:rPr lang="zh-CN" altLang="en-US" dirty="0">
                <a:solidFill>
                  <a:prstClr val="black"/>
                </a:solidFill>
              </a:rPr>
              <a:t>指那些绕过安全性控制而获取对程序或系统访问权的程序方法</a:t>
            </a:r>
          </a:p>
          <a:p>
            <a:pPr marL="342900" lvl="0" indent="-342900">
              <a:lnSpc>
                <a:spcPct val="170000"/>
              </a:lnSpc>
              <a:spcBef>
                <a:spcPts val="0"/>
              </a:spcBef>
              <a:buFont typeface="Wingdings" panose="05000000000000000000" charset="0"/>
              <a:buChar char="Ø"/>
              <a:defRPr/>
            </a:pPr>
            <a:r>
              <a:rPr lang="zh-CN" altLang="en-US" dirty="0">
                <a:solidFill>
                  <a:srgbClr val="C00000"/>
                </a:solidFill>
                <a:sym typeface="+mn-ea"/>
              </a:rPr>
              <a:t>网络监听</a:t>
            </a:r>
            <a:endParaRPr lang="en-US" altLang="zh-CN" dirty="0">
              <a:solidFill>
                <a:srgbClr val="C00000"/>
              </a:solidFill>
              <a:sym typeface="+mn-ea"/>
            </a:endParaRPr>
          </a:p>
          <a:p>
            <a:pPr marL="668020" lvl="1" indent="-342900">
              <a:lnSpc>
                <a:spcPct val="170000"/>
              </a:lnSpc>
              <a:spcBef>
                <a:spcPts val="0"/>
              </a:spcBef>
              <a:defRPr/>
            </a:pPr>
            <a:r>
              <a:rPr lang="zh-CN" altLang="en-US" dirty="0">
                <a:solidFill>
                  <a:prstClr val="black"/>
                </a:solidFill>
                <a:sym typeface="+mn-ea"/>
              </a:rPr>
              <a:t>监视网络状态、数据流程，截获网络上所传输的信息</a:t>
            </a:r>
          </a:p>
          <a:p>
            <a:pPr>
              <a:lnSpc>
                <a:spcPct val="170000"/>
              </a:lnSpc>
            </a:pPr>
            <a:endParaRPr lang="zh-CN" altLang="en-US" dirty="0"/>
          </a:p>
        </p:txBody>
      </p:sp>
      <p:sp>
        <p:nvSpPr>
          <p:cNvPr id="3" name="灯片编号占位符 2">
            <a:extLst>
              <a:ext uri="{FF2B5EF4-FFF2-40B4-BE49-F238E27FC236}">
                <a16:creationId xmlns:a16="http://schemas.microsoft.com/office/drawing/2014/main" id="{AB66AB95-D5E9-6D4A-A51A-BE417ECA35A0}"/>
              </a:ext>
            </a:extLst>
          </p:cNvPr>
          <p:cNvSpPr>
            <a:spLocks noGrp="1"/>
          </p:cNvSpPr>
          <p:nvPr>
            <p:ph type="sldNum" sz="quarter" idx="12"/>
          </p:nvPr>
        </p:nvSpPr>
        <p:spPr/>
        <p:txBody>
          <a:bodyPr/>
          <a:lstStyle/>
          <a:p>
            <a:fld id="{8D4D1E41-7A09-AB4A-A4E1-09765ADA2698}" type="slidenum">
              <a:rPr kumimoji="1" lang="zh-CN" altLang="en-US" smtClean="0"/>
              <a:t>85</a:t>
            </a:fld>
            <a:endParaRPr kumimoji="1" lang="zh-CN" altLang="en-US" dirty="0"/>
          </a:p>
        </p:txBody>
      </p:sp>
      <p:sp>
        <p:nvSpPr>
          <p:cNvPr id="9" name="文本框 8"/>
          <p:cNvSpPr txBox="1"/>
          <p:nvPr/>
        </p:nvSpPr>
        <p:spPr>
          <a:xfrm>
            <a:off x="6388005" y="1396696"/>
            <a:ext cx="39105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事件引发全球哗然！</a:t>
            </a:r>
          </a:p>
        </p:txBody>
      </p:sp>
      <p:pic>
        <p:nvPicPr>
          <p:cNvPr id="16" name="内容占位符 6">
            <a:extLst>
              <a:ext uri="{FF2B5EF4-FFF2-40B4-BE49-F238E27FC236}">
                <a16:creationId xmlns:a16="http://schemas.microsoft.com/office/drawing/2014/main" id="{6ADA28B8-86CA-C644-8143-C98926C08B9A}"/>
              </a:ext>
            </a:extLst>
          </p:cNvPr>
          <p:cNvPicPr>
            <a:picLocks noGrp="1" noChangeAspect="1"/>
          </p:cNvPicPr>
          <p:nvPr/>
        </p:nvPicPr>
        <p:blipFill>
          <a:blip r:embed="rId3">
            <a:extLst>
              <a:ext uri="{28A0092B-C50C-407E-A947-70E740481C1C}">
                <a14:useLocalDpi xmlns:a14="http://schemas.microsoft.com/office/drawing/2010/main"/>
              </a:ext>
            </a:extLst>
          </a:blip>
          <a:stretch>
            <a:fillRect/>
          </a:stretch>
        </p:blipFill>
        <p:spPr>
          <a:xfrm>
            <a:off x="5171793" y="2353517"/>
            <a:ext cx="6781959" cy="3555267"/>
          </a:xfrm>
          <a:prstGeom prst="rect">
            <a:avLst/>
          </a:prstGeom>
        </p:spPr>
      </p:pic>
      <p:sp>
        <p:nvSpPr>
          <p:cNvPr id="8" name="文本框 7">
            <a:extLst>
              <a:ext uri="{FF2B5EF4-FFF2-40B4-BE49-F238E27FC236}">
                <a16:creationId xmlns:a16="http://schemas.microsoft.com/office/drawing/2014/main" id="{06E4BEE7-E8C8-5748-9BC3-683D415C8BC7}"/>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125598979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如何防御</a:t>
            </a:r>
          </a:p>
        </p:txBody>
      </p:sp>
      <p:sp>
        <p:nvSpPr>
          <p:cNvPr id="3" name="内容占位符 2"/>
          <p:cNvSpPr>
            <a:spLocks noGrp="1"/>
          </p:cNvSpPr>
          <p:nvPr>
            <p:ph idx="1"/>
          </p:nvPr>
        </p:nvSpPr>
        <p:spPr/>
        <p:txBody>
          <a:bodyPr/>
          <a:lstStyle/>
          <a:p>
            <a:pPr>
              <a:lnSpc>
                <a:spcPct val="150000"/>
              </a:lnSpc>
            </a:pPr>
            <a:r>
              <a:rPr lang="zh-CN" altLang="en-US" dirty="0">
                <a:solidFill>
                  <a:srgbClr val="C00000"/>
                </a:solidFill>
              </a:rPr>
              <a:t>身份验证：</a:t>
            </a:r>
            <a:r>
              <a:rPr lang="zh-CN" altLang="en-US" dirty="0">
                <a:sym typeface="+mn-ea"/>
              </a:rPr>
              <a:t>证明你就是你！</a:t>
            </a:r>
          </a:p>
          <a:p>
            <a:pPr>
              <a:lnSpc>
                <a:spcPct val="150000"/>
              </a:lnSpc>
            </a:pPr>
            <a:r>
              <a:rPr lang="zh-CN" altLang="en-US" dirty="0">
                <a:solidFill>
                  <a:srgbClr val="C00000"/>
                </a:solidFill>
                <a:sym typeface="+mn-ea"/>
              </a:rPr>
              <a:t>保密：</a:t>
            </a:r>
            <a:r>
              <a:rPr lang="zh-CN" altLang="en-US" dirty="0">
                <a:sym typeface="+mn-ea"/>
              </a:rPr>
              <a:t>加密技术</a:t>
            </a:r>
          </a:p>
          <a:p>
            <a:pPr>
              <a:lnSpc>
                <a:spcPct val="150000"/>
              </a:lnSpc>
            </a:pPr>
            <a:r>
              <a:rPr lang="zh-CN" altLang="en-US" dirty="0">
                <a:solidFill>
                  <a:srgbClr val="C00000"/>
                </a:solidFill>
              </a:rPr>
              <a:t>完整性检查：</a:t>
            </a:r>
            <a:r>
              <a:rPr lang="zh-CN" altLang="en-US" dirty="0"/>
              <a:t>数字签名</a:t>
            </a:r>
            <a:r>
              <a:rPr lang="zh-CN" altLang="en-US" dirty="0">
                <a:sym typeface="+mn-ea"/>
              </a:rPr>
              <a:t>检测</a:t>
            </a:r>
            <a:r>
              <a:rPr lang="zh-CN" altLang="en-US" dirty="0"/>
              <a:t>/</a:t>
            </a:r>
            <a:r>
              <a:rPr lang="zh-CN" altLang="en-US" dirty="0">
                <a:sym typeface="+mn-ea"/>
              </a:rPr>
              <a:t>防止</a:t>
            </a:r>
            <a:r>
              <a:rPr lang="zh-CN" altLang="en-US" dirty="0"/>
              <a:t>篡改</a:t>
            </a:r>
          </a:p>
          <a:p>
            <a:pPr>
              <a:lnSpc>
                <a:spcPct val="150000"/>
              </a:lnSpc>
            </a:pPr>
            <a:r>
              <a:rPr lang="zh-CN" altLang="en-US" dirty="0">
                <a:solidFill>
                  <a:srgbClr val="C00000"/>
                </a:solidFill>
              </a:rPr>
              <a:t>访问限制：</a:t>
            </a:r>
            <a:r>
              <a:rPr lang="zh-CN" altLang="en-US" dirty="0"/>
              <a:t>受密码保护的VPN</a:t>
            </a:r>
          </a:p>
          <a:p>
            <a:pPr>
              <a:lnSpc>
                <a:spcPct val="150000"/>
              </a:lnSpc>
            </a:pPr>
            <a:r>
              <a:rPr lang="zh-CN" altLang="en-US" dirty="0">
                <a:solidFill>
                  <a:srgbClr val="C00000"/>
                </a:solidFill>
              </a:rPr>
              <a:t>防火墙：</a:t>
            </a:r>
            <a:r>
              <a:rPr lang="zh-CN" altLang="en-US" dirty="0"/>
              <a:t>接入网络和核心网络中的专用“安全卫士”</a:t>
            </a:r>
          </a:p>
        </p:txBody>
      </p:sp>
      <p:sp>
        <p:nvSpPr>
          <p:cNvPr id="6" name="灯片编号占位符 5">
            <a:extLst>
              <a:ext uri="{FF2B5EF4-FFF2-40B4-BE49-F238E27FC236}">
                <a16:creationId xmlns:a16="http://schemas.microsoft.com/office/drawing/2014/main" id="{7F36815D-7675-034C-8A7F-2BC069802F8C}"/>
              </a:ext>
            </a:extLst>
          </p:cNvPr>
          <p:cNvSpPr>
            <a:spLocks noGrp="1"/>
          </p:cNvSpPr>
          <p:nvPr>
            <p:ph type="sldNum" sz="quarter" idx="12"/>
          </p:nvPr>
        </p:nvSpPr>
        <p:spPr/>
        <p:txBody>
          <a:bodyPr/>
          <a:lstStyle/>
          <a:p>
            <a:fld id="{8D4D1E41-7A09-AB4A-A4E1-09765ADA2698}" type="slidenum">
              <a:rPr kumimoji="1" lang="zh-CN" altLang="en-US" smtClean="0"/>
              <a:t>86</a:t>
            </a:fld>
            <a:endParaRPr kumimoji="1" lang="zh-CN" altLang="en-US" dirty="0"/>
          </a:p>
        </p:txBody>
      </p:sp>
      <p:sp>
        <p:nvSpPr>
          <p:cNvPr id="7" name="文本框 6">
            <a:extLst>
              <a:ext uri="{FF2B5EF4-FFF2-40B4-BE49-F238E27FC236}">
                <a16:creationId xmlns:a16="http://schemas.microsoft.com/office/drawing/2014/main" id="{74D21A90-CF60-E242-AA65-C812C82D4B6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2527623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我们国家网络安全的法规</a:t>
            </a:r>
          </a:p>
        </p:txBody>
      </p:sp>
      <p:sp>
        <p:nvSpPr>
          <p:cNvPr id="3" name="内容占位符 2"/>
          <p:cNvSpPr>
            <a:spLocks noGrp="1"/>
          </p:cNvSpPr>
          <p:nvPr>
            <p:ph idx="1"/>
          </p:nvPr>
        </p:nvSpPr>
        <p:spPr>
          <a:xfrm>
            <a:off x="838200" y="1432379"/>
            <a:ext cx="10515600" cy="3338831"/>
          </a:xfrm>
        </p:spPr>
        <p:txBody>
          <a:bodyPr>
            <a:normAutofit fontScale="92500" lnSpcReduction="20000"/>
          </a:bodyPr>
          <a:lstStyle/>
          <a:p>
            <a:pPr>
              <a:lnSpc>
                <a:spcPct val="150000"/>
              </a:lnSpc>
            </a:pPr>
            <a:r>
              <a:rPr lang="en-US" altLang="zh-CN" dirty="0">
                <a:solidFill>
                  <a:srgbClr val="C00000"/>
                </a:solidFill>
              </a:rPr>
              <a:t>《</a:t>
            </a:r>
            <a:r>
              <a:rPr lang="zh-CN" altLang="en-US" dirty="0">
                <a:solidFill>
                  <a:srgbClr val="C00000"/>
                </a:solidFill>
              </a:rPr>
              <a:t>中华人民共和国网络安全法</a:t>
            </a:r>
            <a:r>
              <a:rPr lang="en-US" altLang="zh-CN" dirty="0">
                <a:solidFill>
                  <a:srgbClr val="C00000"/>
                </a:solidFill>
              </a:rPr>
              <a:t>》</a:t>
            </a:r>
          </a:p>
          <a:p>
            <a:pPr lvl="1">
              <a:lnSpc>
                <a:spcPct val="150000"/>
              </a:lnSpc>
            </a:pPr>
            <a:r>
              <a:rPr lang="zh-CN" altLang="en-US" dirty="0"/>
              <a:t>由全国人民代表大会常务委员会于</a:t>
            </a:r>
            <a:r>
              <a:rPr lang="en-US" altLang="zh-CN" dirty="0"/>
              <a:t>2016</a:t>
            </a:r>
            <a:r>
              <a:rPr lang="zh-CN" altLang="en-US" dirty="0"/>
              <a:t>年</a:t>
            </a:r>
            <a:r>
              <a:rPr lang="en-US" altLang="zh-CN" dirty="0"/>
              <a:t>11</a:t>
            </a:r>
            <a:r>
              <a:rPr lang="zh-CN" altLang="en-US" dirty="0"/>
              <a:t>月</a:t>
            </a:r>
            <a:r>
              <a:rPr lang="en-US" altLang="zh-CN" dirty="0"/>
              <a:t>7</a:t>
            </a:r>
            <a:r>
              <a:rPr lang="zh-CN" altLang="en-US" dirty="0"/>
              <a:t>日发布</a:t>
            </a:r>
            <a:endParaRPr lang="en-US" altLang="zh-CN" dirty="0"/>
          </a:p>
          <a:p>
            <a:pPr>
              <a:lnSpc>
                <a:spcPct val="150000"/>
              </a:lnSpc>
            </a:pPr>
            <a:r>
              <a:rPr lang="en-US" altLang="zh-CN" dirty="0">
                <a:solidFill>
                  <a:srgbClr val="C00000"/>
                </a:solidFill>
              </a:rPr>
              <a:t>《</a:t>
            </a:r>
            <a:r>
              <a:rPr lang="zh-CN" altLang="en-US" dirty="0">
                <a:solidFill>
                  <a:srgbClr val="C00000"/>
                </a:solidFill>
              </a:rPr>
              <a:t>互联网信息服务管理办法</a:t>
            </a:r>
            <a:r>
              <a:rPr lang="en-US" altLang="zh-CN" dirty="0">
                <a:solidFill>
                  <a:srgbClr val="C00000"/>
                </a:solidFill>
              </a:rPr>
              <a:t>》</a:t>
            </a:r>
          </a:p>
          <a:p>
            <a:pPr lvl="1">
              <a:lnSpc>
                <a:spcPct val="150000"/>
              </a:lnSpc>
            </a:pPr>
            <a:r>
              <a:rPr lang="en-US" altLang="zh-CN" dirty="0"/>
              <a:t>2000</a:t>
            </a:r>
            <a:r>
              <a:rPr lang="zh-CN" altLang="en-US" dirty="0"/>
              <a:t>年</a:t>
            </a:r>
            <a:r>
              <a:rPr lang="en-US" altLang="zh-CN" dirty="0"/>
              <a:t>9</a:t>
            </a:r>
            <a:r>
              <a:rPr lang="zh-CN" altLang="en-US" dirty="0"/>
              <a:t>月</a:t>
            </a:r>
            <a:r>
              <a:rPr lang="en-US" altLang="zh-CN" dirty="0"/>
              <a:t>25</a:t>
            </a:r>
            <a:r>
              <a:rPr lang="zh-CN" altLang="en-US" dirty="0"/>
              <a:t>日公布施行</a:t>
            </a:r>
            <a:endParaRPr lang="en-US" altLang="zh-CN" dirty="0"/>
          </a:p>
          <a:p>
            <a:pPr lvl="1">
              <a:lnSpc>
                <a:spcPct val="150000"/>
              </a:lnSpc>
            </a:pPr>
            <a:r>
              <a:rPr lang="en-US" altLang="zh-CN" dirty="0"/>
              <a:t>2021</a:t>
            </a:r>
            <a:r>
              <a:rPr lang="zh-CN" altLang="en-US" dirty="0"/>
              <a:t>年</a:t>
            </a:r>
            <a:r>
              <a:rPr lang="en-US" altLang="zh-CN" dirty="0"/>
              <a:t>1</a:t>
            </a:r>
            <a:r>
              <a:rPr lang="zh-CN" altLang="en-US" dirty="0"/>
              <a:t>月</a:t>
            </a:r>
            <a:r>
              <a:rPr lang="en-US" altLang="zh-CN" dirty="0"/>
              <a:t>8</a:t>
            </a:r>
            <a:r>
              <a:rPr lang="zh-CN" altLang="en-US" dirty="0"/>
              <a:t>日，国家网信办就</a:t>
            </a:r>
            <a:r>
              <a:rPr lang="en-US" altLang="zh-CN" dirty="0"/>
              <a:t>《</a:t>
            </a:r>
            <a:r>
              <a:rPr lang="zh-CN" altLang="en-US" dirty="0"/>
              <a:t>互联网信息服务管理办法（修订草案征求意见稿）</a:t>
            </a:r>
            <a:r>
              <a:rPr lang="en-US" altLang="zh-CN" dirty="0"/>
              <a:t>》</a:t>
            </a:r>
            <a:r>
              <a:rPr lang="zh-CN" altLang="en-US" dirty="0"/>
              <a:t>公开征求意见，意见反馈截止日期为</a:t>
            </a:r>
            <a:r>
              <a:rPr lang="en-US" altLang="zh-CN" dirty="0"/>
              <a:t>2021</a:t>
            </a:r>
            <a:r>
              <a:rPr lang="zh-CN" altLang="en-US" dirty="0"/>
              <a:t>年</a:t>
            </a:r>
            <a:r>
              <a:rPr lang="en-US" altLang="zh-CN" dirty="0"/>
              <a:t>2</a:t>
            </a:r>
            <a:r>
              <a:rPr lang="zh-CN" altLang="en-US" dirty="0"/>
              <a:t>月</a:t>
            </a:r>
            <a:r>
              <a:rPr lang="en-US" altLang="zh-CN" dirty="0"/>
              <a:t>7</a:t>
            </a:r>
            <a:r>
              <a:rPr lang="zh-CN" altLang="en-US" dirty="0"/>
              <a:t>日</a:t>
            </a:r>
            <a:endParaRPr lang="en-US" altLang="zh-CN" dirty="0"/>
          </a:p>
          <a:p>
            <a:pPr marL="0" indent="0">
              <a:lnSpc>
                <a:spcPct val="125000"/>
              </a:lnSpc>
              <a:buNone/>
            </a:pPr>
            <a:endParaRPr lang="zh-CN" altLang="en-US" dirty="0"/>
          </a:p>
        </p:txBody>
      </p:sp>
      <p:sp>
        <p:nvSpPr>
          <p:cNvPr id="7" name="灯片编号占位符 6">
            <a:extLst>
              <a:ext uri="{FF2B5EF4-FFF2-40B4-BE49-F238E27FC236}">
                <a16:creationId xmlns:a16="http://schemas.microsoft.com/office/drawing/2014/main" id="{8DD88C0B-8604-D741-BDE6-F63BB8CE952F}"/>
              </a:ext>
            </a:extLst>
          </p:cNvPr>
          <p:cNvSpPr>
            <a:spLocks noGrp="1"/>
          </p:cNvSpPr>
          <p:nvPr>
            <p:ph type="sldNum" sz="quarter" idx="12"/>
          </p:nvPr>
        </p:nvSpPr>
        <p:spPr/>
        <p:txBody>
          <a:bodyPr/>
          <a:lstStyle/>
          <a:p>
            <a:fld id="{8D4D1E41-7A09-AB4A-A4E1-09765ADA2698}" type="slidenum">
              <a:rPr kumimoji="1" lang="zh-CN" altLang="en-US" smtClean="0"/>
              <a:t>87</a:t>
            </a:fld>
            <a:endParaRPr kumimoji="1" lang="zh-CN" altLang="en-US" dirty="0"/>
          </a:p>
        </p:txBody>
      </p:sp>
      <p:sp>
        <p:nvSpPr>
          <p:cNvPr id="5" name="文本框 4"/>
          <p:cNvSpPr txBox="1"/>
          <p:nvPr/>
        </p:nvSpPr>
        <p:spPr>
          <a:xfrm>
            <a:off x="2607627" y="4771210"/>
            <a:ext cx="6976745" cy="1308820"/>
          </a:xfrm>
          <a:prstGeom prst="rect">
            <a:avLst/>
          </a:prstGeom>
          <a:noFill/>
          <a:ln>
            <a:solidFill>
              <a:srgbClr val="C00000"/>
            </a:solid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做一名让人肃然起敬的红客（</a:t>
            </a:r>
            <a:r>
              <a:rPr kumimoji="0" lang="en-US" altLang="zh-CN"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H</a:t>
            </a:r>
            <a:r>
              <a:rPr kumimoji="0" lang="zh-CN" altLang="en-US"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onker）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而不是一个恶意破坏的黑客（</a:t>
            </a:r>
            <a:r>
              <a:rPr kumimoji="0" lang="en-US" altLang="zh-CN"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Cracker</a:t>
            </a:r>
            <a:r>
              <a:rPr kumimoji="0" lang="zh-CN" altLang="en-US"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a:t>
            </a:r>
          </a:p>
        </p:txBody>
      </p:sp>
      <p:sp>
        <p:nvSpPr>
          <p:cNvPr id="8" name="文本框 7">
            <a:extLst>
              <a:ext uri="{FF2B5EF4-FFF2-40B4-BE49-F238E27FC236}">
                <a16:creationId xmlns:a16="http://schemas.microsoft.com/office/drawing/2014/main" id="{BDF6544A-AFB1-FF45-B6F3-1406F8F0A90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161190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982116"/>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solidFill>
                  <a:srgbClr val="C00000"/>
                </a:solidFill>
              </a:rPr>
              <a:t>1.7 </a:t>
            </a:r>
            <a:r>
              <a:rPr kumimoji="1" lang="zh-CN" altLang="en-US" dirty="0">
                <a:solidFill>
                  <a:srgbClr val="C00000"/>
                </a:solidFill>
              </a:rPr>
              <a:t>标准化组织</a:t>
            </a:r>
            <a:endParaRPr kumimoji="1" lang="en-US" altLang="zh-CN" dirty="0">
              <a:solidFill>
                <a:srgbClr val="C00000"/>
              </a:solidFill>
            </a:endParaRPr>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3" name="灯片编号占位符 2">
            <a:extLst>
              <a:ext uri="{FF2B5EF4-FFF2-40B4-BE49-F238E27FC236}">
                <a16:creationId xmlns:a16="http://schemas.microsoft.com/office/drawing/2014/main" id="{7553ABFE-81B7-FC45-8388-2A7A15406BF5}"/>
              </a:ext>
            </a:extLst>
          </p:cNvPr>
          <p:cNvSpPr>
            <a:spLocks noGrp="1"/>
          </p:cNvSpPr>
          <p:nvPr>
            <p:ph type="sldNum" sz="quarter" idx="12"/>
          </p:nvPr>
        </p:nvSpPr>
        <p:spPr/>
        <p:txBody>
          <a:bodyPr/>
          <a:lstStyle/>
          <a:p>
            <a:fld id="{8D4D1E41-7A09-AB4A-A4E1-09765ADA2698}" type="slidenum">
              <a:rPr kumimoji="1" lang="zh-CN" altLang="en-US" smtClean="0"/>
              <a:t>88</a:t>
            </a:fld>
            <a:endParaRPr kumimoji="1"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6226960" y="2941101"/>
            <a:ext cx="3878574" cy="2596450"/>
          </a:xfrm>
          <a:prstGeom prst="wedgeRectCallout">
            <a:avLst>
              <a:gd name="adj1" fmla="val -86019"/>
              <a:gd name="adj2" fmla="val 4242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国际标准组织</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Internet</a:t>
            </a:r>
            <a:r>
              <a:rPr kumimoji="1" lang="zh-CN" altLang="en-US" sz="2400" dirty="0">
                <a:solidFill>
                  <a:prstClr val="black"/>
                </a:solidFill>
                <a:latin typeface="Microsoft YaHei" panose="020B0503020204020204" pitchFamily="34" charset="-122"/>
                <a:ea typeface="Microsoft YaHei" panose="020B0503020204020204" pitchFamily="34" charset="-122"/>
              </a:rPr>
              <a:t>标准化组织</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我国相关标准组织</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开源社区</a:t>
            </a:r>
          </a:p>
        </p:txBody>
      </p:sp>
    </p:spTree>
    <p:extLst>
      <p:ext uri="{BB962C8B-B14F-4D97-AF65-F5344CB8AC3E}">
        <p14:creationId xmlns:p14="http://schemas.microsoft.com/office/powerpoint/2010/main" val="3062564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2002674"/>
          </a:xfrm>
        </p:spPr>
        <p:txBody>
          <a:bodyPr/>
          <a:lstStyle/>
          <a:p>
            <a:r>
              <a:rPr kumimoji="1" lang="zh-CN" altLang="en-US" dirty="0"/>
              <a:t>第一章 引言</a:t>
            </a:r>
          </a:p>
        </p:txBody>
      </p:sp>
      <p:sp>
        <p:nvSpPr>
          <p:cNvPr id="3" name="副标题 2">
            <a:extLst>
              <a:ext uri="{FF2B5EF4-FFF2-40B4-BE49-F238E27FC236}">
                <a16:creationId xmlns:a16="http://schemas.microsoft.com/office/drawing/2014/main" id="{1BAADDAC-3DB3-ED4C-BCFE-CFA6839907EE}"/>
              </a:ext>
            </a:extLst>
          </p:cNvPr>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a:t>
            </a:r>
            <a:r>
              <a:rPr kumimoji="1" lang="en-US" altLang="zh-CN" sz="3200" dirty="0"/>
              <a:t>XXXX</a:t>
            </a:r>
          </a:p>
          <a:p>
            <a:pPr>
              <a:lnSpc>
                <a:spcPct val="150000"/>
              </a:lnSpc>
            </a:pPr>
            <a:r>
              <a:rPr kumimoji="1" lang="en-US" altLang="zh-CN" sz="3200" dirty="0"/>
              <a:t>XXXX</a:t>
            </a:r>
            <a:r>
              <a:rPr kumimoji="1" lang="zh-CN" altLang="en-US" sz="3200" dirty="0"/>
              <a:t>大学</a:t>
            </a:r>
            <a:endParaRPr kumimoji="1" lang="en-US" altLang="zh-CN" sz="3200" dirty="0"/>
          </a:p>
        </p:txBody>
      </p:sp>
      <p:graphicFrame>
        <p:nvGraphicFramePr>
          <p:cNvPr id="5" name="表格 5">
            <a:extLst>
              <a:ext uri="{FF2B5EF4-FFF2-40B4-BE49-F238E27FC236}">
                <a16:creationId xmlns:a16="http://schemas.microsoft.com/office/drawing/2014/main" id="{31428EE8-625B-8B42-97B8-96ED7491F810}"/>
              </a:ext>
            </a:extLst>
          </p:cNvPr>
          <p:cNvGraphicFramePr>
            <a:graphicFrameLocks noGrp="1"/>
          </p:cNvGraphicFramePr>
          <p:nvPr/>
        </p:nvGraphicFramePr>
        <p:xfrm>
          <a:off x="7604929" y="5386621"/>
          <a:ext cx="4432998" cy="1341120"/>
        </p:xfrm>
        <a:graphic>
          <a:graphicData uri="http://schemas.openxmlformats.org/drawingml/2006/table">
            <a:tbl>
              <a:tblPr bandRow="1">
                <a:tableStyleId>{5C22544A-7EE6-4342-B048-85BDC9FD1C3A}</a:tableStyleId>
              </a:tblPr>
              <a:tblGrid>
                <a:gridCol w="1991247">
                  <a:extLst>
                    <a:ext uri="{9D8B030D-6E8A-4147-A177-3AD203B41FA5}">
                      <a16:colId xmlns:a16="http://schemas.microsoft.com/office/drawing/2014/main" val="305215917"/>
                    </a:ext>
                  </a:extLst>
                </a:gridCol>
                <a:gridCol w="2441751">
                  <a:extLst>
                    <a:ext uri="{9D8B030D-6E8A-4147-A177-3AD203B41FA5}">
                      <a16:colId xmlns:a16="http://schemas.microsoft.com/office/drawing/2014/main" val="1713699466"/>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dirty="0">
                          <a:latin typeface="Microsoft YaHei" panose="020B0503020204020204" pitchFamily="34" charset="-122"/>
                          <a:ea typeface="Microsoft YaHei" panose="020B0503020204020204" pitchFamily="34" charset="-122"/>
                        </a:rPr>
                        <a:t>致谢社区成员</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4222306946"/>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清华大学</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 崔勇</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华南理工大学</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 王昊翔</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572219922"/>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新乡学院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田亮</a:t>
                      </a:r>
                      <a:endParaRPr lang="zh-CN" altLang="en-US" sz="1600" dirty="0">
                        <a:effectLst/>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郑州工程技术学院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王嫣</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2419539270"/>
                  </a:ext>
                </a:extLst>
              </a:tr>
              <a:tr h="291590">
                <a:tc>
                  <a:txBody>
                    <a:bodyPr/>
                    <a:lstStyle/>
                    <a:p>
                      <a:r>
                        <a:rPr lang="zh-CN" altLang="en-US" sz="1600" dirty="0">
                          <a:latin typeface="Microsoft YaHei" panose="020B0503020204020204" pitchFamily="34" charset="-122"/>
                          <a:ea typeface="Microsoft YaHei" panose="020B0503020204020204" pitchFamily="34" charset="-122"/>
                        </a:rPr>
                        <a:t>安徽工程大学</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 严楠</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西安理工大学</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 李军怀</a:t>
                      </a:r>
                      <a:endParaRPr lang="zh-CN" altLang="en-US" sz="1600" dirty="0">
                        <a:effectLst/>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extLst>
                  <a:ext uri="{0D108BD9-81ED-4DB2-BD59-A6C34878D82A}">
                    <a16:rowId xmlns:a16="http://schemas.microsoft.com/office/drawing/2014/main" val="2539908853"/>
                  </a:ext>
                </a:extLst>
              </a:tr>
            </a:tbl>
          </a:graphicData>
        </a:graphic>
      </p:graphicFrame>
    </p:spTree>
    <p:extLst>
      <p:ext uri="{BB962C8B-B14F-4D97-AF65-F5344CB8AC3E}">
        <p14:creationId xmlns:p14="http://schemas.microsoft.com/office/powerpoint/2010/main" val="2465913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国际标准组织</a:t>
            </a:r>
            <a:endParaRPr kumimoji="1" lang="zh-CN" altLang="en-US" dirty="0"/>
          </a:p>
        </p:txBody>
      </p:sp>
      <p:sp>
        <p:nvSpPr>
          <p:cNvPr id="3" name="内容占位符 2"/>
          <p:cNvSpPr>
            <a:spLocks noGrp="1"/>
          </p:cNvSpPr>
          <p:nvPr>
            <p:ph idx="1"/>
          </p:nvPr>
        </p:nvSpPr>
        <p:spPr>
          <a:xfrm>
            <a:off x="838200" y="1432561"/>
            <a:ext cx="9211945" cy="5029200"/>
          </a:xfrm>
        </p:spPr>
        <p:txBody>
          <a:bodyPr>
            <a:normAutofit/>
          </a:bodyPr>
          <a:lstStyle/>
          <a:p>
            <a:pPr>
              <a:lnSpc>
                <a:spcPct val="110000"/>
              </a:lnSpc>
              <a:buFont typeface="Wingdings" panose="05000000000000000000" charset="0"/>
              <a:buChar char="Ø"/>
            </a:pPr>
            <a:r>
              <a:rPr lang="zh-CN" altLang="en-US" sz="2600" dirty="0">
                <a:solidFill>
                  <a:schemeClr val="tx1"/>
                </a:solidFill>
                <a:effectLst/>
                <a:cs typeface="Times New Roman" panose="02020603050405020304" pitchFamily="18" charset="0"/>
              </a:rPr>
              <a:t>国际</a:t>
            </a:r>
            <a:r>
              <a:rPr lang="zh-CN" altLang="en-US" sz="2600" kern="0" dirty="0">
                <a:solidFill>
                  <a:schemeClr val="tx1"/>
                </a:solidFill>
                <a:cs typeface="Times New Roman" panose="02020603050405020304" pitchFamily="18" charset="0"/>
              </a:rPr>
              <a:t>标</a:t>
            </a:r>
            <a:r>
              <a:rPr lang="zh-CN" altLang="en-US" sz="2600" dirty="0">
                <a:solidFill>
                  <a:schemeClr val="tx1"/>
                </a:solidFill>
                <a:effectLst/>
                <a:cs typeface="Times New Roman" panose="02020603050405020304" pitchFamily="18" charset="0"/>
              </a:rPr>
              <a:t>准化组织（</a:t>
            </a:r>
            <a:r>
              <a:rPr lang="en-US" altLang="zh-CN" sz="2600" dirty="0">
                <a:solidFill>
                  <a:schemeClr val="tx1"/>
                </a:solidFill>
                <a:effectLst/>
                <a:cs typeface="Times New Roman" panose="02020603050405020304" pitchFamily="18" charset="0"/>
                <a:sym typeface="+mn-ea"/>
              </a:rPr>
              <a:t>ISO</a:t>
            </a:r>
            <a:r>
              <a:rPr lang="zh-CN" altLang="en-US" sz="2600" dirty="0">
                <a:solidFill>
                  <a:schemeClr val="tx1"/>
                </a:solidFill>
                <a:effectLst/>
                <a:cs typeface="Times New Roman" panose="02020603050405020304" pitchFamily="18" charset="0"/>
              </a:rPr>
              <a:t>）</a:t>
            </a:r>
            <a:endParaRPr lang="en-US" altLang="zh-CN" sz="2600" dirty="0">
              <a:solidFill>
                <a:schemeClr val="tx1"/>
              </a:solidFill>
              <a:effectLst/>
              <a:cs typeface="Times New Roman" panose="02020603050405020304" pitchFamily="18" charset="0"/>
            </a:endParaRPr>
          </a:p>
          <a:p>
            <a:pPr marL="775335" lvl="1" indent="-317500">
              <a:lnSpc>
                <a:spcPct val="110000"/>
              </a:lnSpc>
              <a:spcAft>
                <a:spcPts val="0"/>
              </a:spcAft>
              <a:buFont typeface="Arial" panose="020B0604020202020204" pitchFamily="34" charset="0"/>
              <a:buChar char="•"/>
            </a:pPr>
            <a:r>
              <a:rPr lang="en-US" altLang="zh-CN" sz="2200" kern="0" dirty="0">
                <a:cs typeface="Times New Roman" panose="02020603050405020304" pitchFamily="18" charset="0"/>
                <a:sym typeface="+mn-ea"/>
              </a:rPr>
              <a:t>ISO</a:t>
            </a:r>
            <a:r>
              <a:rPr lang="zh-CN" altLang="en-US" sz="2200" kern="0" dirty="0">
                <a:cs typeface="Times New Roman" panose="02020603050405020304" pitchFamily="18" charset="0"/>
                <a:sym typeface="+mn-ea"/>
              </a:rPr>
              <a:t> </a:t>
            </a:r>
            <a:r>
              <a:rPr lang="en-US" altLang="zh-CN" sz="2200" kern="0" dirty="0">
                <a:cs typeface="Times New Roman" panose="02020603050405020304" pitchFamily="18" charset="0"/>
                <a:sym typeface="+mn-ea"/>
              </a:rPr>
              <a:t>(International Organization for Standardization)</a:t>
            </a:r>
            <a:r>
              <a:rPr lang="zh-CN" altLang="en-US" sz="2200" kern="0" dirty="0">
                <a:cs typeface="Times New Roman" panose="02020603050405020304" pitchFamily="18" charset="0"/>
                <a:sym typeface="+mn-ea"/>
              </a:rPr>
              <a:t>是一个国际化组织，它包括了许多国家的标准团体</a:t>
            </a:r>
            <a:endParaRPr lang="en-US" altLang="zh-CN" sz="2200" dirty="0">
              <a:effectLst/>
              <a:cs typeface="Times New Roman" panose="02020603050405020304" pitchFamily="18" charset="0"/>
            </a:endParaRPr>
          </a:p>
          <a:p>
            <a:pPr marL="807085" lvl="1" indent="-348615">
              <a:lnSpc>
                <a:spcPct val="110000"/>
              </a:lnSpc>
              <a:spcAft>
                <a:spcPts val="0"/>
              </a:spcAft>
              <a:buFont typeface="Arial" panose="020B0604020202020204" pitchFamily="34" charset="0"/>
              <a:buChar char="•"/>
            </a:pPr>
            <a:r>
              <a:rPr lang="zh-CN" altLang="en-US" sz="2200" kern="100" dirty="0">
                <a:solidFill>
                  <a:srgbClr val="C00000"/>
                </a:solidFill>
                <a:effectLst/>
                <a:cs typeface="Times New Roman" panose="02020603050405020304" pitchFamily="18" charset="0"/>
              </a:rPr>
              <a:t>国际标准ISO 7498：</a:t>
            </a:r>
            <a:r>
              <a:rPr lang="zh-CN" altLang="en-US" sz="2200" kern="100" dirty="0">
                <a:solidFill>
                  <a:srgbClr val="C00000"/>
                </a:solidFill>
                <a:effectLst/>
                <a:cs typeface="Times New Roman" panose="02020603050405020304" pitchFamily="18" charset="0"/>
                <a:sym typeface="+mn-ea"/>
              </a:rPr>
              <a:t>OSI 七层参考模型</a:t>
            </a:r>
            <a:endParaRPr lang="en-US" altLang="zh-CN" sz="2200" dirty="0">
              <a:solidFill>
                <a:srgbClr val="C00000"/>
              </a:solidFill>
              <a:effectLst/>
              <a:cs typeface="Times New Roman" panose="02020603050405020304" pitchFamily="18" charset="0"/>
            </a:endParaRPr>
          </a:p>
          <a:p>
            <a:pPr algn="l">
              <a:lnSpc>
                <a:spcPct val="110000"/>
              </a:lnSpc>
              <a:buClrTx/>
              <a:buSzTx/>
              <a:buFont typeface="Wingdings" panose="05000000000000000000" charset="0"/>
              <a:buChar char="Ø"/>
            </a:pPr>
            <a:r>
              <a:rPr lang="zh-CN" altLang="en-US" sz="2600" dirty="0">
                <a:solidFill>
                  <a:schemeClr val="tx1"/>
                </a:solidFill>
                <a:effectLst/>
                <a:cs typeface="Times New Roman" panose="02020603050405020304" pitchFamily="18" charset="0"/>
              </a:rPr>
              <a:t>国际电信联盟（ITU）</a:t>
            </a:r>
          </a:p>
          <a:p>
            <a:pPr marL="765175" lvl="1" indent="-307340" algn="l">
              <a:lnSpc>
                <a:spcPct val="110000"/>
              </a:lnSpc>
              <a:spcAft>
                <a:spcPts val="0"/>
              </a:spcAft>
              <a:buClrTx/>
              <a:buSzTx/>
              <a:buFont typeface="Arial" panose="020B0604020202020204" pitchFamily="34" charset="0"/>
              <a:buChar char="•"/>
            </a:pPr>
            <a:r>
              <a:rPr lang="en-US" altLang="zh-CN" sz="2200" dirty="0">
                <a:effectLst/>
                <a:cs typeface="Times New Roman" panose="02020603050405020304" pitchFamily="18" charset="0"/>
                <a:sym typeface="+mn-ea"/>
              </a:rPr>
              <a:t>ITU</a:t>
            </a:r>
            <a:r>
              <a:rPr lang="zh-CN" altLang="en-US" sz="2200" dirty="0">
                <a:effectLst/>
                <a:cs typeface="Times New Roman" panose="02020603050405020304" pitchFamily="18" charset="0"/>
                <a:sym typeface="+mn-ea"/>
              </a:rPr>
              <a:t> </a:t>
            </a:r>
            <a:r>
              <a:rPr lang="en-US" altLang="zh-CN" sz="2200" dirty="0">
                <a:effectLst/>
                <a:cs typeface="Times New Roman" panose="02020603050405020304" pitchFamily="18" charset="0"/>
                <a:sym typeface="+mn-ea"/>
              </a:rPr>
              <a:t>(</a:t>
            </a:r>
            <a:r>
              <a:rPr lang="en-US" altLang="zh-CN" sz="2200" dirty="0">
                <a:effectLst/>
                <a:cs typeface="Times New Roman" panose="02020603050405020304" pitchFamily="18" charset="0"/>
              </a:rPr>
              <a:t>International Telecommunicatons Union)</a:t>
            </a:r>
            <a:r>
              <a:rPr lang="en-US" altLang="zh-CN" sz="2200" dirty="0" err="1">
                <a:effectLst/>
                <a:cs typeface="Times New Roman" panose="02020603050405020304" pitchFamily="18" charset="0"/>
              </a:rPr>
              <a:t>前身是国际电报电话咨询委员会（CCITT</a:t>
            </a:r>
            <a:r>
              <a:rPr lang="en-US" altLang="zh-CN" sz="2200" dirty="0">
                <a:effectLst/>
                <a:cs typeface="Times New Roman" panose="02020603050405020304" pitchFamily="18" charset="0"/>
              </a:rPr>
              <a:t>）</a:t>
            </a:r>
            <a:endParaRPr lang="en-US" altLang="zh-CN" sz="2200" dirty="0">
              <a:cs typeface="Times New Roman" panose="02020603050405020304" pitchFamily="18" charset="0"/>
            </a:endParaRPr>
          </a:p>
          <a:p>
            <a:pPr marL="765175" lvl="1" indent="-307340" algn="l">
              <a:lnSpc>
                <a:spcPct val="110000"/>
              </a:lnSpc>
              <a:spcAft>
                <a:spcPts val="0"/>
              </a:spcAft>
              <a:buClrTx/>
              <a:buSzTx/>
              <a:buFont typeface="Arial" panose="020B0604020202020204" pitchFamily="34" charset="0"/>
              <a:buChar char="•"/>
            </a:pPr>
            <a:r>
              <a:rPr lang="en-US" altLang="zh-CN" sz="2200" dirty="0" err="1">
                <a:effectLst/>
                <a:cs typeface="Times New Roman" panose="02020603050405020304" pitchFamily="18" charset="0"/>
              </a:rPr>
              <a:t>ITU是一家</a:t>
            </a:r>
            <a:r>
              <a:rPr lang="en-US" altLang="zh-CN" sz="2200" dirty="0" err="1">
                <a:solidFill>
                  <a:srgbClr val="C00000"/>
                </a:solidFill>
                <a:effectLst/>
                <a:cs typeface="Times New Roman" panose="02020603050405020304" pitchFamily="18" charset="0"/>
              </a:rPr>
              <a:t>联合国机构</a:t>
            </a:r>
            <a:r>
              <a:rPr lang="en-US" altLang="zh-CN" sz="2200" dirty="0" err="1">
                <a:effectLst/>
                <a:cs typeface="Times New Roman" panose="02020603050405020304" pitchFamily="18" charset="0"/>
              </a:rPr>
              <a:t>，共分为三个部门：ITU-R负责无线电通信，ITU-D是发展部门，</a:t>
            </a:r>
            <a:r>
              <a:rPr lang="en-US" altLang="zh-CN" sz="2200" dirty="0" err="1">
                <a:effectLst/>
                <a:cs typeface="Times New Roman" panose="02020603050405020304" pitchFamily="18" charset="0"/>
                <a:sym typeface="+mn-ea"/>
              </a:rPr>
              <a:t>ITU-T负责电信</a:t>
            </a:r>
            <a:endParaRPr lang="en-US" altLang="zh-CN" sz="2200" dirty="0">
              <a:effectLst/>
              <a:cs typeface="Times New Roman" panose="02020603050405020304" pitchFamily="18" charset="0"/>
              <a:sym typeface="+mn-ea"/>
            </a:endParaRPr>
          </a:p>
          <a:p>
            <a:pPr marL="775335" lvl="1" indent="-317500" algn="l">
              <a:lnSpc>
                <a:spcPct val="110000"/>
              </a:lnSpc>
              <a:spcAft>
                <a:spcPts val="0"/>
              </a:spcAft>
              <a:buClrTx/>
              <a:buSzTx/>
              <a:buFont typeface="Arial" panose="020B0604020202020204" pitchFamily="34" charset="0"/>
              <a:buChar char="•"/>
            </a:pPr>
            <a:r>
              <a:rPr lang="en-US" altLang="zh-CN" sz="2200" dirty="0" err="1">
                <a:effectLst/>
                <a:cs typeface="Times New Roman" panose="02020603050405020304" pitchFamily="18" charset="0"/>
              </a:rPr>
              <a:t>ITU制定了许多</a:t>
            </a:r>
            <a:r>
              <a:rPr lang="zh-CN" altLang="en-US" sz="2200" dirty="0">
                <a:effectLst/>
                <a:cs typeface="Times New Roman" panose="02020603050405020304" pitchFamily="18" charset="0"/>
              </a:rPr>
              <a:t>网络</a:t>
            </a:r>
            <a:r>
              <a:rPr lang="en-US" altLang="zh-CN" sz="2200" dirty="0" err="1">
                <a:effectLst/>
                <a:cs typeface="Times New Roman" panose="02020603050405020304" pitchFamily="18" charset="0"/>
              </a:rPr>
              <a:t>和电话通信方面的标准</a:t>
            </a:r>
            <a:endParaRPr lang="en-US" altLang="zh-CN" sz="2200" dirty="0">
              <a:effectLst/>
              <a:cs typeface="Times New Roman" panose="02020603050405020304" pitchFamily="18" charset="0"/>
            </a:endParaRPr>
          </a:p>
          <a:p>
            <a:pPr marL="775335" lvl="1" indent="-317500" algn="l">
              <a:lnSpc>
                <a:spcPct val="110000"/>
              </a:lnSpc>
              <a:spcAft>
                <a:spcPts val="0"/>
              </a:spcAft>
              <a:buClrTx/>
              <a:buSzTx/>
              <a:buFont typeface="Arial" panose="020B0604020202020204" pitchFamily="34" charset="0"/>
              <a:buChar char="•"/>
            </a:pPr>
            <a:r>
              <a:rPr kumimoji="1" lang="en-US" altLang="zh-CN" sz="2200" dirty="0">
                <a:cs typeface="Times New Roman" panose="02020603050405020304" pitchFamily="18" charset="0"/>
              </a:rPr>
              <a:t>ITU</a:t>
            </a:r>
            <a:r>
              <a:rPr kumimoji="1" lang="zh-CN" altLang="en-US" sz="2200" dirty="0">
                <a:cs typeface="Times New Roman" panose="02020603050405020304" pitchFamily="18" charset="0"/>
              </a:rPr>
              <a:t>常采用政府代表团形式参会，工信部组织我国代表团参加</a:t>
            </a:r>
            <a:endParaRPr kumimoji="1" lang="en-US" altLang="zh-CN" sz="2200" dirty="0">
              <a:effectLst/>
              <a:cs typeface="Times New Roman" panose="02020603050405020304" pitchFamily="18" charset="0"/>
            </a:endParaRPr>
          </a:p>
        </p:txBody>
      </p:sp>
      <p:sp>
        <p:nvSpPr>
          <p:cNvPr id="5" name="灯片编号占位符 4">
            <a:extLst>
              <a:ext uri="{FF2B5EF4-FFF2-40B4-BE49-F238E27FC236}">
                <a16:creationId xmlns:a16="http://schemas.microsoft.com/office/drawing/2014/main" id="{8DB6E266-30F2-D34D-95AB-FEF66668041A}"/>
              </a:ext>
            </a:extLst>
          </p:cNvPr>
          <p:cNvSpPr>
            <a:spLocks noGrp="1"/>
          </p:cNvSpPr>
          <p:nvPr>
            <p:ph type="sldNum" sz="quarter" idx="12"/>
          </p:nvPr>
        </p:nvSpPr>
        <p:spPr/>
        <p:txBody>
          <a:bodyPr/>
          <a:lstStyle/>
          <a:p>
            <a:fld id="{8D4D1E41-7A09-AB4A-A4E1-09765ADA2698}" type="slidenum">
              <a:rPr kumimoji="1" lang="zh-CN" altLang="en-US" smtClean="0"/>
              <a:t>89</a:t>
            </a:fld>
            <a:endParaRPr kumimoji="1" lang="zh-CN" altLang="en-US" dirty="0"/>
          </a:p>
        </p:txBody>
      </p:sp>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050780" y="2005965"/>
            <a:ext cx="1613535" cy="11233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335260" y="4423410"/>
            <a:ext cx="1412875" cy="10604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2D11202-8D66-C64F-8746-AABC3720132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Tree>
    <p:extLst>
      <p:ext uri="{BB962C8B-B14F-4D97-AF65-F5344CB8AC3E}">
        <p14:creationId xmlns:p14="http://schemas.microsoft.com/office/powerpoint/2010/main" val="26263041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国际标准组织</a:t>
            </a:r>
            <a:endParaRPr kumimoji="1" lang="zh-CN" altLang="en-US" dirty="0"/>
          </a:p>
        </p:txBody>
      </p:sp>
      <p:sp>
        <p:nvSpPr>
          <p:cNvPr id="3" name="内容占位符 2"/>
          <p:cNvSpPr>
            <a:spLocks noGrp="1"/>
          </p:cNvSpPr>
          <p:nvPr>
            <p:ph idx="1"/>
          </p:nvPr>
        </p:nvSpPr>
        <p:spPr>
          <a:xfrm>
            <a:off x="830584" y="1294907"/>
            <a:ext cx="8017582" cy="5372779"/>
          </a:xfrm>
        </p:spPr>
        <p:txBody>
          <a:bodyPr>
            <a:normAutofit fontScale="92500" lnSpcReduction="20000"/>
          </a:bodyPr>
          <a:lstStyle/>
          <a:p>
            <a:pPr>
              <a:lnSpc>
                <a:spcPct val="120000"/>
              </a:lnSpc>
              <a:spcAft>
                <a:spcPts val="0"/>
              </a:spcAft>
              <a:buClrTx/>
              <a:buSzTx/>
              <a:buFont typeface="Wingdings" panose="05000000000000000000" charset="0"/>
              <a:buChar char="Ø"/>
            </a:pPr>
            <a:r>
              <a:rPr lang="zh-CN" altLang="en-US" sz="2400" dirty="0">
                <a:solidFill>
                  <a:schemeClr val="tx1"/>
                </a:solidFill>
                <a:effectLst/>
                <a:cs typeface="Times New Roman" panose="02020603050405020304" pitchFamily="18" charset="0"/>
              </a:rPr>
              <a:t>国际电气和电子工程师协会（</a:t>
            </a:r>
            <a:r>
              <a:rPr lang="zh-CN" altLang="en-US" sz="2400" dirty="0">
                <a:solidFill>
                  <a:schemeClr val="tx1"/>
                </a:solidFill>
                <a:effectLst/>
                <a:cs typeface="Times New Roman" panose="02020603050405020304" pitchFamily="18" charset="0"/>
                <a:sym typeface="+mn-ea"/>
              </a:rPr>
              <a:t>IEEE</a:t>
            </a:r>
            <a:r>
              <a:rPr lang="zh-CN" altLang="en-US" sz="2400" dirty="0">
                <a:solidFill>
                  <a:schemeClr val="tx1"/>
                </a:solidFill>
                <a:effectLst/>
                <a:cs typeface="Times New Roman" panose="02020603050405020304" pitchFamily="18" charset="0"/>
              </a:rPr>
              <a:t>） </a:t>
            </a:r>
            <a:endParaRPr lang="zh-CN" altLang="en-US" sz="2400" dirty="0">
              <a:solidFill>
                <a:srgbClr val="B348FF"/>
              </a:solidFill>
              <a:effectLst/>
              <a:cs typeface="Times New Roman" panose="02020603050405020304" pitchFamily="18" charset="0"/>
            </a:endParaRPr>
          </a:p>
          <a:p>
            <a:pPr marL="646430" indent="-285750">
              <a:lnSpc>
                <a:spcPct val="120000"/>
              </a:lnSpc>
              <a:spcAft>
                <a:spcPts val="0"/>
              </a:spcAft>
              <a:buFont typeface="Arial" panose="020B0604020202020204" pitchFamily="34" charset="0"/>
              <a:buChar char="•"/>
            </a:pPr>
            <a:r>
              <a:rPr lang="en-US" altLang="zh-CN" sz="2200" kern="100" dirty="0">
                <a:effectLst/>
                <a:cs typeface="Times New Roman" panose="02020603050405020304" pitchFamily="18" charset="0"/>
                <a:sym typeface="+mn-ea"/>
              </a:rPr>
              <a:t>IEEE</a:t>
            </a:r>
            <a:r>
              <a:rPr lang="zh-CN" altLang="en-US" sz="2200" kern="100" dirty="0">
                <a:effectLst/>
                <a:cs typeface="Times New Roman" panose="02020603050405020304" pitchFamily="18" charset="0"/>
                <a:sym typeface="+mn-ea"/>
              </a:rPr>
              <a:t> </a:t>
            </a:r>
            <a:r>
              <a:rPr lang="en-US" altLang="zh-CN" sz="2200" kern="100" dirty="0">
                <a:effectLst/>
                <a:cs typeface="Times New Roman" panose="02020603050405020304" pitchFamily="18" charset="0"/>
                <a:sym typeface="+mn-ea"/>
              </a:rPr>
              <a:t>(</a:t>
            </a:r>
            <a:r>
              <a:rPr lang="en-US" altLang="zh-CN" sz="2200" kern="100" dirty="0">
                <a:effectLst/>
                <a:cs typeface="Times New Roman" panose="02020603050405020304" pitchFamily="18" charset="0"/>
              </a:rPr>
              <a:t>Institute of Electrical and Electronic Engineers)</a:t>
            </a:r>
            <a:r>
              <a:rPr lang="zh-CN" altLang="en-US" sz="2200" kern="100" dirty="0">
                <a:effectLst/>
                <a:cs typeface="Times New Roman" panose="02020603050405020304" pitchFamily="18" charset="0"/>
              </a:rPr>
              <a:t> 是世界上最大的专业技术团体</a:t>
            </a:r>
          </a:p>
          <a:p>
            <a:pPr marL="646430" indent="-285750">
              <a:lnSpc>
                <a:spcPct val="120000"/>
              </a:lnSpc>
              <a:spcAft>
                <a:spcPts val="0"/>
              </a:spcAft>
              <a:buFont typeface="Arial" panose="020B0604020202020204" pitchFamily="34" charset="0"/>
              <a:buChar char="•"/>
            </a:pPr>
            <a:r>
              <a:rPr lang="en-US" altLang="zh-CN" sz="2200" kern="100" dirty="0">
                <a:effectLst/>
                <a:cs typeface="Times New Roman" panose="02020603050405020304" pitchFamily="18" charset="0"/>
              </a:rPr>
              <a:t>IEEE</a:t>
            </a:r>
            <a:r>
              <a:rPr lang="zh-CN" altLang="en-US" sz="2200" kern="100" dirty="0">
                <a:effectLst/>
                <a:cs typeface="Times New Roman" panose="02020603050405020304" pitchFamily="18" charset="0"/>
              </a:rPr>
              <a:t>在通信领域最著名的研究成果之一是</a:t>
            </a:r>
            <a:r>
              <a:rPr lang="en-US" altLang="zh-CN" sz="2200" kern="100" dirty="0">
                <a:effectLst/>
                <a:cs typeface="Times New Roman" panose="02020603050405020304" pitchFamily="18" charset="0"/>
              </a:rPr>
              <a:t>802</a:t>
            </a:r>
            <a:r>
              <a:rPr lang="zh-CN" altLang="en-US" sz="2200" kern="100" dirty="0">
                <a:effectLst/>
                <a:cs typeface="Times New Roman" panose="02020603050405020304" pitchFamily="18" charset="0"/>
              </a:rPr>
              <a:t>局域网标准，如</a:t>
            </a:r>
            <a:r>
              <a:rPr lang="en-US" altLang="zh-CN" sz="2200" kern="100" dirty="0">
                <a:effectLst/>
                <a:cs typeface="Times New Roman" panose="02020603050405020304" pitchFamily="18" charset="0"/>
              </a:rPr>
              <a:t>IEEE 802.3</a:t>
            </a:r>
            <a:r>
              <a:rPr lang="zh-CN" altLang="en-US" sz="2200" dirty="0">
                <a:sym typeface="+mn-ea"/>
              </a:rPr>
              <a:t>、</a:t>
            </a:r>
            <a:r>
              <a:rPr lang="en-US" altLang="zh-CN" sz="2200" kern="100" dirty="0">
                <a:effectLst/>
                <a:cs typeface="Times New Roman" panose="02020603050405020304" pitchFamily="18" charset="0"/>
              </a:rPr>
              <a:t>IEEE802.11</a:t>
            </a:r>
          </a:p>
          <a:p>
            <a:pPr>
              <a:lnSpc>
                <a:spcPct val="120000"/>
              </a:lnSpc>
              <a:spcAft>
                <a:spcPts val="0"/>
              </a:spcAft>
              <a:buClrTx/>
              <a:buSzTx/>
              <a:buFont typeface="Wingdings" panose="05000000000000000000" charset="0"/>
              <a:buChar char="Ø"/>
            </a:pPr>
            <a:r>
              <a:rPr lang="zh-CN" altLang="en-US" sz="2400" dirty="0">
                <a:solidFill>
                  <a:schemeClr val="tx1"/>
                </a:solidFill>
                <a:effectLst/>
                <a:cs typeface="Times New Roman" panose="02020603050405020304" pitchFamily="18" charset="0"/>
              </a:rPr>
              <a:t>WIFI联盟</a:t>
            </a:r>
          </a:p>
          <a:p>
            <a:pPr marL="646430" indent="-285750">
              <a:lnSpc>
                <a:spcPct val="120000"/>
              </a:lnSpc>
              <a:spcAft>
                <a:spcPts val="0"/>
              </a:spcAft>
              <a:buFont typeface="Arial" panose="020B0604020202020204" pitchFamily="34" charset="0"/>
              <a:buChar char="•"/>
            </a:pPr>
            <a:r>
              <a:rPr lang="en-US" altLang="zh-CN" sz="2200" kern="100" dirty="0" err="1">
                <a:cs typeface="Times New Roman" panose="02020603050405020304" pitchFamily="18" charset="0"/>
              </a:rPr>
              <a:t>WiFi</a:t>
            </a:r>
            <a:r>
              <a:rPr lang="zh-CN" altLang="en-US" sz="2200" kern="100" dirty="0">
                <a:cs typeface="Times New Roman" panose="02020603050405020304" pitchFamily="18" charset="0"/>
              </a:rPr>
              <a:t>联盟 </a:t>
            </a:r>
            <a:r>
              <a:rPr lang="en-US" altLang="zh-CN" sz="2200" kern="100" dirty="0">
                <a:cs typeface="Times New Roman" panose="02020603050405020304" pitchFamily="18" charset="0"/>
              </a:rPr>
              <a:t>(</a:t>
            </a:r>
            <a:r>
              <a:rPr lang="en-US" altLang="zh-CN" sz="2200" kern="100" dirty="0" err="1">
                <a:cs typeface="Times New Roman" panose="02020603050405020304" pitchFamily="18" charset="0"/>
              </a:rPr>
              <a:t>WiFi</a:t>
            </a:r>
            <a:r>
              <a:rPr lang="en-US" altLang="zh-CN" sz="2200" kern="100" dirty="0">
                <a:cs typeface="Times New Roman" panose="02020603050405020304" pitchFamily="18" charset="0"/>
              </a:rPr>
              <a:t> Alliance</a:t>
            </a:r>
            <a:r>
              <a:rPr lang="zh-CN" altLang="en-US" sz="2200" kern="100" dirty="0">
                <a:cs typeface="Times New Roman" panose="02020603050405020304" pitchFamily="18" charset="0"/>
              </a:rPr>
              <a:t>，简称</a:t>
            </a:r>
            <a:r>
              <a:rPr lang="en-US" altLang="zh-CN" sz="2200" kern="100" dirty="0">
                <a:cs typeface="Times New Roman" panose="02020603050405020304" pitchFamily="18" charset="0"/>
              </a:rPr>
              <a:t>WFA)</a:t>
            </a:r>
            <a:r>
              <a:rPr lang="zh-CN" altLang="en-US" sz="2200" kern="100" dirty="0">
                <a:cs typeface="Times New Roman" panose="02020603050405020304" pitchFamily="18" charset="0"/>
              </a:rPr>
              <a:t>，是一个商业联盟，拥有 </a:t>
            </a:r>
            <a:r>
              <a:rPr lang="en-US" altLang="zh-CN" sz="2200" kern="100" dirty="0" err="1">
                <a:cs typeface="Times New Roman" panose="02020603050405020304" pitchFamily="18" charset="0"/>
              </a:rPr>
              <a:t>WiFi</a:t>
            </a:r>
            <a:r>
              <a:rPr lang="zh-CN" altLang="en-US" sz="2200" kern="100" dirty="0">
                <a:cs typeface="Times New Roman" panose="02020603050405020304" pitchFamily="18" charset="0"/>
              </a:rPr>
              <a:t>的商标</a:t>
            </a:r>
          </a:p>
          <a:p>
            <a:pPr marL="646430" indent="-285750">
              <a:lnSpc>
                <a:spcPct val="120000"/>
              </a:lnSpc>
              <a:spcAft>
                <a:spcPts val="0"/>
              </a:spcAft>
              <a:buFont typeface="Arial" panose="020B0604020202020204" pitchFamily="34" charset="0"/>
              <a:buChar char="•"/>
            </a:pPr>
            <a:r>
              <a:rPr lang="zh-CN" altLang="en-US" sz="2200" kern="100" dirty="0">
                <a:cs typeface="Times New Roman" panose="02020603050405020304" pitchFamily="18" charset="0"/>
              </a:rPr>
              <a:t>成立于</a:t>
            </a:r>
            <a:r>
              <a:rPr lang="en-US" altLang="zh-CN" sz="2200" kern="100" dirty="0">
                <a:cs typeface="Times New Roman" panose="02020603050405020304" pitchFamily="18" charset="0"/>
              </a:rPr>
              <a:t>1999</a:t>
            </a:r>
            <a:r>
              <a:rPr lang="zh-CN" altLang="en-US" sz="2200" kern="100" dirty="0">
                <a:cs typeface="Times New Roman" panose="02020603050405020304" pitchFamily="18" charset="0"/>
              </a:rPr>
              <a:t>年，主要推行</a:t>
            </a:r>
            <a:r>
              <a:rPr lang="en-US" altLang="zh-CN" sz="2200" kern="100" dirty="0" err="1">
                <a:cs typeface="Times New Roman" panose="02020603050405020304" pitchFamily="18" charset="0"/>
              </a:rPr>
              <a:t>WiFi</a:t>
            </a:r>
            <a:r>
              <a:rPr lang="zh-CN" altLang="en-US" sz="2200" kern="100" dirty="0">
                <a:cs typeface="Times New Roman" panose="02020603050405020304" pitchFamily="18" charset="0"/>
              </a:rPr>
              <a:t>产品的</a:t>
            </a:r>
            <a:r>
              <a:rPr lang="zh-CN" altLang="en-US" sz="2200" kern="100" dirty="0">
                <a:solidFill>
                  <a:srgbClr val="C00000"/>
                </a:solidFill>
                <a:cs typeface="Times New Roman" panose="02020603050405020304" pitchFamily="18" charset="0"/>
              </a:rPr>
              <a:t>兼容认证</a:t>
            </a:r>
            <a:r>
              <a:rPr lang="zh-CN" altLang="en-US" sz="2200" kern="100" dirty="0">
                <a:cs typeface="Times New Roman" panose="02020603050405020304" pitchFamily="18" charset="0"/>
              </a:rPr>
              <a:t>，发展</a:t>
            </a:r>
            <a:r>
              <a:rPr lang="en-US" altLang="zh-CN" sz="2200" kern="100" dirty="0">
                <a:cs typeface="Times New Roman" panose="02020603050405020304" pitchFamily="18" charset="0"/>
              </a:rPr>
              <a:t>IEEE802.11</a:t>
            </a:r>
            <a:r>
              <a:rPr lang="zh-CN" altLang="en-US" sz="2200" kern="100" dirty="0">
                <a:cs typeface="Times New Roman" panose="02020603050405020304" pitchFamily="18" charset="0"/>
              </a:rPr>
              <a:t>标准的无线局域网技术</a:t>
            </a:r>
            <a:endParaRPr lang="en-US" altLang="zh-CN" sz="2200" b="1" kern="100" dirty="0">
              <a:cs typeface="Times New Roman" panose="02020603050405020304" pitchFamily="18" charset="0"/>
            </a:endParaRPr>
          </a:p>
          <a:p>
            <a:pPr marL="400050" indent="-347663">
              <a:lnSpc>
                <a:spcPct val="120000"/>
              </a:lnSpc>
              <a:tabLst>
                <a:tab pos="747713" algn="l"/>
              </a:tabLst>
            </a:pPr>
            <a:r>
              <a:rPr lang="zh-CN" altLang="en-US" sz="2400" dirty="0">
                <a:cs typeface="Times New Roman" panose="02020603050405020304" pitchFamily="18" charset="0"/>
              </a:rPr>
              <a:t>万维网联盟（W</a:t>
            </a:r>
            <a:r>
              <a:rPr lang="en-US" altLang="zh-CN" sz="2400" dirty="0">
                <a:cs typeface="Times New Roman" panose="02020603050405020304" pitchFamily="18" charset="0"/>
              </a:rPr>
              <a:t>3C</a:t>
            </a:r>
            <a:r>
              <a:rPr lang="zh-CN" altLang="en-US" sz="2400" dirty="0">
                <a:cs typeface="Times New Roman" panose="02020603050405020304" pitchFamily="18" charset="0"/>
              </a:rPr>
              <a:t>）</a:t>
            </a:r>
            <a:endParaRPr lang="en-US" altLang="zh-CN" sz="2400" dirty="0">
              <a:cs typeface="Times New Roman" panose="02020603050405020304" pitchFamily="18" charset="0"/>
            </a:endParaRPr>
          </a:p>
          <a:p>
            <a:pPr marL="627063" indent="-266700">
              <a:lnSpc>
                <a:spcPct val="120000"/>
              </a:lnSpc>
              <a:buFont typeface="Arial" panose="020B0604020202020204" pitchFamily="34" charset="0"/>
              <a:buChar char="•"/>
            </a:pPr>
            <a:r>
              <a:rPr lang="zh-CN" altLang="en-US" sz="2200" kern="100" dirty="0">
                <a:cs typeface="Times New Roman" panose="02020603050405020304" pitchFamily="18" charset="0"/>
              </a:rPr>
              <a:t>万维网联盟（</a:t>
            </a:r>
            <a:r>
              <a:rPr lang="en-US" altLang="zh-CN" sz="2200" kern="100" dirty="0">
                <a:cs typeface="Times New Roman" panose="02020603050405020304" pitchFamily="18" charset="0"/>
              </a:rPr>
              <a:t>World</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Wide</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Web</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Consortium</a:t>
            </a:r>
            <a:r>
              <a:rPr lang="zh-CN" altLang="en-US" sz="2200" kern="100" dirty="0">
                <a:cs typeface="Times New Roman" panose="02020603050405020304" pitchFamily="18" charset="0"/>
              </a:rPr>
              <a:t>，简称</a:t>
            </a:r>
            <a:r>
              <a:rPr lang="en-US" altLang="zh-CN" sz="2200" kern="100" dirty="0">
                <a:cs typeface="Times New Roman" panose="02020603050405020304" pitchFamily="18" charset="0"/>
              </a:rPr>
              <a:t>W3C</a:t>
            </a:r>
            <a:r>
              <a:rPr lang="zh-CN" altLang="en-US" sz="2200" kern="100" dirty="0">
                <a:cs typeface="Times New Roman" panose="02020603050405020304" pitchFamily="18" charset="0"/>
              </a:rPr>
              <a:t>）是制定网络标准的非营利性组织</a:t>
            </a:r>
            <a:endParaRPr lang="en-US" altLang="zh-CN" sz="2200" kern="100" dirty="0">
              <a:cs typeface="Times New Roman" panose="02020603050405020304" pitchFamily="18" charset="0"/>
            </a:endParaRPr>
          </a:p>
          <a:p>
            <a:pPr marL="627063" indent="-266700">
              <a:lnSpc>
                <a:spcPct val="120000"/>
              </a:lnSpc>
              <a:buFont typeface="Arial" panose="020B0604020202020204" pitchFamily="34" charset="0"/>
              <a:buChar char="•"/>
            </a:pPr>
            <a:r>
              <a:rPr lang="zh-CN" altLang="en-US" sz="2200" kern="100" dirty="0">
                <a:cs typeface="Times New Roman" panose="02020603050405020304" pitchFamily="18" charset="0"/>
              </a:rPr>
              <a:t>主要包含三部分的标准：结构，表现，行为。例如</a:t>
            </a:r>
            <a:r>
              <a:rPr lang="en-US" altLang="zh-CN" sz="2200" kern="100" dirty="0">
                <a:cs typeface="Times New Roman" panose="02020603050405020304" pitchFamily="18" charset="0"/>
              </a:rPr>
              <a:t>XML</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XHTML</a:t>
            </a:r>
            <a:r>
              <a:rPr lang="zh-CN" altLang="en-US" sz="2200" kern="100" dirty="0">
                <a:cs typeface="Times New Roman" panose="02020603050405020304" pitchFamily="18" charset="0"/>
              </a:rPr>
              <a:t>，</a:t>
            </a:r>
            <a:r>
              <a:rPr lang="en-US" altLang="zh-CN" sz="2200" kern="100" dirty="0">
                <a:cs typeface="Times New Roman" panose="02020603050405020304" pitchFamily="18" charset="0"/>
              </a:rPr>
              <a:t>CSS</a:t>
            </a:r>
            <a:r>
              <a:rPr lang="zh-CN" altLang="en-US" sz="2200" kern="100" dirty="0">
                <a:cs typeface="Times New Roman" panose="02020603050405020304" pitchFamily="18" charset="0"/>
              </a:rPr>
              <a:t>，</a:t>
            </a:r>
            <a:r>
              <a:rPr lang="en-US" altLang="zh-CN" sz="2200" kern="100" dirty="0">
                <a:cs typeface="Times New Roman" panose="02020603050405020304" pitchFamily="18" charset="0"/>
              </a:rPr>
              <a:t>Dom,</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ECMAScript</a:t>
            </a:r>
            <a:endParaRPr lang="zh-CN" altLang="en-US" sz="2200" kern="100" dirty="0">
              <a:cs typeface="Times New Roman" panose="02020603050405020304" pitchFamily="18" charset="0"/>
            </a:endParaRPr>
          </a:p>
          <a:p>
            <a:pPr marL="646430" indent="-285750">
              <a:lnSpc>
                <a:spcPct val="130000"/>
              </a:lnSpc>
              <a:spcAft>
                <a:spcPts val="0"/>
              </a:spcAft>
              <a:buFont typeface="Arial" panose="020B0604020202020204" pitchFamily="34" charset="0"/>
              <a:buChar char="•"/>
            </a:pPr>
            <a:endParaRPr lang="en-US" altLang="zh-CN" sz="1900" kern="100" dirty="0">
              <a:cs typeface="Times New Roman" panose="02020603050405020304" pitchFamily="18" charset="0"/>
            </a:endParaRPr>
          </a:p>
        </p:txBody>
      </p:sp>
      <p:sp>
        <p:nvSpPr>
          <p:cNvPr id="6" name="灯片编号占位符 5">
            <a:extLst>
              <a:ext uri="{FF2B5EF4-FFF2-40B4-BE49-F238E27FC236}">
                <a16:creationId xmlns:a16="http://schemas.microsoft.com/office/drawing/2014/main" id="{72D2F2DE-617A-EF40-8A52-FB1E27280B77}"/>
              </a:ext>
            </a:extLst>
          </p:cNvPr>
          <p:cNvSpPr>
            <a:spLocks noGrp="1"/>
          </p:cNvSpPr>
          <p:nvPr>
            <p:ph type="sldNum" sz="quarter" idx="12"/>
          </p:nvPr>
        </p:nvSpPr>
        <p:spPr/>
        <p:txBody>
          <a:bodyPr/>
          <a:lstStyle/>
          <a:p>
            <a:fld id="{8D4D1E41-7A09-AB4A-A4E1-09765ADA2698}" type="slidenum">
              <a:rPr kumimoji="1" lang="zh-CN" altLang="en-US" smtClean="0"/>
              <a:t>90</a:t>
            </a:fld>
            <a:endParaRPr kumimoji="1" lang="zh-CN" altLang="en-US" dirty="0"/>
          </a:p>
        </p:txBody>
      </p:sp>
      <p:grpSp>
        <p:nvGrpSpPr>
          <p:cNvPr id="4" name="组合 3">
            <a:extLst>
              <a:ext uri="{FF2B5EF4-FFF2-40B4-BE49-F238E27FC236}">
                <a16:creationId xmlns:a16="http://schemas.microsoft.com/office/drawing/2014/main" id="{B4E38A18-8122-FD45-A7A0-83363010BCC1}"/>
              </a:ext>
            </a:extLst>
          </p:cNvPr>
          <p:cNvGrpSpPr/>
          <p:nvPr/>
        </p:nvGrpSpPr>
        <p:grpSpPr>
          <a:xfrm>
            <a:off x="8848166" y="1430006"/>
            <a:ext cx="2940424" cy="2605078"/>
            <a:chOff x="7575117" y="1300071"/>
            <a:chExt cx="2382745" cy="2659866"/>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75117" y="2879412"/>
              <a:ext cx="2382745" cy="1080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575117" y="1300071"/>
              <a:ext cx="2154776" cy="110157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a:extLst>
              <a:ext uri="{FF2B5EF4-FFF2-40B4-BE49-F238E27FC236}">
                <a16:creationId xmlns:a16="http://schemas.microsoft.com/office/drawing/2014/main" id="{A4B9BB5D-FBD8-9C47-936D-3348208601A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pic>
        <p:nvPicPr>
          <p:cNvPr id="7" name="图片 6">
            <a:extLst>
              <a:ext uri="{FF2B5EF4-FFF2-40B4-BE49-F238E27FC236}">
                <a16:creationId xmlns:a16="http://schemas.microsoft.com/office/drawing/2014/main" id="{EFDB2866-E6EC-5947-9914-28414039A839}"/>
              </a:ext>
            </a:extLst>
          </p:cNvPr>
          <p:cNvPicPr>
            <a:picLocks noChangeAspect="1"/>
          </p:cNvPicPr>
          <p:nvPr/>
        </p:nvPicPr>
        <p:blipFill>
          <a:blip r:embed="rId5"/>
          <a:stretch>
            <a:fillRect/>
          </a:stretch>
        </p:blipFill>
        <p:spPr>
          <a:xfrm>
            <a:off x="9528320" y="5163605"/>
            <a:ext cx="1717877" cy="966868"/>
          </a:xfrm>
          <a:prstGeom prst="rect">
            <a:avLst/>
          </a:prstGeom>
        </p:spPr>
      </p:pic>
    </p:spTree>
    <p:extLst>
      <p:ext uri="{BB962C8B-B14F-4D97-AF65-F5344CB8AC3E}">
        <p14:creationId xmlns:p14="http://schemas.microsoft.com/office/powerpoint/2010/main" val="18708473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cs typeface="Times New Roman" panose="02020603050405020304" pitchFamily="18" charset="0"/>
                <a:sym typeface="+mn-ea"/>
              </a:rPr>
              <a:t>Internet标准化组织</a:t>
            </a:r>
            <a:endParaRPr kumimoji="1" lang="zh-CN" altLang="en-US" dirty="0"/>
          </a:p>
        </p:txBody>
      </p:sp>
      <p:sp>
        <p:nvSpPr>
          <p:cNvPr id="3" name="内容占位符 2"/>
          <p:cNvSpPr>
            <a:spLocks noGrp="1"/>
          </p:cNvSpPr>
          <p:nvPr>
            <p:ph idx="1"/>
          </p:nvPr>
        </p:nvSpPr>
        <p:spPr>
          <a:xfrm>
            <a:off x="838200" y="1259455"/>
            <a:ext cx="10515600" cy="5176270"/>
          </a:xfrm>
        </p:spPr>
        <p:txBody>
          <a:bodyPr>
            <a:noAutofit/>
          </a:bodyPr>
          <a:lstStyle/>
          <a:p>
            <a:pPr>
              <a:lnSpc>
                <a:spcPct val="130000"/>
              </a:lnSpc>
              <a:spcBef>
                <a:spcPts val="0"/>
              </a:spcBef>
              <a:buFont typeface="Wingdings" panose="05000000000000000000" charset="0"/>
              <a:buChar char="Ø"/>
            </a:pPr>
            <a:r>
              <a:rPr lang="en-US" altLang="zh-CN" sz="2600" b="1" dirty="0">
                <a:solidFill>
                  <a:srgbClr val="C00000"/>
                </a:solidFill>
                <a:cs typeface="Times New Roman" panose="02020603050405020304" pitchFamily="18" charset="0"/>
              </a:rPr>
              <a:t>IETF:</a:t>
            </a:r>
            <a:r>
              <a:rPr lang="zh-CN" altLang="en-US" sz="2600" b="1" dirty="0">
                <a:solidFill>
                  <a:srgbClr val="C00000"/>
                </a:solidFill>
                <a:cs typeface="Times New Roman" panose="02020603050405020304" pitchFamily="18" charset="0"/>
              </a:rPr>
              <a:t> </a:t>
            </a:r>
            <a:r>
              <a:rPr lang="zh-CN" altLang="en-US" sz="2600" dirty="0">
                <a:effectLst/>
                <a:cs typeface="Times New Roman" panose="02020603050405020304" pitchFamily="18" charset="0"/>
              </a:rPr>
              <a:t>互联网工程任务组</a:t>
            </a:r>
            <a:endParaRPr lang="zh-CN" altLang="en-US" sz="2600" b="1" dirty="0">
              <a:solidFill>
                <a:srgbClr val="C00000"/>
              </a:solidFill>
              <a:effectLst/>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 </a:t>
            </a:r>
            <a:r>
              <a:rPr lang="en-US" altLang="zh-CN" sz="2200" dirty="0">
                <a:cs typeface="Times New Roman" panose="02020603050405020304" pitchFamily="18" charset="0"/>
              </a:rPr>
              <a:t>(Internet Engineering Task Force)</a:t>
            </a:r>
            <a:r>
              <a:rPr lang="zh-CN" altLang="en-US" sz="2200" dirty="0">
                <a:cs typeface="Times New Roman" panose="02020603050405020304" pitchFamily="18" charset="0"/>
              </a:rPr>
              <a:t> </a:t>
            </a:r>
            <a:r>
              <a:rPr lang="en-US" altLang="zh-CN" sz="2200" dirty="0" err="1">
                <a:cs typeface="Times New Roman" panose="02020603050405020304" pitchFamily="18" charset="0"/>
              </a:rPr>
              <a:t>是国际民间机构</a:t>
            </a:r>
            <a:endParaRPr lang="en-US" altLang="zh-CN" sz="2200" dirty="0">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是制定互联网标准的</a:t>
            </a:r>
            <a:r>
              <a:rPr lang="zh-CN" altLang="en-US" sz="2200" dirty="0">
                <a:solidFill>
                  <a:srgbClr val="C00000"/>
                </a:solidFill>
                <a:cs typeface="Times New Roman" panose="02020603050405020304" pitchFamily="18" charset="0"/>
              </a:rPr>
              <a:t>核心组织</a:t>
            </a:r>
            <a:r>
              <a:rPr lang="zh-CN" altLang="en-US" sz="2200" dirty="0">
                <a:cs typeface="Times New Roman" panose="02020603050405020304" pitchFamily="18" charset="0"/>
              </a:rPr>
              <a:t>，如</a:t>
            </a:r>
            <a:r>
              <a:rPr lang="en-US" altLang="zh-CN" sz="2200" dirty="0">
                <a:cs typeface="Times New Roman" panose="02020603050405020304" pitchFamily="18" charset="0"/>
              </a:rPr>
              <a:t>TCP</a:t>
            </a:r>
            <a:r>
              <a:rPr lang="zh-CN" altLang="en-US" sz="2200" dirty="0">
                <a:cs typeface="Times New Roman" panose="02020603050405020304" pitchFamily="18" charset="0"/>
              </a:rPr>
              <a:t>、</a:t>
            </a:r>
            <a:r>
              <a:rPr lang="en-US" altLang="zh-CN" sz="2200" dirty="0">
                <a:cs typeface="Times New Roman" panose="02020603050405020304" pitchFamily="18" charset="0"/>
              </a:rPr>
              <a:t>IP</a:t>
            </a:r>
            <a:r>
              <a:rPr lang="zh-CN" altLang="en-US" sz="2200" dirty="0">
                <a:cs typeface="Times New Roman" panose="02020603050405020304" pitchFamily="18" charset="0"/>
              </a:rPr>
              <a:t>、</a:t>
            </a:r>
            <a:r>
              <a:rPr lang="en-US" altLang="zh-CN" sz="2200" dirty="0">
                <a:cs typeface="Times New Roman" panose="02020603050405020304" pitchFamily="18" charset="0"/>
              </a:rPr>
              <a:t>HTTP</a:t>
            </a:r>
            <a:r>
              <a:rPr lang="zh-CN" altLang="en-US" sz="2200" dirty="0">
                <a:cs typeface="Times New Roman" panose="02020603050405020304" pitchFamily="18" charset="0"/>
              </a:rPr>
              <a:t>等</a:t>
            </a:r>
            <a:br>
              <a:rPr lang="en-US" altLang="zh-CN" sz="2200" dirty="0">
                <a:cs typeface="Times New Roman" panose="02020603050405020304" pitchFamily="18" charset="0"/>
              </a:rPr>
            </a:br>
            <a:r>
              <a:rPr lang="zh-CN" altLang="en-US" sz="2200" dirty="0">
                <a:cs typeface="Times New Roman" panose="02020603050405020304" pitchFamily="18" charset="0"/>
              </a:rPr>
              <a:t>均由</a:t>
            </a:r>
            <a:r>
              <a:rPr lang="en-US" altLang="zh-CN" sz="2200" dirty="0">
                <a:cs typeface="Times New Roman" panose="02020603050405020304" pitchFamily="18" charset="0"/>
              </a:rPr>
              <a:t>IETF</a:t>
            </a:r>
            <a:r>
              <a:rPr lang="zh-CN" altLang="en-US" sz="2200" dirty="0">
                <a:cs typeface="Times New Roman" panose="02020603050405020304" pitchFamily="18" charset="0"/>
              </a:rPr>
              <a:t>制定</a:t>
            </a:r>
            <a:endParaRPr lang="en-US" altLang="zh-CN" sz="2200" dirty="0">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分为互联网、路由、传输、安全、应用、运行管理等领域（</a:t>
            </a:r>
            <a:r>
              <a:rPr lang="en-US" altLang="zh-CN" sz="2200" dirty="0">
                <a:cs typeface="Times New Roman" panose="02020603050405020304" pitchFamily="18" charset="0"/>
              </a:rPr>
              <a:t>Area</a:t>
            </a:r>
            <a:r>
              <a:rPr lang="zh-CN" altLang="en-US" sz="2200" dirty="0">
                <a:cs typeface="Times New Roman" panose="02020603050405020304" pitchFamily="18" charset="0"/>
              </a:rPr>
              <a:t>），具体</a:t>
            </a:r>
            <a:r>
              <a:rPr lang="en-US" altLang="zh-CN" sz="2200" dirty="0" err="1">
                <a:cs typeface="Times New Roman" panose="02020603050405020304" pitchFamily="18" charset="0"/>
              </a:rPr>
              <a:t>由其</a:t>
            </a:r>
            <a:r>
              <a:rPr lang="zh-CN" altLang="en-US" sz="2200" dirty="0">
                <a:cs typeface="Times New Roman" panose="02020603050405020304" pitchFamily="18" charset="0"/>
              </a:rPr>
              <a:t>超过</a:t>
            </a:r>
            <a:r>
              <a:rPr lang="en-US" altLang="zh-CN" sz="2200" dirty="0">
                <a:cs typeface="Times New Roman" panose="02020603050405020304" pitchFamily="18" charset="0"/>
              </a:rPr>
              <a:t>100</a:t>
            </a:r>
            <a:r>
              <a:rPr lang="zh-CN" altLang="en-US" sz="2200" dirty="0">
                <a:cs typeface="Times New Roman" panose="02020603050405020304" pitchFamily="18" charset="0"/>
              </a:rPr>
              <a:t>个工作组</a:t>
            </a:r>
            <a:r>
              <a:rPr lang="en-US" altLang="zh-CN" sz="2200" dirty="0" err="1">
                <a:cs typeface="Times New Roman" panose="02020603050405020304" pitchFamily="18" charset="0"/>
              </a:rPr>
              <a:t>WG（WorkingGroup）承担</a:t>
            </a:r>
            <a:endParaRPr lang="en-US" altLang="zh-CN" sz="2200" dirty="0">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endParaRPr lang="en-US" altLang="zh-CN" sz="2400" dirty="0">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endParaRPr lang="en-US" altLang="zh-CN" sz="2400" dirty="0">
              <a:cs typeface="Times New Roman" panose="02020603050405020304" pitchFamily="18" charset="0"/>
            </a:endParaRPr>
          </a:p>
          <a:p>
            <a:pPr>
              <a:lnSpc>
                <a:spcPct val="130000"/>
              </a:lnSpc>
              <a:spcBef>
                <a:spcPts val="0"/>
              </a:spcBef>
              <a:buFont typeface="Wingdings" panose="05000000000000000000" charset="0"/>
              <a:buChar char="Ø"/>
            </a:pPr>
            <a:r>
              <a:rPr lang="en-US" altLang="zh-CN" sz="2600" b="1" dirty="0">
                <a:solidFill>
                  <a:srgbClr val="C00000"/>
                </a:solidFill>
                <a:cs typeface="Times New Roman" panose="02020603050405020304" pitchFamily="18" charset="0"/>
              </a:rPr>
              <a:t>IRTF:</a:t>
            </a:r>
            <a:r>
              <a:rPr lang="zh-CN" altLang="en-US" sz="2600" b="1" dirty="0">
                <a:solidFill>
                  <a:srgbClr val="C00000"/>
                </a:solidFill>
                <a:cs typeface="Times New Roman" panose="02020603050405020304" pitchFamily="18" charset="0"/>
              </a:rPr>
              <a:t> </a:t>
            </a:r>
            <a:r>
              <a:rPr lang="zh-CN" altLang="en-US" sz="2600" dirty="0">
                <a:cs typeface="Times New Roman" panose="02020603050405020304" pitchFamily="18" charset="0"/>
              </a:rPr>
              <a:t>Internet研究任务组</a:t>
            </a:r>
            <a:endParaRPr lang="zh-CN" altLang="en-US" sz="2600" b="1" dirty="0">
              <a:solidFill>
                <a:srgbClr val="C00000"/>
              </a:solidFill>
              <a:cs typeface="Times New Roman" panose="02020603050405020304" pitchFamily="18" charset="0"/>
            </a:endParaRPr>
          </a:p>
          <a:p>
            <a:pPr marL="585470" indent="-305435">
              <a:lnSpc>
                <a:spcPct val="120000"/>
              </a:lnSpc>
              <a:spcBef>
                <a:spcPts val="0"/>
              </a:spcBef>
              <a:buFont typeface="Arial" panose="020B0604020202020204" pitchFamily="34" charset="0"/>
              <a:buChar char="•"/>
            </a:pPr>
            <a:r>
              <a:rPr lang="en-US" altLang="zh-CN" sz="2200" dirty="0">
                <a:cs typeface="Times New Roman" panose="02020603050405020304" pitchFamily="18" charset="0"/>
              </a:rPr>
              <a:t>IRTF</a:t>
            </a:r>
            <a:r>
              <a:rPr lang="zh-CN" altLang="en-US" sz="2200" dirty="0">
                <a:cs typeface="Times New Roman" panose="02020603050405020304" pitchFamily="18" charset="0"/>
              </a:rPr>
              <a:t> </a:t>
            </a:r>
            <a:r>
              <a:rPr lang="en-US" altLang="zh-CN" sz="2200" dirty="0">
                <a:cs typeface="Times New Roman" panose="02020603050405020304" pitchFamily="18" charset="0"/>
              </a:rPr>
              <a:t>(Internet Research Task Force)</a:t>
            </a:r>
            <a:r>
              <a:rPr lang="zh-CN" altLang="en-US" sz="2200" dirty="0">
                <a:cs typeface="Times New Roman" panose="02020603050405020304" pitchFamily="18" charset="0"/>
              </a:rPr>
              <a:t> 下设多个专门任务组，针对特定协议、应用、体系结构等进行研究</a:t>
            </a:r>
            <a:endParaRPr lang="en-US" altLang="zh-CN" sz="2200" dirty="0">
              <a:cs typeface="Times New Roman" panose="02020603050405020304" pitchFamily="18" charset="0"/>
            </a:endParaRPr>
          </a:p>
          <a:p>
            <a:pPr marL="585470" indent="-305435">
              <a:lnSpc>
                <a:spcPct val="120000"/>
              </a:lnSpc>
              <a:spcBef>
                <a:spcPts val="0"/>
              </a:spcBef>
              <a:buFont typeface="Arial" panose="020B0604020202020204" pitchFamily="34" charset="0"/>
              <a:buChar char="•"/>
            </a:pPr>
            <a:r>
              <a:rPr lang="en-US" altLang="zh-CN" sz="2200" dirty="0">
                <a:cs typeface="Times New Roman" panose="02020603050405020304" pitchFamily="18" charset="0"/>
              </a:rPr>
              <a:t>IRTF</a:t>
            </a:r>
            <a:r>
              <a:rPr lang="zh-CN" altLang="en-US" sz="2200" dirty="0">
                <a:cs typeface="Times New Roman" panose="02020603050405020304" pitchFamily="18" charset="0"/>
              </a:rPr>
              <a:t> 一般只出研究报告，但不制定协议标准</a:t>
            </a:r>
            <a:endParaRPr lang="en-US" altLang="zh-CN" sz="2200" dirty="0">
              <a:cs typeface="Times New Roman" panose="02020603050405020304" pitchFamily="18" charset="0"/>
            </a:endParaRPr>
          </a:p>
        </p:txBody>
      </p:sp>
      <p:sp>
        <p:nvSpPr>
          <p:cNvPr id="5" name="灯片编号占位符 4">
            <a:extLst>
              <a:ext uri="{FF2B5EF4-FFF2-40B4-BE49-F238E27FC236}">
                <a16:creationId xmlns:a16="http://schemas.microsoft.com/office/drawing/2014/main" id="{1F885007-792A-3C47-85AB-BCFD7DCCB79C}"/>
              </a:ext>
            </a:extLst>
          </p:cNvPr>
          <p:cNvSpPr>
            <a:spLocks noGrp="1"/>
          </p:cNvSpPr>
          <p:nvPr>
            <p:ph type="sldNum" sz="quarter" idx="12"/>
          </p:nvPr>
        </p:nvSpPr>
        <p:spPr/>
        <p:txBody>
          <a:bodyPr/>
          <a:lstStyle/>
          <a:p>
            <a:fld id="{8D4D1E41-7A09-AB4A-A4E1-09765ADA2698}" type="slidenum">
              <a:rPr kumimoji="1" lang="zh-CN" altLang="en-US" smtClean="0"/>
              <a:t>91</a:t>
            </a:fld>
            <a:endParaRPr kumimoji="1" lang="zh-CN" altLang="en-US" dirty="0"/>
          </a:p>
        </p:txBody>
      </p:sp>
      <p:sp>
        <p:nvSpPr>
          <p:cNvPr id="6" name="文本框 5">
            <a:extLst>
              <a:ext uri="{FF2B5EF4-FFF2-40B4-BE49-F238E27FC236}">
                <a16:creationId xmlns:a16="http://schemas.microsoft.com/office/drawing/2014/main" id="{7B116543-1F80-EF43-986B-9DAE36D8D15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pic>
        <p:nvPicPr>
          <p:cNvPr id="9218" name="Picture 2">
            <a:extLst>
              <a:ext uri="{FF2B5EF4-FFF2-40B4-BE49-F238E27FC236}">
                <a16:creationId xmlns:a16="http://schemas.microsoft.com/office/drawing/2014/main" id="{DB0A7B33-3B3B-0846-A1EB-517FA906EC5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25667" y="1533822"/>
            <a:ext cx="2749806" cy="13923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4F7BB32-6F6C-6047-BF4A-C20D050F1F01}"/>
              </a:ext>
            </a:extLst>
          </p:cNvPr>
          <p:cNvSpPr/>
          <p:nvPr/>
        </p:nvSpPr>
        <p:spPr>
          <a:xfrm>
            <a:off x="2911321" y="3889604"/>
            <a:ext cx="6142624" cy="784830"/>
          </a:xfrm>
          <a:prstGeom prst="rect">
            <a:avLst/>
          </a:prstGeom>
          <a:ln>
            <a:solidFill>
              <a:srgbClr val="C00000"/>
            </a:solidFill>
          </a:ln>
        </p:spPr>
        <p:txBody>
          <a:bodyPr wrap="square">
            <a:spAutoFit/>
          </a:bodyPr>
          <a:lstStyle/>
          <a:p>
            <a:pPr>
              <a:spcBef>
                <a:spcPts val="600"/>
              </a:spcBef>
            </a:pP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RFC 793 - Transmission Control Protocol</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TCP</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endPar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endParaRPr>
          </a:p>
          <a:p>
            <a:pPr>
              <a:spcBef>
                <a:spcPts val="600"/>
              </a:spcBef>
            </a:pP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RFC 791 - Internet Protocol </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IP</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endPar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5852768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cs typeface="Times New Roman" panose="02020603050405020304" pitchFamily="18" charset="0"/>
                <a:sym typeface="+mn-ea"/>
              </a:rPr>
              <a:t>Internet标准化组织</a:t>
            </a:r>
            <a:endParaRPr kumimoji="1" lang="zh-CN" altLang="en-US" dirty="0"/>
          </a:p>
        </p:txBody>
      </p:sp>
      <p:sp>
        <p:nvSpPr>
          <p:cNvPr id="3" name="内容占位符 2"/>
          <p:cNvSpPr>
            <a:spLocks noGrp="1"/>
          </p:cNvSpPr>
          <p:nvPr>
            <p:ph idx="1"/>
          </p:nvPr>
        </p:nvSpPr>
        <p:spPr>
          <a:xfrm>
            <a:off x="838200" y="1347519"/>
            <a:ext cx="10515600" cy="3458976"/>
          </a:xfrm>
        </p:spPr>
        <p:txBody>
          <a:bodyPr>
            <a:noAutofit/>
          </a:bodyPr>
          <a:lstStyle/>
          <a:p>
            <a:pPr>
              <a:lnSpc>
                <a:spcPct val="130000"/>
              </a:lnSpc>
              <a:spcBef>
                <a:spcPts val="0"/>
              </a:spcBef>
              <a:buFont typeface="Wingdings" panose="05000000000000000000" charset="0"/>
              <a:buChar char="Ø"/>
            </a:pPr>
            <a:r>
              <a:rPr lang="zh-CN" altLang="en-US" sz="2600" dirty="0">
                <a:effectLst/>
                <a:cs typeface="Times New Roman" panose="02020603050405020304" pitchFamily="18" charset="0"/>
              </a:rPr>
              <a:t>如何</a:t>
            </a:r>
            <a:r>
              <a:rPr lang="zh-CN" altLang="en-US" sz="2600" dirty="0">
                <a:cs typeface="Times New Roman" panose="02020603050405020304" pitchFamily="18" charset="0"/>
              </a:rPr>
              <a:t>进入</a:t>
            </a:r>
            <a:r>
              <a:rPr lang="en-US" altLang="zh-CN" sz="2600" dirty="0">
                <a:cs typeface="Times New Roman" panose="02020603050405020304" pitchFamily="18" charset="0"/>
              </a:rPr>
              <a:t>/</a:t>
            </a:r>
            <a:r>
              <a:rPr lang="zh-CN" altLang="en-US" sz="2600" dirty="0">
                <a:cs typeface="Times New Roman" panose="02020603050405020304" pitchFamily="18" charset="0"/>
              </a:rPr>
              <a:t>参加</a:t>
            </a:r>
            <a:r>
              <a:rPr lang="zh-CN" altLang="en-US" sz="2600" dirty="0">
                <a:effectLst/>
                <a:cs typeface="Times New Roman" panose="02020603050405020304" pitchFamily="18" charset="0"/>
              </a:rPr>
              <a:t>“互联网的殿堂”</a:t>
            </a:r>
            <a:r>
              <a:rPr lang="en-US" altLang="zh-CN" sz="2600" dirty="0">
                <a:effectLst/>
                <a:cs typeface="Times New Roman" panose="02020603050405020304" pitchFamily="18" charset="0"/>
              </a:rPr>
              <a:t>——</a:t>
            </a:r>
            <a:r>
              <a:rPr lang="en-US" altLang="zh-CN" sz="2600" b="1" dirty="0">
                <a:solidFill>
                  <a:srgbClr val="C00000"/>
                </a:solidFill>
                <a:cs typeface="Times New Roman" panose="02020603050405020304" pitchFamily="18" charset="0"/>
              </a:rPr>
              <a:t>IETF</a:t>
            </a:r>
            <a:endParaRPr lang="en-US" altLang="zh-CN" sz="2600" dirty="0">
              <a:effectLst/>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r>
              <a:rPr lang="zh-CN" altLang="en-US" sz="2200" kern="0" dirty="0">
                <a:sym typeface="+mn-ea"/>
              </a:rPr>
              <a:t>Internet标准以</a:t>
            </a:r>
            <a:r>
              <a:rPr lang="zh-CN" altLang="en-US" sz="2200" b="1" kern="0" dirty="0">
                <a:solidFill>
                  <a:srgbClr val="7030A0"/>
                </a:solidFill>
                <a:sym typeface="+mn-ea"/>
              </a:rPr>
              <a:t>RFC</a:t>
            </a:r>
            <a:r>
              <a:rPr lang="zh-CN" altLang="en-US" sz="2200" kern="0" dirty="0">
                <a:solidFill>
                  <a:srgbClr val="7030A0"/>
                </a:solidFill>
                <a:sym typeface="+mn-ea"/>
              </a:rPr>
              <a:t>（Request For Comments，请求评注）</a:t>
            </a:r>
            <a:br>
              <a:rPr lang="en-US" altLang="zh-CN" sz="2200" kern="0" dirty="0">
                <a:solidFill>
                  <a:srgbClr val="7030A0"/>
                </a:solidFill>
                <a:sym typeface="+mn-ea"/>
              </a:rPr>
            </a:br>
            <a:r>
              <a:rPr lang="zh-CN" altLang="en-US" sz="2200" kern="0" dirty="0">
                <a:sym typeface="+mn-ea"/>
              </a:rPr>
              <a:t>文档的形式公开，任何人都可免费获得这些</a:t>
            </a:r>
            <a:r>
              <a:rPr lang="en-US" altLang="zh-CN" sz="2200" kern="0" dirty="0">
                <a:sym typeface="+mn-ea"/>
              </a:rPr>
              <a:t>RFC</a:t>
            </a:r>
            <a:r>
              <a:rPr lang="zh-CN" altLang="en-US" sz="2200" kern="0" dirty="0">
                <a:sym typeface="+mn-ea"/>
              </a:rPr>
              <a:t>文档，例如 </a:t>
            </a:r>
            <a:br>
              <a:rPr lang="en-US" altLang="zh-CN" sz="2200" kern="0" dirty="0">
                <a:sym typeface="+mn-ea"/>
              </a:rPr>
            </a:br>
            <a:r>
              <a:rPr lang="zh-CN" altLang="en-US" sz="2200" kern="0" dirty="0">
                <a:sym typeface="+mn-ea"/>
              </a:rPr>
              <a:t>RFC2068为HTTP协议 </a:t>
            </a:r>
            <a:endParaRPr lang="en-US" altLang="zh-CN" sz="2200" kern="0" dirty="0">
              <a:sym typeface="+mn-ea"/>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kern="0" dirty="0">
                <a:sym typeface="+mn-ea"/>
              </a:rPr>
              <a:t>IETF</a:t>
            </a:r>
            <a:r>
              <a:rPr lang="zh-CN" altLang="en-US" sz="2200" kern="0" dirty="0">
                <a:sym typeface="+mn-ea"/>
              </a:rPr>
              <a:t>的各种规章制度（乃至</a:t>
            </a:r>
            <a:r>
              <a:rPr lang="en-US" altLang="zh-CN" sz="2200" kern="0" dirty="0">
                <a:sym typeface="+mn-ea"/>
              </a:rPr>
              <a:t>RFC</a:t>
            </a:r>
            <a:r>
              <a:rPr lang="zh-CN" altLang="en-US" sz="2200" kern="0" dirty="0">
                <a:sym typeface="+mn-ea"/>
              </a:rPr>
              <a:t>产生规则），全部以</a:t>
            </a:r>
            <a:r>
              <a:rPr lang="en-US" altLang="zh-CN" sz="2200" kern="0" dirty="0">
                <a:sym typeface="+mn-ea"/>
              </a:rPr>
              <a:t>RFC</a:t>
            </a:r>
            <a:r>
              <a:rPr lang="zh-CN" altLang="en-US" sz="2200" kern="0" dirty="0">
                <a:sym typeface="+mn-ea"/>
              </a:rPr>
              <a:t>发布</a:t>
            </a:r>
            <a:endParaRPr lang="en-US" altLang="zh-CN" sz="2200" kern="0" dirty="0">
              <a:sym typeface="+mn-ea"/>
            </a:endParaRPr>
          </a:p>
          <a:p>
            <a:pPr marL="574675" indent="-306070">
              <a:lnSpc>
                <a:spcPct val="120000"/>
              </a:lnSpc>
              <a:spcBef>
                <a:spcPts val="0"/>
              </a:spcBef>
              <a:buFont typeface="Arial" panose="020B0604020202020204" pitchFamily="34" charset="0"/>
              <a:buChar char="•"/>
              <a:tabLst>
                <a:tab pos="537210" algn="l"/>
                <a:tab pos="626745" algn="l"/>
              </a:tabLst>
            </a:pPr>
            <a:r>
              <a:rPr lang="zh-CN" altLang="en-US" sz="2200" kern="0" dirty="0">
                <a:sym typeface="+mn-ea"/>
              </a:rPr>
              <a:t>每年</a:t>
            </a:r>
            <a:r>
              <a:rPr lang="en-US" altLang="zh-CN" sz="2200" kern="0" dirty="0">
                <a:sym typeface="+mn-ea"/>
              </a:rPr>
              <a:t>3</a:t>
            </a:r>
            <a:r>
              <a:rPr lang="zh-CN" altLang="en-US" sz="2200" kern="0" dirty="0">
                <a:sym typeface="+mn-ea"/>
              </a:rPr>
              <a:t>次会，但所有决策须在邮件列表确认，因此可仅远程参与</a:t>
            </a:r>
            <a:endParaRPr lang="en-US" altLang="zh-CN" sz="2200" kern="0" dirty="0">
              <a:sym typeface="+mn-ea"/>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由愿</a:t>
            </a:r>
            <a:r>
              <a:rPr lang="en-US" altLang="zh-CN" sz="2200" dirty="0" err="1">
                <a:cs typeface="Times New Roman" panose="02020603050405020304" pitchFamily="18" charset="0"/>
              </a:rPr>
              <a:t>为互联网发展做出贡献的专家自发参与和管理</a:t>
            </a:r>
            <a:r>
              <a:rPr lang="en-US" altLang="zh-CN" sz="2200" dirty="0">
                <a:cs typeface="Times New Roman" panose="02020603050405020304" pitchFamily="18" charset="0"/>
              </a:rPr>
              <a:t>(</a:t>
            </a:r>
            <a:r>
              <a:rPr lang="zh-CN" altLang="en-US" sz="2200" dirty="0">
                <a:cs typeface="Times New Roman" panose="02020603050405020304" pitchFamily="18" charset="0"/>
              </a:rPr>
              <a:t>无薪</a:t>
            </a:r>
            <a:r>
              <a:rPr lang="en-US" altLang="zh-CN" sz="2200" dirty="0">
                <a:cs typeface="Times New Roman" panose="02020603050405020304" pitchFamily="18" charset="0"/>
              </a:rPr>
              <a:t>)</a:t>
            </a:r>
          </a:p>
          <a:p>
            <a:pPr marL="574675" indent="-306070">
              <a:lnSpc>
                <a:spcPct val="120000"/>
              </a:lnSpc>
              <a:spcBef>
                <a:spcPts val="0"/>
              </a:spcBef>
              <a:buFont typeface="Arial" panose="020B0604020202020204" pitchFamily="34" charset="0"/>
              <a:buChar char="•"/>
              <a:tabLst>
                <a:tab pos="537210" algn="l"/>
                <a:tab pos="626745" algn="l"/>
              </a:tabLst>
            </a:pPr>
            <a:r>
              <a:rPr lang="zh-CN" altLang="en-US" sz="2200" kern="0" dirty="0">
                <a:sym typeface="+mn-ea"/>
              </a:rPr>
              <a:t>没有会员制，</a:t>
            </a:r>
            <a:r>
              <a:rPr lang="zh-CN" altLang="en-US" sz="2200" kern="0" dirty="0">
                <a:solidFill>
                  <a:srgbClr val="C00000"/>
                </a:solidFill>
                <a:sym typeface="+mn-ea"/>
              </a:rPr>
              <a:t>每个人都可以是</a:t>
            </a:r>
            <a:r>
              <a:rPr lang="en-US" altLang="zh-CN" sz="2200" kern="0" dirty="0" err="1">
                <a:solidFill>
                  <a:srgbClr val="C00000"/>
                </a:solidFill>
                <a:sym typeface="+mn-ea"/>
              </a:rPr>
              <a:t>IETFer</a:t>
            </a:r>
            <a:r>
              <a:rPr lang="zh-CN" altLang="en-US" sz="2200" kern="0" dirty="0">
                <a:sym typeface="+mn-ea"/>
              </a:rPr>
              <a:t>，在邮件列表参与即可</a:t>
            </a:r>
          </a:p>
        </p:txBody>
      </p:sp>
      <p:sp>
        <p:nvSpPr>
          <p:cNvPr id="7" name="灯片编号占位符 6">
            <a:extLst>
              <a:ext uri="{FF2B5EF4-FFF2-40B4-BE49-F238E27FC236}">
                <a16:creationId xmlns:a16="http://schemas.microsoft.com/office/drawing/2014/main" id="{50054F7E-4E72-E94C-9982-ACFC68246978}"/>
              </a:ext>
            </a:extLst>
          </p:cNvPr>
          <p:cNvSpPr>
            <a:spLocks noGrp="1"/>
          </p:cNvSpPr>
          <p:nvPr>
            <p:ph type="sldNum" sz="quarter" idx="12"/>
          </p:nvPr>
        </p:nvSpPr>
        <p:spPr/>
        <p:txBody>
          <a:bodyPr/>
          <a:lstStyle/>
          <a:p>
            <a:fld id="{8D4D1E41-7A09-AB4A-A4E1-09765ADA2698}" type="slidenum">
              <a:rPr kumimoji="1" lang="zh-CN" altLang="en-US" smtClean="0"/>
              <a:t>92</a:t>
            </a:fld>
            <a:endParaRPr kumimoji="1" lang="zh-CN" altLang="en-US" dirty="0"/>
          </a:p>
        </p:txBody>
      </p:sp>
      <p:sp>
        <p:nvSpPr>
          <p:cNvPr id="5" name="矩形 4">
            <a:extLst>
              <a:ext uri="{FF2B5EF4-FFF2-40B4-BE49-F238E27FC236}">
                <a16:creationId xmlns:a16="http://schemas.microsoft.com/office/drawing/2014/main" id="{5BA9F8ED-02A4-BB43-B7F0-06FFD46971DE}"/>
              </a:ext>
            </a:extLst>
          </p:cNvPr>
          <p:cNvSpPr/>
          <p:nvPr/>
        </p:nvSpPr>
        <p:spPr>
          <a:xfrm>
            <a:off x="1002668" y="4909800"/>
            <a:ext cx="7879080" cy="1561966"/>
          </a:xfrm>
          <a:prstGeom prst="rect">
            <a:avLst/>
          </a:prstGeom>
          <a:ln>
            <a:solidFill>
              <a:srgbClr val="C00000"/>
            </a:solidFill>
          </a:ln>
        </p:spPr>
        <p:txBody>
          <a:bodyPr wrap="none">
            <a:spAutoFit/>
          </a:bodyPr>
          <a:lstStyle/>
          <a:p>
            <a:pPr algn="ctr">
              <a:spcBef>
                <a:spcPts val="300"/>
              </a:spcBef>
            </a:pP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IETF</a:t>
            </a:r>
            <a:r>
              <a:rPr lang="zh-CN" altLang="en-US" sz="2800" kern="0" dirty="0">
                <a:solidFill>
                  <a:srgbClr val="C00000"/>
                </a:solidFill>
                <a:latin typeface="Microsoft YaHei" panose="020B0503020204020204" pitchFamily="34" charset="-122"/>
                <a:ea typeface="Microsoft YaHei" panose="020B0503020204020204" pitchFamily="34" charset="-122"/>
                <a:sym typeface="+mn-ea"/>
              </a:rPr>
              <a:t>名言 </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r>
              <a:rPr lang="en-US" altLang="zh-CN" sz="2800" dirty="0">
                <a:solidFill>
                  <a:srgbClr val="C00000"/>
                </a:solidFill>
                <a:latin typeface="basis-grotesque-medium"/>
              </a:rPr>
              <a:t>David Clark</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p>
          <a:p>
            <a:pPr algn="ctr">
              <a:spcBef>
                <a:spcPts val="300"/>
              </a:spcBef>
            </a:pPr>
            <a:r>
              <a:rPr lang="zh-CN" altLang="en-US" sz="2000" dirty="0">
                <a:latin typeface="Microsoft YaHei" panose="020B0503020204020204" pitchFamily="34" charset="-122"/>
                <a:ea typeface="Microsoft YaHei" panose="020B0503020204020204" pitchFamily="34" charset="-122"/>
              </a:rPr>
              <a:t>我们拒绝国王、总统和投票，简单多数和可运行的代码就是我们信仰</a:t>
            </a:r>
            <a:endParaRPr lang="en-US" altLang="zh-CN" sz="2000" dirty="0">
              <a:latin typeface="Microsoft YaHei" panose="020B0503020204020204" pitchFamily="34" charset="-122"/>
              <a:ea typeface="Microsoft YaHei" panose="020B0503020204020204" pitchFamily="34" charset="-122"/>
            </a:endParaRPr>
          </a:p>
          <a:p>
            <a:pPr algn="ctr">
              <a:spcBef>
                <a:spcPts val="300"/>
              </a:spcBef>
            </a:pPr>
            <a:r>
              <a:rPr lang="en-US" altLang="zh-CN" sz="2000" dirty="0">
                <a:latin typeface="Microsoft YaHei" panose="020B0503020204020204" pitchFamily="34" charset="-122"/>
                <a:ea typeface="Microsoft YaHei" panose="020B0503020204020204" pitchFamily="34" charset="-122"/>
              </a:rPr>
              <a:t>We reject: kings, presidents, and voting. </a:t>
            </a:r>
          </a:p>
          <a:p>
            <a:pPr algn="ctr">
              <a:spcBef>
                <a:spcPts val="300"/>
              </a:spcBef>
            </a:pPr>
            <a:r>
              <a:rPr lang="en-US" altLang="zh-CN" sz="2000" dirty="0">
                <a:latin typeface="Microsoft YaHei" panose="020B0503020204020204" pitchFamily="34" charset="-122"/>
                <a:ea typeface="Microsoft YaHei" panose="020B0503020204020204" pitchFamily="34" charset="-122"/>
              </a:rPr>
              <a:t>We believe in: rough consensus and running code</a:t>
            </a:r>
            <a:endParaRPr lang="zh-CN" altLang="en-US" sz="3600" dirty="0">
              <a:latin typeface="Microsoft YaHei" panose="020B0503020204020204" pitchFamily="34" charset="-122"/>
              <a:ea typeface="Microsoft YaHei" panose="020B0503020204020204" pitchFamily="34" charset="-122"/>
            </a:endParaRPr>
          </a:p>
        </p:txBody>
      </p:sp>
      <p:pic>
        <p:nvPicPr>
          <p:cNvPr id="7170" name="Picture 2" descr="Clark">
            <a:extLst>
              <a:ext uri="{FF2B5EF4-FFF2-40B4-BE49-F238E27FC236}">
                <a16:creationId xmlns:a16="http://schemas.microsoft.com/office/drawing/2014/main" id="{F0A1876E-787D-2E45-93EF-0F080801AD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36034" y="3819778"/>
            <a:ext cx="1882234" cy="188223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A4AFA3C-C997-DD4A-A109-A56A00529FEC}"/>
              </a:ext>
            </a:extLst>
          </p:cNvPr>
          <p:cNvSpPr/>
          <p:nvPr/>
        </p:nvSpPr>
        <p:spPr>
          <a:xfrm>
            <a:off x="9636034" y="5805318"/>
            <a:ext cx="1916871" cy="369332"/>
          </a:xfrm>
          <a:prstGeom prst="rect">
            <a:avLst/>
          </a:prstGeom>
        </p:spPr>
        <p:txBody>
          <a:bodyPr wrap="none">
            <a:spAutoFit/>
          </a:bodyPr>
          <a:lstStyle/>
          <a:p>
            <a:r>
              <a:rPr lang="en-US" altLang="zh-CN" dirty="0">
                <a:solidFill>
                  <a:srgbClr val="000000"/>
                </a:solidFill>
                <a:latin typeface="basis-grotesque-medium"/>
              </a:rPr>
              <a:t>David Clark</a:t>
            </a:r>
            <a:r>
              <a:rPr lang="zh-CN" altLang="en-US" dirty="0">
                <a:solidFill>
                  <a:srgbClr val="000000"/>
                </a:solidFill>
                <a:latin typeface="basis-grotesque-medium"/>
              </a:rPr>
              <a:t> </a:t>
            </a:r>
            <a:r>
              <a:rPr lang="en-US" altLang="zh-CN" dirty="0">
                <a:solidFill>
                  <a:srgbClr val="000000"/>
                </a:solidFill>
                <a:latin typeface="basis-grotesque-medium"/>
              </a:rPr>
              <a:t>@</a:t>
            </a:r>
            <a:r>
              <a:rPr lang="zh-CN" altLang="en-US" dirty="0">
                <a:solidFill>
                  <a:srgbClr val="000000"/>
                </a:solidFill>
                <a:latin typeface="basis-grotesque-medium"/>
              </a:rPr>
              <a:t> </a:t>
            </a:r>
            <a:r>
              <a:rPr lang="en-US" altLang="zh-CN" dirty="0">
                <a:solidFill>
                  <a:srgbClr val="000000"/>
                </a:solidFill>
                <a:latin typeface="basis-grotesque-medium"/>
              </a:rPr>
              <a:t>MIT</a:t>
            </a:r>
            <a:endParaRPr lang="en-US" altLang="zh-CN" b="0" i="0" dirty="0">
              <a:solidFill>
                <a:srgbClr val="000000"/>
              </a:solidFill>
              <a:effectLst/>
              <a:latin typeface="basis-grotesque-medium"/>
            </a:endParaRPr>
          </a:p>
        </p:txBody>
      </p:sp>
      <p:sp>
        <p:nvSpPr>
          <p:cNvPr id="8" name="文本框 7">
            <a:extLst>
              <a:ext uri="{FF2B5EF4-FFF2-40B4-BE49-F238E27FC236}">
                <a16:creationId xmlns:a16="http://schemas.microsoft.com/office/drawing/2014/main" id="{C30FDC26-DA48-C343-BB5E-61BB7A769A21}"/>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
        <p:nvSpPr>
          <p:cNvPr id="9" name="矩形 8">
            <a:extLst>
              <a:ext uri="{FF2B5EF4-FFF2-40B4-BE49-F238E27FC236}">
                <a16:creationId xmlns:a16="http://schemas.microsoft.com/office/drawing/2014/main" id="{D404C43E-BA6E-654E-B2F5-D12535563E1D}"/>
              </a:ext>
            </a:extLst>
          </p:cNvPr>
          <p:cNvSpPr/>
          <p:nvPr/>
        </p:nvSpPr>
        <p:spPr>
          <a:xfrm>
            <a:off x="9214189" y="1752651"/>
            <a:ext cx="2422712" cy="830997"/>
          </a:xfrm>
          <a:prstGeom prst="rect">
            <a:avLst/>
          </a:prstGeom>
          <a:ln>
            <a:solidFill>
              <a:srgbClr val="C00000"/>
            </a:solidFill>
          </a:ln>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不自称为标准的</a:t>
            </a:r>
            <a:r>
              <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事实标准</a:t>
            </a:r>
            <a:r>
              <a:rPr lang="en-US" altLang="zh-CN"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RFC</a:t>
            </a:r>
            <a:endPar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4664479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cs typeface="Times New Roman" panose="02020603050405020304" pitchFamily="18" charset="0"/>
                <a:sym typeface="+mn-ea"/>
              </a:rPr>
              <a:t>Internet标准化组织</a:t>
            </a:r>
            <a:endParaRPr lang="en-US" altLang="zh-CN" dirty="0"/>
          </a:p>
        </p:txBody>
      </p:sp>
      <p:sp>
        <p:nvSpPr>
          <p:cNvPr id="3" name="内容占位符 2"/>
          <p:cNvSpPr>
            <a:spLocks noGrp="1"/>
          </p:cNvSpPr>
          <p:nvPr>
            <p:ph idx="1"/>
          </p:nvPr>
        </p:nvSpPr>
        <p:spPr>
          <a:xfrm>
            <a:off x="430305" y="1369694"/>
            <a:ext cx="4000502" cy="5351781"/>
          </a:xfrm>
        </p:spPr>
        <p:txBody>
          <a:bodyPr>
            <a:normAutofit lnSpcReduction="10000"/>
          </a:bodyPr>
          <a:lstStyle/>
          <a:p>
            <a:pPr>
              <a:lnSpc>
                <a:spcPct val="110000"/>
              </a:lnSpc>
            </a:pPr>
            <a:r>
              <a:rPr lang="en-US" altLang="zh-CN" sz="2400" dirty="0">
                <a:cs typeface="微软雅黑" panose="020B0503020204020204" pitchFamily="34" charset="-122"/>
              </a:rPr>
              <a:t>RFC</a:t>
            </a:r>
            <a:r>
              <a:rPr lang="zh-CN" altLang="en-US" sz="2400" dirty="0">
                <a:cs typeface="微软雅黑" panose="020B0503020204020204" pitchFamily="34" charset="-122"/>
              </a:rPr>
              <a:t>标准产生过程</a:t>
            </a:r>
            <a:endParaRPr lang="en-US" altLang="zh-CN" sz="2400" dirty="0">
              <a:cs typeface="微软雅黑" panose="020B0503020204020204" pitchFamily="34" charset="-122"/>
            </a:endParaRPr>
          </a:p>
          <a:p>
            <a:pPr lvl="1">
              <a:lnSpc>
                <a:spcPct val="110000"/>
              </a:lnSpc>
            </a:pPr>
            <a:r>
              <a:rPr lang="zh-CN" altLang="en-US" sz="2000" dirty="0">
                <a:cs typeface="微软雅黑" panose="020B0503020204020204" pitchFamily="34" charset="-122"/>
              </a:rPr>
              <a:t>从个人提交个人文稿，到接受为工作组文稿，再通过各层</a:t>
            </a:r>
            <a:r>
              <a:rPr lang="en-US" altLang="zh-CN" sz="2000" dirty="0">
                <a:cs typeface="微软雅黑" panose="020B0503020204020204" pitchFamily="34" charset="-122"/>
              </a:rPr>
              <a:t>Last</a:t>
            </a:r>
            <a:r>
              <a:rPr lang="zh-CN" altLang="en-US" sz="2000" dirty="0">
                <a:cs typeface="微软雅黑" panose="020B0503020204020204" pitchFamily="34" charset="-122"/>
              </a:rPr>
              <a:t> </a:t>
            </a:r>
            <a:r>
              <a:rPr lang="en-US" altLang="zh-CN" sz="2000" dirty="0">
                <a:cs typeface="微软雅黑" panose="020B0503020204020204" pitchFamily="34" charset="-122"/>
              </a:rPr>
              <a:t>Call</a:t>
            </a:r>
            <a:r>
              <a:rPr lang="zh-CN" altLang="en-US" sz="2000" dirty="0">
                <a:cs typeface="微软雅黑" panose="020B0503020204020204" pitchFamily="34" charset="-122"/>
              </a:rPr>
              <a:t>等审核，最终才能成为</a:t>
            </a:r>
            <a:r>
              <a:rPr lang="en-US" altLang="zh-CN" sz="2000" dirty="0">
                <a:cs typeface="微软雅黑" panose="020B0503020204020204" pitchFamily="34" charset="-122"/>
              </a:rPr>
              <a:t>RFC</a:t>
            </a:r>
          </a:p>
          <a:p>
            <a:pPr lvl="1">
              <a:lnSpc>
                <a:spcPct val="110000"/>
              </a:lnSpc>
            </a:pPr>
            <a:r>
              <a:rPr lang="zh-CN" altLang="en-US" sz="2000" dirty="0">
                <a:cs typeface="微软雅黑" panose="020B0503020204020204" pitchFamily="34" charset="-122"/>
              </a:rPr>
              <a:t>上述过程往往至少要</a:t>
            </a:r>
            <a:r>
              <a:rPr lang="en-US" altLang="zh-CN" sz="2000" dirty="0">
                <a:cs typeface="微软雅黑" panose="020B0503020204020204" pitchFamily="34" charset="-122"/>
              </a:rPr>
              <a:t>2~3</a:t>
            </a:r>
            <a:r>
              <a:rPr lang="zh-CN" altLang="en-US" sz="2000" dirty="0">
                <a:cs typeface="微软雅黑" panose="020B0503020204020204" pitchFamily="34" charset="-122"/>
              </a:rPr>
              <a:t>年</a:t>
            </a:r>
            <a:endParaRPr lang="en-US" altLang="zh-CN" sz="2000" dirty="0">
              <a:cs typeface="微软雅黑" panose="020B0503020204020204" pitchFamily="34" charset="-122"/>
            </a:endParaRPr>
          </a:p>
          <a:p>
            <a:pPr>
              <a:lnSpc>
                <a:spcPct val="110000"/>
              </a:lnSpc>
            </a:pPr>
            <a:r>
              <a:rPr lang="zh-CN" altLang="en-US" sz="2400" dirty="0">
                <a:cs typeface="微软雅黑" panose="020B0503020204020204" pitchFamily="34" charset="-122"/>
              </a:rPr>
              <a:t>各国</a:t>
            </a:r>
            <a:r>
              <a:rPr lang="en-US" altLang="zh-CN" sz="2400" dirty="0">
                <a:cs typeface="微软雅黑" panose="020B0503020204020204" pitchFamily="34" charset="-122"/>
              </a:rPr>
              <a:t>RFC</a:t>
            </a:r>
            <a:r>
              <a:rPr lang="zh-CN" altLang="en-US" sz="2400" dirty="0">
                <a:cs typeface="微软雅黑" panose="020B0503020204020204" pitchFamily="34" charset="-122"/>
              </a:rPr>
              <a:t>贡献情况</a:t>
            </a:r>
            <a:endParaRPr lang="en-US" altLang="zh-CN" sz="2400" dirty="0">
              <a:cs typeface="微软雅黑" panose="020B0503020204020204" pitchFamily="34" charset="-122"/>
            </a:endParaRPr>
          </a:p>
          <a:p>
            <a:pPr lvl="1">
              <a:lnSpc>
                <a:spcPct val="110000"/>
              </a:lnSpc>
            </a:pPr>
            <a:r>
              <a:rPr lang="zh-CN" altLang="en-US" sz="2000" dirty="0">
                <a:cs typeface="微软雅黑" panose="020B0503020204020204" pitchFamily="34" charset="-122"/>
              </a:rPr>
              <a:t>全球有约</a:t>
            </a:r>
            <a:r>
              <a:rPr lang="en-US" altLang="zh-CN" sz="2000" dirty="0">
                <a:cs typeface="微软雅黑" panose="020B0503020204020204" pitchFamily="34" charset="-122"/>
              </a:rPr>
              <a:t>9000</a:t>
            </a:r>
            <a:r>
              <a:rPr lang="zh-CN" altLang="en-US" sz="2000" dirty="0">
                <a:cs typeface="微软雅黑" panose="020B0503020204020204" pitchFamily="34" charset="-122"/>
              </a:rPr>
              <a:t>个</a:t>
            </a:r>
            <a:r>
              <a:rPr lang="en-US" altLang="zh-CN" sz="2000" dirty="0">
                <a:cs typeface="微软雅黑" panose="020B0503020204020204" pitchFamily="34" charset="-122"/>
              </a:rPr>
              <a:t>RFC</a:t>
            </a:r>
          </a:p>
          <a:p>
            <a:pPr lvl="1">
              <a:lnSpc>
                <a:spcPct val="110000"/>
              </a:lnSpc>
            </a:pPr>
            <a:r>
              <a:rPr lang="zh-CN" altLang="en-US" sz="2000" dirty="0">
                <a:cs typeface="微软雅黑" panose="020B0503020204020204" pitchFamily="34" charset="-122"/>
              </a:rPr>
              <a:t>美国给</a:t>
            </a:r>
            <a:r>
              <a:rPr lang="en-US" altLang="zh-CN" sz="2000" dirty="0">
                <a:cs typeface="微软雅黑" panose="020B0503020204020204" pitchFamily="34" charset="-122"/>
              </a:rPr>
              <a:t>6600</a:t>
            </a:r>
            <a:r>
              <a:rPr lang="zh-CN" altLang="en-US" sz="2000" dirty="0">
                <a:cs typeface="微软雅黑" panose="020B0503020204020204" pitchFamily="34" charset="-122"/>
              </a:rPr>
              <a:t>个</a:t>
            </a:r>
            <a:r>
              <a:rPr lang="en-US" altLang="zh-CN" sz="2000" dirty="0">
                <a:cs typeface="微软雅黑" panose="020B0503020204020204" pitchFamily="34" charset="-122"/>
              </a:rPr>
              <a:t>RFC</a:t>
            </a:r>
            <a:r>
              <a:rPr lang="zh-CN" altLang="en-US" sz="2000" dirty="0">
                <a:cs typeface="微软雅黑" panose="020B0503020204020204" pitchFamily="34" charset="-122"/>
              </a:rPr>
              <a:t>做过贡献</a:t>
            </a:r>
            <a:endParaRPr lang="en-US" altLang="zh-CN" sz="2000" dirty="0">
              <a:cs typeface="微软雅黑" panose="020B0503020204020204" pitchFamily="34" charset="-122"/>
            </a:endParaRPr>
          </a:p>
          <a:p>
            <a:pPr lvl="1">
              <a:lnSpc>
                <a:spcPct val="110000"/>
              </a:lnSpc>
            </a:pPr>
            <a:r>
              <a:rPr lang="zh-CN" altLang="en-US" sz="2000" dirty="0">
                <a:cs typeface="微软雅黑" panose="020B0503020204020204" pitchFamily="34" charset="-122"/>
              </a:rPr>
              <a:t>英、德、加、法、芬等强国</a:t>
            </a:r>
            <a:endParaRPr lang="en-US" altLang="zh-CN" sz="2000" dirty="0">
              <a:cs typeface="微软雅黑" panose="020B0503020204020204" pitchFamily="34" charset="-122"/>
            </a:endParaRPr>
          </a:p>
          <a:p>
            <a:pPr lvl="1">
              <a:lnSpc>
                <a:spcPct val="110000"/>
              </a:lnSpc>
            </a:pPr>
            <a:r>
              <a:rPr lang="zh-CN" altLang="en-US" sz="2000" dirty="0">
                <a:cs typeface="微软雅黑" panose="020B0503020204020204" pitchFamily="34" charset="-122"/>
              </a:rPr>
              <a:t>我国贡献数上升到第</a:t>
            </a:r>
            <a:r>
              <a:rPr lang="en-US" altLang="zh-CN" sz="2000" dirty="0">
                <a:cs typeface="微软雅黑" panose="020B0503020204020204" pitchFamily="34" charset="-122"/>
              </a:rPr>
              <a:t>7</a:t>
            </a:r>
            <a:r>
              <a:rPr lang="zh-CN" altLang="en-US" sz="2000" dirty="0">
                <a:cs typeface="微软雅黑" panose="020B0503020204020204" pitchFamily="34" charset="-122"/>
              </a:rPr>
              <a:t>位，给近</a:t>
            </a:r>
            <a:r>
              <a:rPr lang="en-US" altLang="zh-CN" sz="2000" dirty="0">
                <a:cs typeface="微软雅黑" panose="020B0503020204020204" pitchFamily="34" charset="-122"/>
              </a:rPr>
              <a:t>500</a:t>
            </a:r>
            <a:r>
              <a:rPr lang="zh-CN" altLang="en-US" sz="2000" dirty="0">
                <a:cs typeface="微软雅黑" panose="020B0503020204020204" pitchFamily="34" charset="-122"/>
              </a:rPr>
              <a:t>个</a:t>
            </a:r>
            <a:r>
              <a:rPr lang="en-US" altLang="zh-CN" sz="2000" dirty="0">
                <a:cs typeface="微软雅黑" panose="020B0503020204020204" pitchFamily="34" charset="-122"/>
              </a:rPr>
              <a:t>RFC</a:t>
            </a:r>
            <a:r>
              <a:rPr lang="zh-CN" altLang="en-US" sz="2000" dirty="0">
                <a:cs typeface="微软雅黑" panose="020B0503020204020204" pitchFamily="34" charset="-122"/>
              </a:rPr>
              <a:t>做了贡献</a:t>
            </a:r>
          </a:p>
          <a:p>
            <a:pPr lvl="1">
              <a:lnSpc>
                <a:spcPct val="110000"/>
              </a:lnSpc>
            </a:pPr>
            <a:r>
              <a:rPr lang="zh-CN" altLang="en-US" sz="2000" dirty="0">
                <a:cs typeface="微软雅黑" panose="020B0503020204020204" pitchFamily="34" charset="-122"/>
              </a:rPr>
              <a:t>美国近</a:t>
            </a:r>
            <a:r>
              <a:rPr lang="en-US" altLang="zh-CN" sz="2000" dirty="0">
                <a:cs typeface="微软雅黑" panose="020B0503020204020204" pitchFamily="34" charset="-122"/>
              </a:rPr>
              <a:t>3000</a:t>
            </a:r>
            <a:r>
              <a:rPr lang="zh-CN" altLang="en-US" sz="2000" dirty="0">
                <a:cs typeface="微软雅黑" panose="020B0503020204020204" pitchFamily="34" charset="-122"/>
              </a:rPr>
              <a:t>人有</a:t>
            </a:r>
            <a:r>
              <a:rPr lang="en-US" altLang="zh-CN" sz="2000" dirty="0">
                <a:cs typeface="微软雅黑" panose="020B0503020204020204" pitchFamily="34" charset="-122"/>
              </a:rPr>
              <a:t>RFC</a:t>
            </a:r>
            <a:r>
              <a:rPr lang="zh-CN" altLang="en-US" sz="2000" dirty="0">
                <a:cs typeface="微软雅黑" panose="020B0503020204020204" pitchFamily="34" charset="-122"/>
              </a:rPr>
              <a:t>署名，我国仅不到</a:t>
            </a:r>
            <a:r>
              <a:rPr lang="en-US" altLang="zh-CN" sz="2000" dirty="0">
                <a:cs typeface="微软雅黑" panose="020B0503020204020204" pitchFamily="34" charset="-122"/>
              </a:rPr>
              <a:t>200</a:t>
            </a:r>
            <a:r>
              <a:rPr lang="zh-CN" altLang="en-US" sz="2000" dirty="0">
                <a:cs typeface="微软雅黑" panose="020B0503020204020204" pitchFamily="34" charset="-122"/>
              </a:rPr>
              <a:t>人有</a:t>
            </a:r>
            <a:r>
              <a:rPr lang="en-US" altLang="zh-CN" sz="2000" dirty="0">
                <a:cs typeface="微软雅黑" panose="020B0503020204020204" pitchFamily="34" charset="-122"/>
              </a:rPr>
              <a:t>RFC</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93</a:t>
            </a:fld>
            <a:endParaRPr kumimoji="1" lang="zh-CN" altLang="en-US" dirty="0"/>
          </a:p>
        </p:txBody>
      </p:sp>
      <p:sp>
        <p:nvSpPr>
          <p:cNvPr id="9" name="文本框 8"/>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
        <p:nvSpPr>
          <p:cNvPr id="8" name="AutoShape 4">
            <a:extLst>
              <a:ext uri="{FF2B5EF4-FFF2-40B4-BE49-F238E27FC236}">
                <a16:creationId xmlns:a16="http://schemas.microsoft.com/office/drawing/2014/main" id="{F99EF5E0-C987-E347-83FF-3E55389B209C}"/>
              </a:ext>
            </a:extLst>
          </p:cNvPr>
          <p:cNvSpPr>
            <a:spLocks noChangeArrowheads="1"/>
          </p:cNvSpPr>
          <p:nvPr/>
        </p:nvSpPr>
        <p:spPr bwMode="auto">
          <a:xfrm>
            <a:off x="4650439" y="1707035"/>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个人</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12" name="AutoShape 7">
            <a:extLst>
              <a:ext uri="{FF2B5EF4-FFF2-40B4-BE49-F238E27FC236}">
                <a16:creationId xmlns:a16="http://schemas.microsoft.com/office/drawing/2014/main" id="{8EEC3446-AE3F-B742-8D60-CF8EB3E52419}"/>
              </a:ext>
            </a:extLst>
          </p:cNvPr>
          <p:cNvSpPr>
            <a:spLocks noChangeArrowheads="1"/>
          </p:cNvSpPr>
          <p:nvPr/>
        </p:nvSpPr>
        <p:spPr bwMode="auto">
          <a:xfrm>
            <a:off x="5809129" y="2198655"/>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13" name="Text Box 9">
            <a:extLst>
              <a:ext uri="{FF2B5EF4-FFF2-40B4-BE49-F238E27FC236}">
                <a16:creationId xmlns:a16="http://schemas.microsoft.com/office/drawing/2014/main" id="{6F1011E9-53CE-0849-9DD1-70FCA46CD853}"/>
              </a:ext>
            </a:extLst>
          </p:cNvPr>
          <p:cNvSpPr txBox="1">
            <a:spLocks noChangeArrowheads="1"/>
          </p:cNvSpPr>
          <p:nvPr/>
        </p:nvSpPr>
        <p:spPr bwMode="auto">
          <a:xfrm>
            <a:off x="9727265" y="4464249"/>
            <a:ext cx="2042022"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工作组讨论</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（会场唇枪舌战）</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0" descr="J0301252">
            <a:extLst>
              <a:ext uri="{FF2B5EF4-FFF2-40B4-BE49-F238E27FC236}">
                <a16:creationId xmlns:a16="http://schemas.microsoft.com/office/drawing/2014/main" id="{0629D61D-B2F8-EB41-A93B-2D8570D2B7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7934" y="3564985"/>
            <a:ext cx="1143000" cy="977395"/>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AutoShape 12">
            <a:extLst>
              <a:ext uri="{FF2B5EF4-FFF2-40B4-BE49-F238E27FC236}">
                <a16:creationId xmlns:a16="http://schemas.microsoft.com/office/drawing/2014/main" id="{6010EEF2-DD1B-464F-9259-45A332688D42}"/>
              </a:ext>
            </a:extLst>
          </p:cNvPr>
          <p:cNvSpPr>
            <a:spLocks noChangeArrowheads="1"/>
          </p:cNvSpPr>
          <p:nvPr/>
        </p:nvSpPr>
        <p:spPr bwMode="auto">
          <a:xfrm>
            <a:off x="8776421" y="3991574"/>
            <a:ext cx="990600" cy="304800"/>
          </a:xfrm>
          <a:prstGeom prst="leftArrow">
            <a:avLst>
              <a:gd name="adj1" fmla="val 50000"/>
              <a:gd name="adj2" fmla="val 81250"/>
            </a:avLst>
          </a:prstGeom>
          <a:solidFill>
            <a:srgbClr val="FFCC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16" name="Text Box 13">
            <a:extLst>
              <a:ext uri="{FF2B5EF4-FFF2-40B4-BE49-F238E27FC236}">
                <a16:creationId xmlns:a16="http://schemas.microsoft.com/office/drawing/2014/main" id="{51FB8071-8DED-D841-A997-6C5469393EEE}"/>
              </a:ext>
            </a:extLst>
          </p:cNvPr>
          <p:cNvSpPr txBox="1">
            <a:spLocks noChangeArrowheads="1"/>
          </p:cNvSpPr>
          <p:nvPr/>
        </p:nvSpPr>
        <p:spPr bwMode="auto">
          <a:xfrm>
            <a:off x="7170134" y="4472639"/>
            <a:ext cx="1759323"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sz="2000" dirty="0">
                <a:latin typeface="Microsoft YaHei" panose="020B0503020204020204" pitchFamily="34" charset="-122"/>
                <a:ea typeface="Microsoft YaHei" panose="020B0503020204020204" pitchFamily="34" charset="-122"/>
              </a:rPr>
              <a:t>IETF</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Last Call</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（邮件列表）</a:t>
            </a:r>
            <a:endParaRPr lang="en-US" altLang="zh-CN" sz="2000" dirty="0">
              <a:latin typeface="Microsoft YaHei" panose="020B0503020204020204" pitchFamily="34" charset="-122"/>
              <a:ea typeface="Microsoft YaHei" panose="020B0503020204020204" pitchFamily="34" charset="-122"/>
            </a:endParaRPr>
          </a:p>
        </p:txBody>
      </p:sp>
      <p:pic>
        <p:nvPicPr>
          <p:cNvPr id="18" name="Picture 15" descr="J0291984">
            <a:extLst>
              <a:ext uri="{FF2B5EF4-FFF2-40B4-BE49-F238E27FC236}">
                <a16:creationId xmlns:a16="http://schemas.microsoft.com/office/drawing/2014/main" id="{A8387C51-F621-4F42-AA97-FF6D452DE3F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9781" y="1695265"/>
            <a:ext cx="934459" cy="989810"/>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 Box 16">
            <a:extLst>
              <a:ext uri="{FF2B5EF4-FFF2-40B4-BE49-F238E27FC236}">
                <a16:creationId xmlns:a16="http://schemas.microsoft.com/office/drawing/2014/main" id="{94FC9770-CA70-AF43-B594-763EFB52E3B6}"/>
              </a:ext>
            </a:extLst>
          </p:cNvPr>
          <p:cNvSpPr txBox="1">
            <a:spLocks noChangeArrowheads="1"/>
          </p:cNvSpPr>
          <p:nvPr/>
        </p:nvSpPr>
        <p:spPr bwMode="auto">
          <a:xfrm>
            <a:off x="6013071" y="2670450"/>
            <a:ext cx="28956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000" rIns="18000">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邮件列表讨论或参会</a:t>
            </a:r>
            <a:endParaRPr lang="en-US" altLang="zh-CN" dirty="0">
              <a:latin typeface="Microsoft YaHei" panose="020B0503020204020204" pitchFamily="34" charset="-122"/>
              <a:ea typeface="Microsoft YaHei" panose="020B0503020204020204" pitchFamily="34" charset="-122"/>
            </a:endParaRPr>
          </a:p>
        </p:txBody>
      </p:sp>
      <p:sp>
        <p:nvSpPr>
          <p:cNvPr id="21" name="AutoShape 19">
            <a:extLst>
              <a:ext uri="{FF2B5EF4-FFF2-40B4-BE49-F238E27FC236}">
                <a16:creationId xmlns:a16="http://schemas.microsoft.com/office/drawing/2014/main" id="{40E3F2BA-26D1-C14E-B589-9B66B04A3D4C}"/>
              </a:ext>
            </a:extLst>
          </p:cNvPr>
          <p:cNvSpPr>
            <a:spLocks noChangeArrowheads="1"/>
          </p:cNvSpPr>
          <p:nvPr/>
        </p:nvSpPr>
        <p:spPr bwMode="auto">
          <a:xfrm>
            <a:off x="5993168" y="4068359"/>
            <a:ext cx="1083469" cy="305869"/>
          </a:xfrm>
          <a:prstGeom prst="lef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23" name="AutoShape 21">
            <a:extLst>
              <a:ext uri="{FF2B5EF4-FFF2-40B4-BE49-F238E27FC236}">
                <a16:creationId xmlns:a16="http://schemas.microsoft.com/office/drawing/2014/main" id="{D8245E1A-9F7A-C145-9791-4E514AF0E8E1}"/>
              </a:ext>
            </a:extLst>
          </p:cNvPr>
          <p:cNvSpPr>
            <a:spLocks noChangeArrowheads="1"/>
          </p:cNvSpPr>
          <p:nvPr/>
        </p:nvSpPr>
        <p:spPr bwMode="auto">
          <a:xfrm>
            <a:off x="10264588" y="2332384"/>
            <a:ext cx="671513" cy="823913"/>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FFCC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24" name="AutoShape 23">
            <a:extLst>
              <a:ext uri="{FF2B5EF4-FFF2-40B4-BE49-F238E27FC236}">
                <a16:creationId xmlns:a16="http://schemas.microsoft.com/office/drawing/2014/main" id="{2F33877C-B0B9-1240-84CD-1A58AE2D1044}"/>
              </a:ext>
            </a:extLst>
          </p:cNvPr>
          <p:cNvSpPr>
            <a:spLocks noChangeArrowheads="1"/>
          </p:cNvSpPr>
          <p:nvPr/>
        </p:nvSpPr>
        <p:spPr bwMode="auto">
          <a:xfrm>
            <a:off x="9130552" y="1722784"/>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工作组</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25" name="AutoShape 24">
            <a:extLst>
              <a:ext uri="{FF2B5EF4-FFF2-40B4-BE49-F238E27FC236}">
                <a16:creationId xmlns:a16="http://schemas.microsoft.com/office/drawing/2014/main" id="{4EA0C8EF-A335-3E4B-98E9-B76A47C24F87}"/>
              </a:ext>
            </a:extLst>
          </p:cNvPr>
          <p:cNvSpPr>
            <a:spLocks noChangeArrowheads="1"/>
          </p:cNvSpPr>
          <p:nvPr/>
        </p:nvSpPr>
        <p:spPr bwMode="auto">
          <a:xfrm>
            <a:off x="8216152" y="2256184"/>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26" name="Text Box 9">
            <a:extLst>
              <a:ext uri="{FF2B5EF4-FFF2-40B4-BE49-F238E27FC236}">
                <a16:creationId xmlns:a16="http://schemas.microsoft.com/office/drawing/2014/main" id="{017A7821-CDA5-C44D-BD5E-F682308AD598}"/>
              </a:ext>
            </a:extLst>
          </p:cNvPr>
          <p:cNvSpPr txBox="1">
            <a:spLocks noChangeArrowheads="1"/>
          </p:cNvSpPr>
          <p:nvPr/>
        </p:nvSpPr>
        <p:spPr bwMode="auto">
          <a:xfrm>
            <a:off x="7965139" y="1593879"/>
            <a:ext cx="1385045"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某工作组</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接受</a:t>
            </a:r>
            <a:endParaRPr lang="en-US" altLang="zh-CN" sz="2000" dirty="0">
              <a:latin typeface="Microsoft YaHei" panose="020B0503020204020204" pitchFamily="34" charset="-122"/>
              <a:ea typeface="Microsoft YaHei" panose="020B0503020204020204" pitchFamily="34" charset="-122"/>
            </a:endParaRPr>
          </a:p>
        </p:txBody>
      </p:sp>
      <p:sp>
        <p:nvSpPr>
          <p:cNvPr id="27" name="Text Box 9">
            <a:extLst>
              <a:ext uri="{FF2B5EF4-FFF2-40B4-BE49-F238E27FC236}">
                <a16:creationId xmlns:a16="http://schemas.microsoft.com/office/drawing/2014/main" id="{38F890B4-7AA2-4940-BD42-B9F76480C7F1}"/>
              </a:ext>
            </a:extLst>
          </p:cNvPr>
          <p:cNvSpPr txBox="1">
            <a:spLocks noChangeArrowheads="1"/>
          </p:cNvSpPr>
          <p:nvPr/>
        </p:nvSpPr>
        <p:spPr bwMode="auto">
          <a:xfrm>
            <a:off x="10585078" y="1947822"/>
            <a:ext cx="1385045"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工作组</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认可</a:t>
            </a:r>
            <a:endParaRPr lang="en-US" altLang="zh-CN" sz="2000" dirty="0">
              <a:latin typeface="Microsoft YaHei" panose="020B0503020204020204" pitchFamily="34" charset="-122"/>
              <a:ea typeface="Microsoft YaHei" panose="020B0503020204020204" pitchFamily="34" charset="-122"/>
            </a:endParaRPr>
          </a:p>
        </p:txBody>
      </p:sp>
      <p:sp>
        <p:nvSpPr>
          <p:cNvPr id="28" name="Text Box 9">
            <a:extLst>
              <a:ext uri="{FF2B5EF4-FFF2-40B4-BE49-F238E27FC236}">
                <a16:creationId xmlns:a16="http://schemas.microsoft.com/office/drawing/2014/main" id="{73528028-6B29-194F-B131-6CFCC07E6936}"/>
              </a:ext>
            </a:extLst>
          </p:cNvPr>
          <p:cNvSpPr txBox="1">
            <a:spLocks noChangeArrowheads="1"/>
          </p:cNvSpPr>
          <p:nvPr/>
        </p:nvSpPr>
        <p:spPr bwMode="auto">
          <a:xfrm>
            <a:off x="8509721" y="3337098"/>
            <a:ext cx="1563688"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工作组</a:t>
            </a:r>
            <a:br>
              <a:rPr lang="en-US" altLang="zh-CN"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Last Call</a:t>
            </a:r>
          </a:p>
        </p:txBody>
      </p:sp>
      <p:sp>
        <p:nvSpPr>
          <p:cNvPr id="29" name="Text Box 9">
            <a:extLst>
              <a:ext uri="{FF2B5EF4-FFF2-40B4-BE49-F238E27FC236}">
                <a16:creationId xmlns:a16="http://schemas.microsoft.com/office/drawing/2014/main" id="{49B8D865-5B52-8B4B-BB24-2795FEB4F5FD}"/>
              </a:ext>
            </a:extLst>
          </p:cNvPr>
          <p:cNvSpPr txBox="1">
            <a:spLocks noChangeArrowheads="1"/>
          </p:cNvSpPr>
          <p:nvPr/>
        </p:nvSpPr>
        <p:spPr bwMode="auto">
          <a:xfrm>
            <a:off x="5753058" y="3360954"/>
            <a:ext cx="1563688"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altLang="zh-CN" sz="2000" dirty="0">
                <a:latin typeface="Microsoft YaHei" panose="020B0503020204020204" pitchFamily="34" charset="-122"/>
                <a:ea typeface="Microsoft YaHei" panose="020B0503020204020204" pitchFamily="34" charset="-122"/>
              </a:rPr>
              <a:t>IESG</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审核通过</a:t>
            </a:r>
            <a:endParaRPr lang="en-US" altLang="zh-CN" sz="20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6E136745-57D8-DB45-A676-AA5603971621}"/>
              </a:ext>
            </a:extLst>
          </p:cNvPr>
          <p:cNvSpPr/>
          <p:nvPr/>
        </p:nvSpPr>
        <p:spPr>
          <a:xfrm>
            <a:off x="4925886" y="5695815"/>
            <a:ext cx="3129640" cy="707886"/>
          </a:xfrm>
          <a:prstGeom prst="rect">
            <a:avLst/>
          </a:prstGeom>
          <a:ln>
            <a:solidFill>
              <a:srgbClr val="C00000"/>
            </a:solidFill>
          </a:ln>
        </p:spPr>
        <p:txBody>
          <a:bodyPr wrap="squar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互联网工程指导小组</a:t>
            </a:r>
            <a:r>
              <a:rPr lang="en-US" altLang="zh-CN" sz="2000" dirty="0">
                <a:solidFill>
                  <a:prstClr val="black"/>
                </a:solidFill>
                <a:latin typeface="Microsoft YaHei" panose="020B0503020204020204" pitchFamily="34" charset="-122"/>
                <a:ea typeface="Microsoft YaHei" panose="020B0503020204020204" pitchFamily="34" charset="-122"/>
              </a:rPr>
              <a:t>IESG</a:t>
            </a:r>
            <a:r>
              <a:rPr lang="zh-CN" altLang="en-US" sz="2000" dirty="0">
                <a:solidFill>
                  <a:prstClr val="black"/>
                </a:solidFill>
                <a:latin typeface="Microsoft YaHei" panose="020B0503020204020204" pitchFamily="34" charset="-122"/>
                <a:ea typeface="Microsoft YaHei" panose="020B0503020204020204" pitchFamily="34" charset="-122"/>
              </a:rPr>
              <a:t>由</a:t>
            </a:r>
            <a:r>
              <a:rPr lang="en-US" altLang="zh-CN" sz="2000" dirty="0">
                <a:solidFill>
                  <a:prstClr val="black"/>
                </a:solidFill>
                <a:latin typeface="Microsoft YaHei" panose="020B0503020204020204" pitchFamily="34" charset="-122"/>
                <a:ea typeface="Microsoft YaHei" panose="020B0503020204020204" pitchFamily="34" charset="-122"/>
              </a:rPr>
              <a:t>IETF</a:t>
            </a:r>
            <a:r>
              <a:rPr lang="zh-CN" altLang="en-US" sz="2000" dirty="0">
                <a:solidFill>
                  <a:prstClr val="black"/>
                </a:solidFill>
                <a:latin typeface="Microsoft YaHei" panose="020B0503020204020204" pitchFamily="34" charset="-122"/>
                <a:ea typeface="Microsoft YaHei" panose="020B0503020204020204" pitchFamily="34" charset="-122"/>
              </a:rPr>
              <a:t>各领域主席构成</a:t>
            </a:r>
            <a:endParaRPr lang="zh-CN" altLang="en-US" dirty="0"/>
          </a:p>
        </p:txBody>
      </p:sp>
      <p:pic>
        <p:nvPicPr>
          <p:cNvPr id="8196" name="Picture 4">
            <a:extLst>
              <a:ext uri="{FF2B5EF4-FFF2-40B4-BE49-F238E27FC236}">
                <a16:creationId xmlns:a16="http://schemas.microsoft.com/office/drawing/2014/main" id="{E024F272-82E5-AB4C-A3AF-21349419772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979841" y="3315784"/>
            <a:ext cx="1616383" cy="112685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4">
            <a:extLst>
              <a:ext uri="{FF2B5EF4-FFF2-40B4-BE49-F238E27FC236}">
                <a16:creationId xmlns:a16="http://schemas.microsoft.com/office/drawing/2014/main" id="{AD1DEA5A-DC6A-2F4A-8403-80680ABC5CB9}"/>
              </a:ext>
            </a:extLst>
          </p:cNvPr>
          <p:cNvSpPr>
            <a:spLocks noChangeArrowheads="1"/>
          </p:cNvSpPr>
          <p:nvPr/>
        </p:nvSpPr>
        <p:spPr bwMode="auto">
          <a:xfrm>
            <a:off x="4660479" y="3629624"/>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dirty="0">
                <a:latin typeface="Microsoft YaHei" panose="020B0503020204020204" pitchFamily="34" charset="-122"/>
                <a:ea typeface="Microsoft YaHei" panose="020B0503020204020204" pitchFamily="34" charset="-122"/>
              </a:rPr>
              <a:t>RFC</a:t>
            </a:r>
          </a:p>
        </p:txBody>
      </p:sp>
      <p:sp>
        <p:nvSpPr>
          <p:cNvPr id="5" name="矩形 4">
            <a:extLst>
              <a:ext uri="{FF2B5EF4-FFF2-40B4-BE49-F238E27FC236}">
                <a16:creationId xmlns:a16="http://schemas.microsoft.com/office/drawing/2014/main" id="{5A187331-194B-BB49-AE27-871B22BC5B2F}"/>
              </a:ext>
            </a:extLst>
          </p:cNvPr>
          <p:cNvSpPr/>
          <p:nvPr/>
        </p:nvSpPr>
        <p:spPr>
          <a:xfrm>
            <a:off x="5221939" y="5297995"/>
            <a:ext cx="2480679" cy="400110"/>
          </a:xfrm>
          <a:prstGeom prst="rect">
            <a:avLst/>
          </a:prstGeom>
        </p:spPr>
        <p:txBody>
          <a:bodyPr wrap="none">
            <a:spAutoFit/>
          </a:bodyPr>
          <a:lstStyle/>
          <a:p>
            <a:r>
              <a:rPr lang="en-US" altLang="zh-CN" sz="2000" dirty="0">
                <a:solidFill>
                  <a:prstClr val="black"/>
                </a:solidFill>
                <a:latin typeface="Microsoft YaHei" panose="020B0503020204020204" pitchFamily="34" charset="-122"/>
                <a:ea typeface="Microsoft YaHei" panose="020B0503020204020204" pitchFamily="34" charset="-122"/>
              </a:rPr>
              <a:t>IETF</a:t>
            </a:r>
            <a:r>
              <a:rPr lang="zh-CN" altLang="en-US" sz="2000" dirty="0">
                <a:solidFill>
                  <a:prstClr val="black"/>
                </a:solidFill>
                <a:latin typeface="Microsoft YaHei" panose="020B0503020204020204" pitchFamily="34" charset="-122"/>
                <a:ea typeface="Microsoft YaHei" panose="020B0503020204020204" pitchFamily="34" charset="-122"/>
              </a:rPr>
              <a:t>的核心权利机构</a:t>
            </a:r>
            <a:endParaRPr lang="zh-CN" altLang="en-US" dirty="0"/>
          </a:p>
        </p:txBody>
      </p:sp>
      <p:grpSp>
        <p:nvGrpSpPr>
          <p:cNvPr id="10" name="组合 9">
            <a:extLst>
              <a:ext uri="{FF2B5EF4-FFF2-40B4-BE49-F238E27FC236}">
                <a16:creationId xmlns:a16="http://schemas.microsoft.com/office/drawing/2014/main" id="{3F49715A-9147-FC4C-A940-26705C46E2FA}"/>
              </a:ext>
            </a:extLst>
          </p:cNvPr>
          <p:cNvGrpSpPr/>
          <p:nvPr/>
        </p:nvGrpSpPr>
        <p:grpSpPr>
          <a:xfrm>
            <a:off x="8339223" y="5287550"/>
            <a:ext cx="3129640" cy="1110839"/>
            <a:chOff x="8339223" y="5287550"/>
            <a:chExt cx="3129640" cy="1110839"/>
          </a:xfrm>
        </p:grpSpPr>
        <p:sp>
          <p:nvSpPr>
            <p:cNvPr id="31" name="矩形 30">
              <a:extLst>
                <a:ext uri="{FF2B5EF4-FFF2-40B4-BE49-F238E27FC236}">
                  <a16:creationId xmlns:a16="http://schemas.microsoft.com/office/drawing/2014/main" id="{7BCF5944-02F8-CC4A-984B-6BD40A565179}"/>
                </a:ext>
              </a:extLst>
            </p:cNvPr>
            <p:cNvSpPr/>
            <p:nvPr/>
          </p:nvSpPr>
          <p:spPr>
            <a:xfrm>
              <a:off x="8339223" y="5690503"/>
              <a:ext cx="3129640" cy="707886"/>
            </a:xfrm>
            <a:prstGeom prst="rect">
              <a:avLst/>
            </a:prstGeom>
            <a:ln>
              <a:solidFill>
                <a:srgbClr val="C00000"/>
              </a:solidFill>
            </a:ln>
          </p:spPr>
          <p:txBody>
            <a:bodyPr wrap="squar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我国参与</a:t>
              </a:r>
              <a:r>
                <a:rPr lang="en-US" altLang="zh-CN" sz="2000" dirty="0">
                  <a:solidFill>
                    <a:prstClr val="black"/>
                  </a:solidFill>
                  <a:latin typeface="Microsoft YaHei" panose="020B0503020204020204" pitchFamily="34" charset="-122"/>
                  <a:ea typeface="Microsoft YaHei" panose="020B0503020204020204" pitchFamily="34" charset="-122"/>
                </a:rPr>
                <a:t>RFC</a:t>
              </a:r>
              <a:r>
                <a:rPr lang="zh-CN" altLang="en-US" sz="2000" dirty="0">
                  <a:solidFill>
                    <a:prstClr val="black"/>
                  </a:solidFill>
                  <a:latin typeface="Microsoft YaHei" panose="020B0503020204020204" pitchFamily="34" charset="-122"/>
                  <a:ea typeface="Microsoft YaHei" panose="020B0503020204020204" pitchFamily="34" charset="-122"/>
                </a:rPr>
                <a:t>的人数少，主导的</a:t>
              </a:r>
              <a:r>
                <a:rPr lang="en-US" altLang="zh-CN" sz="2000" dirty="0">
                  <a:solidFill>
                    <a:prstClr val="black"/>
                  </a:solidFill>
                  <a:latin typeface="Microsoft YaHei" panose="020B0503020204020204" pitchFamily="34" charset="-122"/>
                  <a:ea typeface="Microsoft YaHei" panose="020B0503020204020204" pitchFamily="34" charset="-122"/>
                </a:rPr>
                <a:t>RFC</a:t>
              </a:r>
              <a:r>
                <a:rPr lang="zh-CN" altLang="en-US" sz="2000" dirty="0">
                  <a:solidFill>
                    <a:prstClr val="black"/>
                  </a:solidFill>
                  <a:latin typeface="Microsoft YaHei" panose="020B0503020204020204" pitchFamily="34" charset="-122"/>
                  <a:ea typeface="Microsoft YaHei" panose="020B0503020204020204" pitchFamily="34" charset="-122"/>
                </a:rPr>
                <a:t>数量有限</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4B04EE3C-5977-5741-86C9-12000B8E1D73}"/>
                </a:ext>
              </a:extLst>
            </p:cNvPr>
            <p:cNvSpPr/>
            <p:nvPr/>
          </p:nvSpPr>
          <p:spPr>
            <a:xfrm>
              <a:off x="8621992" y="5287550"/>
              <a:ext cx="2492990" cy="400110"/>
            </a:xfrm>
            <a:prstGeom prst="rect">
              <a:avLst/>
            </a:prstGeom>
          </p:spPr>
          <p:txBody>
            <a:bodyPr wrap="none">
              <a:spAutoFit/>
            </a:bodyPr>
            <a:lstStyle/>
            <a:p>
              <a:pPr lvl="0" algn="ctr"/>
              <a:r>
                <a:rPr lang="zh-CN" altLang="en-US" sz="2000" dirty="0">
                  <a:solidFill>
                    <a:prstClr val="black"/>
                  </a:solidFill>
                  <a:latin typeface="Microsoft YaHei" panose="020B0503020204020204" pitchFamily="34" charset="-122"/>
                  <a:ea typeface="Microsoft YaHei" panose="020B0503020204020204" pitchFamily="34" charset="-122"/>
                </a:rPr>
                <a:t>互联网大国而非强国</a:t>
              </a:r>
              <a:endParaRPr lang="zh-CN" altLang="en-US" dirty="0">
                <a:solidFill>
                  <a:prstClr val="black"/>
                </a:solidFill>
              </a:endParaRPr>
            </a:p>
          </p:txBody>
        </p:sp>
      </p:grpSp>
    </p:spTree>
    <p:extLst>
      <p:ext uri="{BB962C8B-B14F-4D97-AF65-F5344CB8AC3E}">
        <p14:creationId xmlns:p14="http://schemas.microsoft.com/office/powerpoint/2010/main" val="36221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027" name="AutoShape 45"/>
          <p:cNvCxnSpPr>
            <a:cxnSpLocks noChangeShapeType="1"/>
          </p:cNvCxnSpPr>
          <p:nvPr/>
        </p:nvCxnSpPr>
        <p:spPr bwMode="auto">
          <a:xfrm>
            <a:off x="8687321" y="3188830"/>
            <a:ext cx="1125751" cy="976269"/>
          </a:xfrm>
          <a:prstGeom prst="straightConnector1">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7818580" y="3188830"/>
            <a:ext cx="868743" cy="976269"/>
          </a:xfrm>
          <a:prstGeom prst="straightConnector1">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标题 1"/>
          <p:cNvSpPr>
            <a:spLocks noGrp="1"/>
          </p:cNvSpPr>
          <p:nvPr>
            <p:ph type="title"/>
          </p:nvPr>
        </p:nvSpPr>
        <p:spPr/>
        <p:txBody>
          <a:bodyPr>
            <a:normAutofit/>
          </a:bodyPr>
          <a:lstStyle/>
          <a:p>
            <a:r>
              <a:rPr kumimoji="1" lang="en-US" altLang="zh-CN" dirty="0" err="1">
                <a:cs typeface="Times New Roman" panose="02020603050405020304" pitchFamily="18" charset="0"/>
                <a:sym typeface="+mn-ea"/>
              </a:rPr>
              <a:t>Internet标准化组织</a:t>
            </a:r>
            <a:endParaRPr kumimoji="1" lang="zh-CN" altLang="en-US" dirty="0"/>
          </a:p>
        </p:txBody>
      </p:sp>
      <p:sp>
        <p:nvSpPr>
          <p:cNvPr id="3" name="内容占位符 2"/>
          <p:cNvSpPr>
            <a:spLocks noGrp="1"/>
          </p:cNvSpPr>
          <p:nvPr>
            <p:ph idx="1"/>
          </p:nvPr>
        </p:nvSpPr>
        <p:spPr>
          <a:xfrm>
            <a:off x="699198" y="1386204"/>
            <a:ext cx="5014553" cy="5106670"/>
          </a:xfrm>
        </p:spPr>
        <p:txBody>
          <a:bodyPr>
            <a:normAutofit fontScale="92500" lnSpcReduction="20000"/>
          </a:bodyPr>
          <a:lstStyle/>
          <a:p>
            <a:pPr>
              <a:lnSpc>
                <a:spcPct val="120000"/>
              </a:lnSpc>
              <a:spcBef>
                <a:spcPts val="400"/>
              </a:spcBef>
              <a:buFont typeface="Wingdings" panose="05000000000000000000" charset="0"/>
              <a:buChar char="Ø"/>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互联网协会</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ISOC</a:t>
            </a:r>
          </a:p>
          <a:p>
            <a:pPr lvl="1">
              <a:lnSpc>
                <a:spcPct val="120000"/>
              </a:lnSpc>
              <a:spcBef>
                <a:spcPts val="400"/>
              </a:spcBef>
            </a:pPr>
            <a:r>
              <a:rPr lang="en-US" altLang="zh-CN" dirty="0">
                <a:cs typeface="Times New Roman" panose="02020603050405020304" pitchFamily="18" charset="0"/>
              </a:rPr>
              <a:t>Internet Society</a:t>
            </a:r>
            <a:r>
              <a:rPr lang="zh-CN" altLang="en-US" dirty="0">
                <a:cs typeface="Times New Roman" panose="02020603050405020304" pitchFamily="18" charset="0"/>
              </a:rPr>
              <a:t>，简称</a:t>
            </a:r>
            <a:r>
              <a:rPr lang="en-US" altLang="zh-CN" dirty="0">
                <a:cs typeface="Times New Roman" panose="02020603050405020304" pitchFamily="18" charset="0"/>
              </a:rPr>
              <a:t>ISOC</a:t>
            </a:r>
          </a:p>
          <a:p>
            <a:pPr lvl="1">
              <a:lnSpc>
                <a:spcPct val="120000"/>
              </a:lnSpc>
              <a:spcBef>
                <a:spcPts val="400"/>
              </a:spcBef>
            </a:pPr>
            <a:r>
              <a:rPr lang="zh-CN" altLang="en-US" dirty="0">
                <a:cs typeface="Times New Roman" panose="02020603050405020304" pitchFamily="18" charset="0"/>
              </a:rPr>
              <a:t>由国际互联网协会为</a:t>
            </a:r>
            <a:r>
              <a:rPr lang="en-US" altLang="zh-CN" dirty="0">
                <a:cs typeface="Times New Roman" panose="02020603050405020304" pitchFamily="18" charset="0"/>
              </a:rPr>
              <a:t>IETF</a:t>
            </a:r>
            <a:r>
              <a:rPr lang="zh-CN" altLang="en-US" dirty="0">
                <a:cs typeface="Times New Roman" panose="02020603050405020304" pitchFamily="18" charset="0"/>
              </a:rPr>
              <a:t>等提供法律支撑</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400"/>
              </a:spcBef>
              <a:buFont typeface="Wingdings" panose="05000000000000000000" charset="0"/>
              <a:buChar char="Ø"/>
            </a:pPr>
            <a:r>
              <a:rPr lang="zh-CN" altLang="en-US" dirty="0">
                <a:solidFill>
                  <a:schemeClr val="tx1"/>
                </a:solidFill>
                <a:effectLst/>
                <a:cs typeface="Times New Roman" panose="02020603050405020304" pitchFamily="18" charset="0"/>
              </a:rPr>
              <a:t>互联网体系结构</a:t>
            </a:r>
            <a:r>
              <a:rPr lang="en-US" altLang="zh-CN" dirty="0" err="1">
                <a:cs typeface="Times New Roman" panose="02020603050405020304" pitchFamily="18" charset="0"/>
                <a:sym typeface="+mn-ea"/>
              </a:rPr>
              <a:t>委员会IAB</a:t>
            </a:r>
            <a:endParaRPr lang="zh-CN" altLang="en-US" dirty="0">
              <a:solidFill>
                <a:schemeClr val="tx1"/>
              </a:solidFill>
              <a:effectLst/>
              <a:cs typeface="Times New Roman" panose="02020603050405020304" pitchFamily="18" charset="0"/>
            </a:endParaRPr>
          </a:p>
          <a:p>
            <a:pPr lvl="1">
              <a:lnSpc>
                <a:spcPct val="120000"/>
              </a:lnSpc>
              <a:spcBef>
                <a:spcPts val="400"/>
              </a:spcBef>
              <a:buFont typeface="Arial" panose="020B0604020202020204" pitchFamily="34" charset="0"/>
              <a:buChar char="•"/>
            </a:pPr>
            <a:r>
              <a:rPr lang="en-US" altLang="zh-CN" dirty="0">
                <a:cs typeface="Times New Roman" panose="02020603050405020304" pitchFamily="18" charset="0"/>
                <a:sym typeface="+mn-ea"/>
              </a:rPr>
              <a:t>IAB: Internet Architecture Board</a:t>
            </a:r>
          </a:p>
          <a:p>
            <a:pPr lvl="1" algn="l">
              <a:lnSpc>
                <a:spcPct val="120000"/>
              </a:lnSpc>
              <a:spcBef>
                <a:spcPts val="400"/>
              </a:spcBef>
              <a:buClrTx/>
              <a:buSzTx/>
              <a:buFont typeface="Arial" panose="020B0604020202020204" pitchFamily="34" charset="0"/>
              <a:buChar char="•"/>
            </a:pPr>
            <a:r>
              <a:rPr lang="en-US" altLang="zh-CN" dirty="0" err="1">
                <a:cs typeface="Times New Roman" panose="02020603050405020304" pitchFamily="18" charset="0"/>
                <a:sym typeface="+mn-ea"/>
              </a:rPr>
              <a:t>IAB是国际互联网标准化组织IETF的顶层</a:t>
            </a:r>
            <a:r>
              <a:rPr lang="zh-CN" altLang="en-US" dirty="0">
                <a:cs typeface="Times New Roman" panose="02020603050405020304" pitchFamily="18" charset="0"/>
                <a:sym typeface="+mn-ea"/>
              </a:rPr>
              <a:t>架构</a:t>
            </a:r>
            <a:r>
              <a:rPr lang="en-US" altLang="zh-CN" dirty="0">
                <a:cs typeface="Times New Roman" panose="02020603050405020304" pitchFamily="18" charset="0"/>
                <a:sym typeface="+mn-ea"/>
              </a:rPr>
              <a:t>委员会，由13个</a:t>
            </a:r>
            <a:r>
              <a:rPr lang="zh-CN" altLang="en-US" dirty="0">
                <a:cs typeface="Times New Roman" panose="02020603050405020304" pitchFamily="18" charset="0"/>
                <a:sym typeface="+mn-ea"/>
              </a:rPr>
              <a:t>个人</a:t>
            </a:r>
            <a:r>
              <a:rPr lang="en-US" altLang="zh-CN" dirty="0" err="1">
                <a:cs typeface="Times New Roman" panose="02020603050405020304" pitchFamily="18" charset="0"/>
                <a:sym typeface="+mn-ea"/>
              </a:rPr>
              <a:t>成员组成</a:t>
            </a:r>
            <a:endParaRPr lang="en-US" altLang="zh-CN" dirty="0">
              <a:cs typeface="Times New Roman" panose="02020603050405020304" pitchFamily="18" charset="0"/>
            </a:endParaRPr>
          </a:p>
          <a:p>
            <a:pPr lvl="1">
              <a:lnSpc>
                <a:spcPct val="120000"/>
              </a:lnSpc>
              <a:spcBef>
                <a:spcPts val="400"/>
              </a:spcBef>
            </a:pPr>
            <a:r>
              <a:rPr lang="zh-CN" altLang="en-US" dirty="0">
                <a:cs typeface="Times New Roman" panose="02020603050405020304" pitchFamily="18" charset="0"/>
                <a:sym typeface="+mn-ea"/>
              </a:rPr>
              <a:t>负责</a:t>
            </a:r>
            <a:r>
              <a:rPr lang="en-US" altLang="zh-CN" dirty="0">
                <a:cs typeface="Times New Roman" panose="02020603050405020304" pitchFamily="18" charset="0"/>
                <a:sym typeface="+mn-ea"/>
              </a:rPr>
              <a:t>TCP/IP</a:t>
            </a:r>
            <a:r>
              <a:rPr lang="zh-CN" altLang="en-US" dirty="0">
                <a:cs typeface="Times New Roman" panose="02020603050405020304" pitchFamily="18" charset="0"/>
                <a:sym typeface="+mn-ea"/>
              </a:rPr>
              <a:t>协议簇开发研究方向的指导</a:t>
            </a:r>
            <a:endParaRPr lang="en-US" altLang="zh-CN" dirty="0">
              <a:cs typeface="Times New Roman" panose="02020603050405020304" pitchFamily="18" charset="0"/>
              <a:sym typeface="+mn-ea"/>
            </a:endParaRPr>
          </a:p>
          <a:p>
            <a:pPr lvl="1">
              <a:lnSpc>
                <a:spcPct val="120000"/>
              </a:lnSpc>
              <a:spcBef>
                <a:spcPts val="400"/>
              </a:spcBef>
            </a:pPr>
            <a:r>
              <a:rPr lang="zh-CN" altLang="en-US" dirty="0">
                <a:cs typeface="Times New Roman" panose="02020603050405020304" pitchFamily="18" charset="0"/>
                <a:sym typeface="+mn-ea"/>
              </a:rPr>
              <a:t>成立于</a:t>
            </a:r>
            <a:r>
              <a:rPr lang="en-US" altLang="zh-CN" dirty="0">
                <a:cs typeface="Times New Roman" panose="02020603050405020304" pitchFamily="18" charset="0"/>
                <a:sym typeface="+mn-ea"/>
              </a:rPr>
              <a:t>1983</a:t>
            </a:r>
            <a:r>
              <a:rPr lang="zh-CN" altLang="en-US" dirty="0">
                <a:cs typeface="Times New Roman" panose="02020603050405020304" pitchFamily="18" charset="0"/>
                <a:sym typeface="+mn-ea"/>
              </a:rPr>
              <a:t>年</a:t>
            </a:r>
            <a:endParaRPr lang="en-US" altLang="zh-CN" dirty="0">
              <a:cs typeface="Times New Roman" panose="02020603050405020304" pitchFamily="18" charset="0"/>
              <a:sym typeface="+mn-ea"/>
            </a:endParaRPr>
          </a:p>
          <a:p>
            <a:pPr lvl="1">
              <a:lnSpc>
                <a:spcPct val="120000"/>
              </a:lnSpc>
              <a:spcBef>
                <a:spcPts val="400"/>
              </a:spcBef>
              <a:buFont typeface="Arial" panose="020B0604020202020204" pitchFamily="34" charset="0"/>
              <a:buChar char="•"/>
            </a:pPr>
            <a:endParaRPr lang="zh-CN" altLang="en-US" dirty="0">
              <a:cs typeface="Times New Roman" panose="02020603050405020304" pitchFamily="18" charset="0"/>
            </a:endParaRPr>
          </a:p>
          <a:p>
            <a:pPr>
              <a:lnSpc>
                <a:spcPct val="120000"/>
              </a:lnSpc>
              <a:spcBef>
                <a:spcPts val="400"/>
              </a:spcBef>
              <a:buNone/>
            </a:pPr>
            <a:endParaRPr kumimoji="1" lang="zh-CN" altLang="en-US" sz="600" dirty="0">
              <a:cs typeface="Times New Roman" panose="02020603050405020304" pitchFamily="18" charset="0"/>
            </a:endParaRPr>
          </a:p>
          <a:p>
            <a:pPr marL="0" indent="0">
              <a:lnSpc>
                <a:spcPct val="120000"/>
              </a:lnSpc>
              <a:spcBef>
                <a:spcPts val="400"/>
              </a:spcBef>
              <a:buNone/>
            </a:pPr>
            <a:endParaRPr kumimoji="1" lang="zh-CN" altLang="en-US" sz="600" dirty="0">
              <a:cs typeface="Times New Roman" panose="02020603050405020304" pitchFamily="18" charset="0"/>
            </a:endParaRPr>
          </a:p>
          <a:p>
            <a:pPr marL="0" indent="0">
              <a:lnSpc>
                <a:spcPct val="120000"/>
              </a:lnSpc>
              <a:spcBef>
                <a:spcPts val="400"/>
              </a:spcBef>
              <a:buNone/>
            </a:pPr>
            <a:endParaRPr kumimoji="1" lang="zh-CN" altLang="en-US" sz="600" dirty="0">
              <a:cs typeface="Times New Roman" panose="02020603050405020304" pitchFamily="18" charset="0"/>
            </a:endParaRPr>
          </a:p>
          <a:p>
            <a:pPr marL="0" indent="0" algn="ctr">
              <a:lnSpc>
                <a:spcPct val="120000"/>
              </a:lnSpc>
              <a:spcBef>
                <a:spcPts val="400"/>
              </a:spcBef>
              <a:buNone/>
            </a:pPr>
            <a:endParaRPr kumimoji="1" lang="en-US" altLang="zh-CN" sz="1000" b="1" dirty="0">
              <a:solidFill>
                <a:srgbClr val="0B10F1"/>
              </a:solidFill>
              <a:effectLst>
                <a:outerShdw blurRad="38100" dist="38100" dir="2700000" algn="tl">
                  <a:srgbClr val="000000">
                    <a:alpha val="43137"/>
                  </a:srgbClr>
                </a:outerShdw>
              </a:effectLst>
              <a:cs typeface="Times New Roman" panose="02020603050405020304" pitchFamily="18" charset="0"/>
            </a:endParaRPr>
          </a:p>
        </p:txBody>
      </p:sp>
      <p:sp>
        <p:nvSpPr>
          <p:cNvPr id="6" name="灯片编号占位符 5">
            <a:extLst>
              <a:ext uri="{FF2B5EF4-FFF2-40B4-BE49-F238E27FC236}">
                <a16:creationId xmlns:a16="http://schemas.microsoft.com/office/drawing/2014/main" id="{7762564C-7EF0-4B40-A049-67AB81959017}"/>
              </a:ext>
            </a:extLst>
          </p:cNvPr>
          <p:cNvSpPr>
            <a:spLocks noGrp="1"/>
          </p:cNvSpPr>
          <p:nvPr>
            <p:ph type="sldNum" sz="quarter" idx="12"/>
          </p:nvPr>
        </p:nvSpPr>
        <p:spPr/>
        <p:txBody>
          <a:bodyPr/>
          <a:lstStyle/>
          <a:p>
            <a:fld id="{8D4D1E41-7A09-AB4A-A4E1-09765ADA2698}" type="slidenum">
              <a:rPr kumimoji="1" lang="zh-CN" altLang="en-US" smtClean="0"/>
              <a:t>94</a:t>
            </a:fld>
            <a:endParaRPr kumimoji="1" lang="zh-CN" altLang="en-US" dirty="0"/>
          </a:p>
        </p:txBody>
      </p:sp>
      <p:sp>
        <p:nvSpPr>
          <p:cNvPr id="5" name="文本框 4"/>
          <p:cNvSpPr txBox="1"/>
          <p:nvPr/>
        </p:nvSpPr>
        <p:spPr>
          <a:xfrm>
            <a:off x="7247890" y="6156960"/>
            <a:ext cx="3333115" cy="460375"/>
          </a:xfrm>
          <a:prstGeom prst="rect">
            <a:avLst/>
          </a:prstGeom>
          <a:noFill/>
        </p:spPr>
        <p:txBody>
          <a:bodyPr wrap="square" rtlCol="0" anchor="t">
            <a:spAutoFit/>
          </a:bodyPr>
          <a:lstStyle/>
          <a:p>
            <a:pPr marL="0" indent="0" algn="ctr">
              <a:buNone/>
            </a:pPr>
            <a:r>
              <a:rPr kumimoji="1" lang="en-US" altLang="zh-CN" sz="2400" b="1" dirty="0">
                <a:solidFill>
                  <a:srgbClr val="7030A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ea"/>
              </a:rPr>
              <a:t>https://www.iab.org</a:t>
            </a:r>
          </a:p>
        </p:txBody>
      </p:sp>
      <p:sp>
        <p:nvSpPr>
          <p:cNvPr id="8" name="AutoShape 44"/>
          <p:cNvSpPr>
            <a:spLocks noChangeArrowheads="1"/>
          </p:cNvSpPr>
          <p:nvPr/>
        </p:nvSpPr>
        <p:spPr bwMode="auto">
          <a:xfrm>
            <a:off x="9250197" y="3947547"/>
            <a:ext cx="2723384" cy="2121669"/>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400">
              <a:latin typeface="微软雅黑" panose="020B0503020204020204" pitchFamily="34" charset="-122"/>
              <a:ea typeface="微软雅黑" panose="020B0503020204020204" pitchFamily="34" charset="-122"/>
            </a:endParaRPr>
          </a:p>
        </p:txBody>
      </p:sp>
      <p:sp>
        <p:nvSpPr>
          <p:cNvPr id="9" name="AutoShape 43"/>
          <p:cNvSpPr>
            <a:spLocks noChangeArrowheads="1"/>
          </p:cNvSpPr>
          <p:nvPr/>
        </p:nvSpPr>
        <p:spPr bwMode="auto">
          <a:xfrm>
            <a:off x="5713751" y="3947547"/>
            <a:ext cx="2688461" cy="2136849"/>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400">
              <a:latin typeface="微软雅黑" panose="020B0503020204020204" pitchFamily="34" charset="-122"/>
              <a:ea typeface="微软雅黑" panose="020B0503020204020204" pitchFamily="34" charset="-122"/>
            </a:endParaRPr>
          </a:p>
        </p:txBody>
      </p:sp>
      <p:sp>
        <p:nvSpPr>
          <p:cNvPr id="41999" name="Line 6"/>
          <p:cNvSpPr>
            <a:spLocks noChangeShapeType="1"/>
          </p:cNvSpPr>
          <p:nvPr/>
        </p:nvSpPr>
        <p:spPr bwMode="auto">
          <a:xfrm>
            <a:off x="7194799" y="4851988"/>
            <a:ext cx="425670" cy="52865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6453222" y="4851988"/>
            <a:ext cx="424332" cy="52865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10024569" y="4824976"/>
            <a:ext cx="101733" cy="198727"/>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10969610" y="4823048"/>
            <a:ext cx="164646" cy="154351"/>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9648426" y="5278383"/>
            <a:ext cx="211497"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10020553" y="5278383"/>
            <a:ext cx="318583"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10763468" y="5278383"/>
            <a:ext cx="266379"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11187800" y="5278383"/>
            <a:ext cx="266379"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p:nvPr/>
        </p:nvSpPr>
        <p:spPr bwMode="auto">
          <a:xfrm>
            <a:off x="7864300" y="2702625"/>
            <a:ext cx="1749532" cy="225739"/>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42009" name="Text Box 12"/>
          <p:cNvSpPr txBox="1">
            <a:spLocks noChangeArrowheads="1"/>
          </p:cNvSpPr>
          <p:nvPr/>
        </p:nvSpPr>
        <p:spPr bwMode="auto">
          <a:xfrm>
            <a:off x="5778703" y="3291654"/>
            <a:ext cx="24020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IRTF</a:t>
            </a:r>
            <a:br>
              <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互联网研究任务组</a:t>
            </a:r>
            <a:endPar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010" name="Text Box 13"/>
          <p:cNvSpPr txBox="1">
            <a:spLocks noChangeArrowheads="1"/>
          </p:cNvSpPr>
          <p:nvPr/>
        </p:nvSpPr>
        <p:spPr bwMode="auto">
          <a:xfrm>
            <a:off x="9219312" y="3295584"/>
            <a:ext cx="27233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IETF </a:t>
            </a:r>
          </a:p>
          <a:p>
            <a:pPr algn="ctr" eaLnBrk="0" hangingPunct="0"/>
            <a:r>
              <a:rPr kumimoji="1"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互联网工程任务组</a:t>
            </a:r>
            <a:endPar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012" name="Text Box 17"/>
          <p:cNvSpPr txBox="1">
            <a:spLocks noChangeArrowheads="1"/>
          </p:cNvSpPr>
          <p:nvPr/>
        </p:nvSpPr>
        <p:spPr bwMode="auto">
          <a:xfrm>
            <a:off x="10372601" y="4850059"/>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3" name="Rectangle 20"/>
          <p:cNvSpPr>
            <a:spLocks noChangeArrowheads="1"/>
          </p:cNvSpPr>
          <p:nvPr/>
        </p:nvSpPr>
        <p:spPr bwMode="auto">
          <a:xfrm>
            <a:off x="6169024" y="5380826"/>
            <a:ext cx="464797" cy="375915"/>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RG</a:t>
            </a:r>
          </a:p>
        </p:txBody>
      </p:sp>
      <p:sp>
        <p:nvSpPr>
          <p:cNvPr id="42014" name="Rectangle 21"/>
          <p:cNvSpPr>
            <a:spLocks noChangeArrowheads="1"/>
          </p:cNvSpPr>
          <p:nvPr/>
        </p:nvSpPr>
        <p:spPr bwMode="auto">
          <a:xfrm>
            <a:off x="11417683" y="5418925"/>
            <a:ext cx="373997"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dirty="0">
                <a:latin typeface="微软雅黑" panose="020B0503020204020204" pitchFamily="34" charset="-122"/>
                <a:ea typeface="微软雅黑" panose="020B0503020204020204" pitchFamily="34" charset="-122"/>
              </a:rPr>
              <a:t>WG</a:t>
            </a:r>
          </a:p>
        </p:txBody>
      </p:sp>
      <p:sp>
        <p:nvSpPr>
          <p:cNvPr id="42015" name="Text Box 22"/>
          <p:cNvSpPr txBox="1">
            <a:spLocks noChangeArrowheads="1"/>
          </p:cNvSpPr>
          <p:nvPr/>
        </p:nvSpPr>
        <p:spPr bwMode="auto">
          <a:xfrm>
            <a:off x="9855907" y="5318899"/>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6" name="Text Box 23"/>
          <p:cNvSpPr txBox="1">
            <a:spLocks noChangeArrowheads="1"/>
          </p:cNvSpPr>
          <p:nvPr/>
        </p:nvSpPr>
        <p:spPr bwMode="auto">
          <a:xfrm>
            <a:off x="11064650" y="5318899"/>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7" name="Rectangle 28"/>
          <p:cNvSpPr>
            <a:spLocks noChangeArrowheads="1"/>
          </p:cNvSpPr>
          <p:nvPr/>
        </p:nvSpPr>
        <p:spPr bwMode="auto">
          <a:xfrm>
            <a:off x="7360862" y="5380826"/>
            <a:ext cx="457813" cy="375915"/>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RG</a:t>
            </a:r>
          </a:p>
        </p:txBody>
      </p:sp>
      <p:sp>
        <p:nvSpPr>
          <p:cNvPr id="42018" name="Text Box 29"/>
          <p:cNvSpPr txBox="1">
            <a:spLocks noChangeArrowheads="1"/>
          </p:cNvSpPr>
          <p:nvPr/>
        </p:nvSpPr>
        <p:spPr bwMode="auto">
          <a:xfrm>
            <a:off x="6834719" y="5345911"/>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9" name="Rectangle 30"/>
          <p:cNvSpPr>
            <a:spLocks noChangeArrowheads="1"/>
          </p:cNvSpPr>
          <p:nvPr/>
        </p:nvSpPr>
        <p:spPr bwMode="auto">
          <a:xfrm>
            <a:off x="9648658" y="4977606"/>
            <a:ext cx="690847" cy="35686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2000">
                <a:latin typeface="微软雅黑" panose="020B0503020204020204" pitchFamily="34" charset="-122"/>
                <a:ea typeface="微软雅黑" panose="020B0503020204020204" pitchFamily="34" charset="-122"/>
              </a:rPr>
              <a:t>领域</a:t>
            </a:r>
          </a:p>
        </p:txBody>
      </p:sp>
      <p:sp>
        <p:nvSpPr>
          <p:cNvPr id="42020" name="Rectangle 31"/>
          <p:cNvSpPr>
            <a:spLocks noChangeArrowheads="1"/>
          </p:cNvSpPr>
          <p:nvPr/>
        </p:nvSpPr>
        <p:spPr bwMode="auto">
          <a:xfrm>
            <a:off x="10969395" y="4977606"/>
            <a:ext cx="561948" cy="35686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2000">
                <a:latin typeface="微软雅黑" panose="020B0503020204020204" pitchFamily="34" charset="-122"/>
                <a:ea typeface="微软雅黑" panose="020B0503020204020204" pitchFamily="34" charset="-122"/>
              </a:rPr>
              <a:t>领域</a:t>
            </a:r>
          </a:p>
        </p:txBody>
      </p:sp>
      <p:sp>
        <p:nvSpPr>
          <p:cNvPr id="42024" name="Rectangle 33"/>
          <p:cNvSpPr>
            <a:spLocks noChangeArrowheads="1"/>
          </p:cNvSpPr>
          <p:nvPr/>
        </p:nvSpPr>
        <p:spPr bwMode="auto">
          <a:xfrm>
            <a:off x="10648099" y="5418925"/>
            <a:ext cx="417175"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WG</a:t>
            </a:r>
          </a:p>
        </p:txBody>
      </p:sp>
      <p:sp>
        <p:nvSpPr>
          <p:cNvPr id="42025" name="Rectangle 34"/>
          <p:cNvSpPr>
            <a:spLocks noChangeArrowheads="1"/>
          </p:cNvSpPr>
          <p:nvPr/>
        </p:nvSpPr>
        <p:spPr bwMode="auto">
          <a:xfrm>
            <a:off x="10150284" y="5418925"/>
            <a:ext cx="370822"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WG</a:t>
            </a:r>
          </a:p>
        </p:txBody>
      </p:sp>
      <p:sp>
        <p:nvSpPr>
          <p:cNvPr id="42026" name="Rectangle 35"/>
          <p:cNvSpPr>
            <a:spLocks noChangeArrowheads="1"/>
          </p:cNvSpPr>
          <p:nvPr/>
        </p:nvSpPr>
        <p:spPr bwMode="auto">
          <a:xfrm>
            <a:off x="9449912" y="5418925"/>
            <a:ext cx="409555"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WG</a:t>
            </a:r>
            <a:endParaRPr kumimoji="1" lang="en-US" altLang="zh-CN" sz="2400">
              <a:latin typeface="微软雅黑" panose="020B0503020204020204" pitchFamily="34" charset="-122"/>
              <a:ea typeface="微软雅黑" panose="020B0503020204020204" pitchFamily="34" charset="-122"/>
            </a:endParaRPr>
          </a:p>
        </p:txBody>
      </p:sp>
      <p:cxnSp>
        <p:nvCxnSpPr>
          <p:cNvPr id="42028" name="AutoShape 46"/>
          <p:cNvCxnSpPr>
            <a:cxnSpLocks noChangeShapeType="1"/>
            <a:stCxn id="43" idx="2"/>
            <a:endCxn id="30" idx="2"/>
          </p:cNvCxnSpPr>
          <p:nvPr/>
        </p:nvCxnSpPr>
        <p:spPr bwMode="auto">
          <a:xfrm>
            <a:off x="8681635" y="2022974"/>
            <a:ext cx="14200" cy="1172084"/>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7326523" y="2318236"/>
            <a:ext cx="2738624" cy="876821"/>
          </a:xfrm>
          <a:prstGeom prst="rect">
            <a:avLst/>
          </a:prstGeom>
          <a:solidFill>
            <a:srgbClr val="FFFF00"/>
          </a:solidFill>
          <a:ln w="28575">
            <a:solidFill>
              <a:srgbClr val="000066"/>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kumimoji="1"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互联网体系结构</a:t>
            </a:r>
          </a:p>
          <a:p>
            <a:pPr algn="ctr" eaLnBrk="0" fontAlgn="auto" hangingPunct="0">
              <a:spcBef>
                <a:spcPts val="0"/>
              </a:spcBef>
              <a:spcAft>
                <a:spcPts val="0"/>
              </a:spcAft>
              <a:defRPr/>
            </a:pPr>
            <a:r>
              <a:rPr kumimoji="1"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研究委员会</a:t>
            </a:r>
            <a:r>
              <a:rPr kumimoji="1"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IAB</a:t>
            </a:r>
          </a:p>
        </p:txBody>
      </p:sp>
      <p:sp>
        <p:nvSpPr>
          <p:cNvPr id="42008" name="Rectangle 10"/>
          <p:cNvSpPr>
            <a:spLocks noChangeArrowheads="1"/>
          </p:cNvSpPr>
          <p:nvPr/>
        </p:nvSpPr>
        <p:spPr bwMode="auto">
          <a:xfrm>
            <a:off x="5827411" y="4313406"/>
            <a:ext cx="2439553" cy="66483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互联网研究</a:t>
            </a:r>
          </a:p>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指导小组</a:t>
            </a:r>
            <a:r>
              <a:rPr kumimoji="1" lang="en-US" altLang="zh-CN"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IRSG </a:t>
            </a:r>
          </a:p>
        </p:txBody>
      </p:sp>
      <p:sp>
        <p:nvSpPr>
          <p:cNvPr id="42011" name="Rectangle 16"/>
          <p:cNvSpPr>
            <a:spLocks noChangeArrowheads="1"/>
          </p:cNvSpPr>
          <p:nvPr/>
        </p:nvSpPr>
        <p:spPr bwMode="auto">
          <a:xfrm>
            <a:off x="9477216" y="4221332"/>
            <a:ext cx="2214139" cy="60387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互联网工程</a:t>
            </a:r>
          </a:p>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指导小组</a:t>
            </a:r>
            <a:r>
              <a:rPr kumimoji="1" lang="en-US" altLang="zh-CN"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IESG </a:t>
            </a:r>
          </a:p>
        </p:txBody>
      </p:sp>
      <p:sp>
        <p:nvSpPr>
          <p:cNvPr id="43" name="Rectangle 5"/>
          <p:cNvSpPr>
            <a:spLocks noChangeArrowheads="1"/>
          </p:cNvSpPr>
          <p:nvPr/>
        </p:nvSpPr>
        <p:spPr bwMode="auto">
          <a:xfrm>
            <a:off x="7203990" y="1477442"/>
            <a:ext cx="2955290" cy="545532"/>
          </a:xfrm>
          <a:prstGeom prst="rect">
            <a:avLst/>
          </a:prstGeom>
          <a:no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互联网协会 </a:t>
            </a: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ISOC</a:t>
            </a:r>
          </a:p>
        </p:txBody>
      </p:sp>
      <p:sp>
        <p:nvSpPr>
          <p:cNvPr id="41" name="文本框 40">
            <a:extLst>
              <a:ext uri="{FF2B5EF4-FFF2-40B4-BE49-F238E27FC236}">
                <a16:creationId xmlns:a16="http://schemas.microsoft.com/office/drawing/2014/main" id="{E76564D7-95B3-8A40-A289-70E0F9FBF25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Tree>
    <p:extLst>
      <p:ext uri="{BB962C8B-B14F-4D97-AF65-F5344CB8AC3E}">
        <p14:creationId xmlns:p14="http://schemas.microsoft.com/office/powerpoint/2010/main" val="5886329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latin typeface="Times New Roman" panose="02020603050405020304" pitchFamily="18" charset="0"/>
                <a:cs typeface="Times New Roman" panose="02020603050405020304" pitchFamily="18" charset="0"/>
                <a:sym typeface="+mn-ea"/>
              </a:rPr>
              <a:t>中国的</a:t>
            </a:r>
            <a:r>
              <a:rPr kumimoji="1" lang="en-US" altLang="zh-CN" dirty="0" err="1">
                <a:latin typeface="Times New Roman" panose="02020603050405020304" pitchFamily="18" charset="0"/>
                <a:cs typeface="Times New Roman" panose="02020603050405020304" pitchFamily="18" charset="0"/>
                <a:sym typeface="+mn-ea"/>
              </a:rPr>
              <a:t>相关标准组织与联盟</a:t>
            </a:r>
            <a:endParaRPr kumimoji="1" lang="zh-CN" altLang="en-US" dirty="0"/>
          </a:p>
        </p:txBody>
      </p:sp>
      <p:sp>
        <p:nvSpPr>
          <p:cNvPr id="3" name="内容占位符 2"/>
          <p:cNvSpPr>
            <a:spLocks noGrp="1"/>
          </p:cNvSpPr>
          <p:nvPr>
            <p:ph idx="1"/>
          </p:nvPr>
        </p:nvSpPr>
        <p:spPr>
          <a:xfrm>
            <a:off x="838200" y="1300603"/>
            <a:ext cx="7905750" cy="5192271"/>
          </a:xfrm>
        </p:spPr>
        <p:txBody>
          <a:bodyPr>
            <a:normAutofit fontScale="97500"/>
          </a:bodyPr>
          <a:lstStyle/>
          <a:p>
            <a:pPr>
              <a:lnSpc>
                <a:spcPct val="130000"/>
              </a:lnSpc>
              <a:buFont typeface="Wingdings" panose="05000000000000000000" charset="0"/>
              <a:buChar char="Ø"/>
            </a:pPr>
            <a:r>
              <a:rPr lang="zh-CN" altLang="en-US" dirty="0">
                <a:solidFill>
                  <a:schemeClr val="tx1"/>
                </a:solidFill>
                <a:effectLst/>
                <a:latin typeface="Times New Roman" panose="02020603050405020304" pitchFamily="18" charset="0"/>
                <a:cs typeface="Times New Roman" panose="02020603050405020304" pitchFamily="18" charset="0"/>
              </a:rPr>
              <a:t>中国通信标准化</a:t>
            </a:r>
            <a:r>
              <a:rPr lang="zh-CN" altLang="en-US" dirty="0">
                <a:latin typeface="Times New Roman" panose="02020603050405020304" pitchFamily="18" charset="0"/>
                <a:cs typeface="Times New Roman" panose="02020603050405020304" pitchFamily="18" charset="0"/>
              </a:rPr>
              <a:t>协会CCSA</a:t>
            </a:r>
            <a:endParaRPr lang="zh-CN" altLang="en-US" dirty="0">
              <a:solidFill>
                <a:schemeClr val="tx1"/>
              </a:solidFill>
              <a:effectLst/>
              <a:latin typeface="Times New Roman" panose="02020603050405020304" pitchFamily="18" charset="0"/>
              <a:cs typeface="Times New Roman" panose="02020603050405020304" pitchFamily="18" charset="0"/>
            </a:endParaRPr>
          </a:p>
          <a:p>
            <a:pPr marL="585470" indent="-305435" algn="l">
              <a:lnSpc>
                <a:spcPct val="120000"/>
              </a:lnSpc>
              <a:spcAft>
                <a:spcPts val="0"/>
              </a:spcAft>
              <a:buClrTx/>
              <a:buSzTx/>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sym typeface="+mn-ea"/>
              </a:rPr>
              <a:t>CCSA</a:t>
            </a:r>
            <a:r>
              <a:rPr lang="en-US" altLang="zh-CN" sz="2400" dirty="0">
                <a:latin typeface="Times New Roman" panose="02020603050405020304" pitchFamily="18" charset="0"/>
                <a:cs typeface="Times New Roman" panose="02020603050405020304" pitchFamily="18" charset="0"/>
              </a:rPr>
              <a:t> (China Communications Standards </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Association)</a:t>
            </a:r>
          </a:p>
          <a:p>
            <a:pPr marL="585470" indent="-305435" algn="l">
              <a:lnSpc>
                <a:spcPct val="120000"/>
              </a:lnSpc>
              <a:spcAft>
                <a:spcPts val="0"/>
              </a:spcAft>
              <a:buClrTx/>
              <a:buSzTx/>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2002年12月18日成立</a:t>
            </a:r>
          </a:p>
          <a:p>
            <a:pPr marL="585470" indent="-305435" algn="l">
              <a:lnSpc>
                <a:spcPct val="130000"/>
              </a:lnSpc>
              <a:spcAft>
                <a:spcPts val="0"/>
              </a:spcAft>
              <a:buClrTx/>
              <a:buSzTx/>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10</a:t>
            </a:r>
            <a:r>
              <a:rPr lang="zh-CN" altLang="en-US" sz="2400" dirty="0">
                <a:latin typeface="Times New Roman" panose="02020603050405020304" pitchFamily="18" charset="0"/>
                <a:cs typeface="Times New Roman" panose="02020603050405020304" pitchFamily="18" charset="0"/>
              </a:rPr>
              <a:t>余个</a:t>
            </a:r>
            <a:r>
              <a:rPr lang="en-US" altLang="zh-CN" sz="2400" dirty="0" err="1">
                <a:latin typeface="Times New Roman" panose="02020603050405020304" pitchFamily="18" charset="0"/>
                <a:cs typeface="Times New Roman" panose="02020603050405020304" pitchFamily="18" charset="0"/>
              </a:rPr>
              <a:t>技术委员会TC</a:t>
            </a:r>
            <a:r>
              <a:rPr lang="zh-CN" altLang="en-US" sz="2400" dirty="0">
                <a:latin typeface="Times New Roman" panose="02020603050405020304" pitchFamily="18" charset="0"/>
                <a:cs typeface="Times New Roman" panose="02020603050405020304" pitchFamily="18" charset="0"/>
              </a:rPr>
              <a:t>，根据技术需求成立和解散</a:t>
            </a:r>
          </a:p>
        </p:txBody>
      </p:sp>
      <p:sp>
        <p:nvSpPr>
          <p:cNvPr id="7" name="灯片编号占位符 6">
            <a:extLst>
              <a:ext uri="{FF2B5EF4-FFF2-40B4-BE49-F238E27FC236}">
                <a16:creationId xmlns:a16="http://schemas.microsoft.com/office/drawing/2014/main" id="{7E986B33-CD0D-9240-946D-7CD35601286B}"/>
              </a:ext>
            </a:extLst>
          </p:cNvPr>
          <p:cNvSpPr>
            <a:spLocks noGrp="1"/>
          </p:cNvSpPr>
          <p:nvPr>
            <p:ph type="sldNum" sz="quarter" idx="12"/>
          </p:nvPr>
        </p:nvSpPr>
        <p:spPr/>
        <p:txBody>
          <a:bodyPr/>
          <a:lstStyle/>
          <a:p>
            <a:fld id="{8D4D1E41-7A09-AB4A-A4E1-09765ADA2698}" type="slidenum">
              <a:rPr kumimoji="1" lang="zh-CN" altLang="en-US" smtClean="0"/>
              <a:t>95</a:t>
            </a:fld>
            <a:endParaRPr kumimoji="1" lang="zh-CN" altLang="en-US" dirty="0"/>
          </a:p>
        </p:txBody>
      </p:sp>
      <p:pic>
        <p:nvPicPr>
          <p:cNvPr id="6" name="图片 5"/>
          <p:cNvPicPr>
            <a:picLocks noChangeAspect="1"/>
          </p:cNvPicPr>
          <p:nvPr/>
        </p:nvPicPr>
        <p:blipFill>
          <a:blip r:embed="rId3"/>
          <a:stretch>
            <a:fillRect/>
          </a:stretch>
        </p:blipFill>
        <p:spPr>
          <a:xfrm>
            <a:off x="7156270" y="1775917"/>
            <a:ext cx="3930286" cy="718185"/>
          </a:xfrm>
          <a:prstGeom prst="rect">
            <a:avLst/>
          </a:prstGeom>
        </p:spPr>
      </p:pic>
      <p:sp>
        <p:nvSpPr>
          <p:cNvPr id="8" name="文本框 7">
            <a:extLst>
              <a:ext uri="{FF2B5EF4-FFF2-40B4-BE49-F238E27FC236}">
                <a16:creationId xmlns:a16="http://schemas.microsoft.com/office/drawing/2014/main" id="{5152E8D5-6DDA-AC41-AE62-49F3641426A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graphicFrame>
        <p:nvGraphicFramePr>
          <p:cNvPr id="4" name="表格 8">
            <a:extLst>
              <a:ext uri="{FF2B5EF4-FFF2-40B4-BE49-F238E27FC236}">
                <a16:creationId xmlns:a16="http://schemas.microsoft.com/office/drawing/2014/main" id="{51AA7502-9945-4F4E-A0CA-E986362166F5}"/>
              </a:ext>
            </a:extLst>
          </p:cNvPr>
          <p:cNvGraphicFramePr>
            <a:graphicFrameLocks noGrp="1"/>
          </p:cNvGraphicFramePr>
          <p:nvPr/>
        </p:nvGraphicFramePr>
        <p:xfrm>
          <a:off x="2032000" y="4074919"/>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26631262"/>
                    </a:ext>
                  </a:extLst>
                </a:gridCol>
                <a:gridCol w="4064000">
                  <a:extLst>
                    <a:ext uri="{9D8B030D-6E8A-4147-A177-3AD203B41FA5}">
                      <a16:colId xmlns:a16="http://schemas.microsoft.com/office/drawing/2014/main" val="551752243"/>
                    </a:ext>
                  </a:extLst>
                </a:gridCol>
              </a:tblGrid>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TC1：互联网与应用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TC8：网络与信息安全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91794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TC3：网络与业务能力</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TC9：电磁环境与安全防护</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550686"/>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TC4：通信电源与通信局站工作环境</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TC10：物联网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2679015"/>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TC5：无线通信</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TC11：移动互联网应用和终端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119692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TC6：传送网与接入网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TC12：航天通信技术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2332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TC7：网络管理与运营支撑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9551213"/>
                  </a:ext>
                </a:extLst>
              </a:tr>
            </a:tbl>
          </a:graphicData>
        </a:graphic>
      </p:graphicFrame>
    </p:spTree>
    <p:extLst>
      <p:ext uri="{BB962C8B-B14F-4D97-AF65-F5344CB8AC3E}">
        <p14:creationId xmlns:p14="http://schemas.microsoft.com/office/powerpoint/2010/main" val="18665750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开源社区</a:t>
            </a:r>
            <a:endParaRPr kumimoji="1" lang="zh-CN" altLang="en-US" dirty="0"/>
          </a:p>
        </p:txBody>
      </p:sp>
      <p:sp>
        <p:nvSpPr>
          <p:cNvPr id="8" name="内容占位符 2">
            <a:extLst>
              <a:ext uri="{FF2B5EF4-FFF2-40B4-BE49-F238E27FC236}">
                <a16:creationId xmlns:a16="http://schemas.microsoft.com/office/drawing/2014/main" id="{08496E6F-3B87-2A48-A74E-D8E900A1612A}"/>
              </a:ext>
            </a:extLst>
          </p:cNvPr>
          <p:cNvSpPr>
            <a:spLocks noGrp="1"/>
          </p:cNvSpPr>
          <p:nvPr>
            <p:ph idx="1"/>
          </p:nvPr>
        </p:nvSpPr>
        <p:spPr>
          <a:xfrm>
            <a:off x="838200" y="1510757"/>
            <a:ext cx="6767830" cy="5198017"/>
          </a:xfrm>
        </p:spPr>
        <p:txBody>
          <a:bodyPr>
            <a:normAutofit lnSpcReduction="10000"/>
          </a:bodyPr>
          <a:lstStyle/>
          <a:p>
            <a:pPr algn="l">
              <a:lnSpc>
                <a:spcPct val="125000"/>
              </a:lnSpc>
              <a:spcAft>
                <a:spcPts val="0"/>
              </a:spcAft>
              <a:buClrTx/>
              <a:buSzTx/>
              <a:buFont typeface="Wingdings" panose="05000000000000000000" charset="0"/>
              <a:buChar char="Ø"/>
            </a:pPr>
            <a:r>
              <a:rPr lang="en-US" altLang="zh-CN" dirty="0" err="1">
                <a:effectLst/>
                <a:cs typeface="微软雅黑" panose="020B0503020204020204" pitchFamily="34" charset="-122"/>
              </a:rPr>
              <a:t>开源社区</a:t>
            </a:r>
            <a:r>
              <a:rPr lang="zh-CN" altLang="en-US" dirty="0">
                <a:effectLst/>
                <a:cs typeface="微软雅黑" panose="020B0503020204020204" pitchFamily="34" charset="-122"/>
              </a:rPr>
              <a:t> </a:t>
            </a:r>
            <a:r>
              <a:rPr lang="en-US" altLang="zh-CN" dirty="0">
                <a:effectLst/>
                <a:cs typeface="微软雅黑" panose="020B0503020204020204" pitchFamily="34" charset="-122"/>
              </a:rPr>
              <a:t>(Open Source Community)</a:t>
            </a:r>
          </a:p>
          <a:p>
            <a:pPr lvl="1">
              <a:lnSpc>
                <a:spcPct val="125000"/>
              </a:lnSpc>
              <a:buFont typeface="Arial" panose="020B0604020202020204" pitchFamily="34" charset="0"/>
              <a:buChar char="•"/>
            </a:pPr>
            <a:r>
              <a:rPr lang="en-US" altLang="zh-CN" dirty="0" err="1">
                <a:effectLst/>
                <a:cs typeface="微软雅黑" panose="020B0503020204020204" pitchFamily="34" charset="-122"/>
              </a:rPr>
              <a:t>又称开放源代码社区</a:t>
            </a:r>
            <a:r>
              <a:rPr lang="zh-CN" altLang="en-US" dirty="0">
                <a:cs typeface="微软雅黑" panose="020B0503020204020204" pitchFamily="34" charset="-122"/>
              </a:rPr>
              <a:t>，</a:t>
            </a:r>
            <a:r>
              <a:rPr lang="en-US" altLang="zh-CN" dirty="0" err="1">
                <a:cs typeface="微软雅黑" panose="020B0503020204020204" pitchFamily="34" charset="-122"/>
              </a:rPr>
              <a:t>公布软件源代码的网络平台，同时也为网络成员提供一个自由学习交流的空间</a:t>
            </a:r>
            <a:endParaRPr lang="en-US" altLang="zh-CN" dirty="0">
              <a:effectLst/>
              <a:cs typeface="微软雅黑" panose="020B0503020204020204" pitchFamily="34" charset="-122"/>
            </a:endParaRPr>
          </a:p>
          <a:p>
            <a:pPr lvl="1">
              <a:lnSpc>
                <a:spcPct val="125000"/>
              </a:lnSpc>
              <a:spcAft>
                <a:spcPts val="0"/>
              </a:spcAft>
              <a:buFont typeface="Arial" panose="020B0604020202020204" pitchFamily="34" charset="0"/>
              <a:buChar char="•"/>
            </a:pPr>
            <a:r>
              <a:rPr lang="en-US" altLang="zh-CN" dirty="0" err="1">
                <a:effectLst/>
                <a:cs typeface="微软雅黑" panose="020B0503020204020204" pitchFamily="34" charset="-122"/>
              </a:rPr>
              <a:t>根据相应的开源软件许可证协议</a:t>
            </a:r>
            <a:endParaRPr lang="en-US" altLang="zh-CN" dirty="0">
              <a:effectLst/>
              <a:cs typeface="微软雅黑" panose="020B0503020204020204" pitchFamily="34" charset="-122"/>
            </a:endParaRPr>
          </a:p>
          <a:p>
            <a:pPr>
              <a:lnSpc>
                <a:spcPct val="125000"/>
              </a:lnSpc>
              <a:spcAft>
                <a:spcPts val="0"/>
              </a:spcAft>
              <a:buFont typeface="Wingdings" panose="05000000000000000000" charset="0"/>
              <a:buChar char="Ø"/>
            </a:pPr>
            <a:r>
              <a:rPr lang="en-US" altLang="zh-CN" dirty="0">
                <a:effectLst/>
                <a:cs typeface="微软雅黑" panose="020B0503020204020204" pitchFamily="34" charset="-122"/>
              </a:rPr>
              <a:t>GitHub </a:t>
            </a:r>
          </a:p>
          <a:p>
            <a:pPr lvl="1">
              <a:lnSpc>
                <a:spcPct val="125000"/>
              </a:lnSpc>
              <a:spcAft>
                <a:spcPts val="0"/>
              </a:spcAft>
              <a:buFont typeface="Arial" panose="020B0604020202020204" pitchFamily="34" charset="0"/>
              <a:buChar char="•"/>
            </a:pPr>
            <a:r>
              <a:rPr lang="zh-CN" altLang="zh-CN" dirty="0">
                <a:effectLst/>
                <a:cs typeface="微软雅黑" panose="020B0503020204020204" pitchFamily="34" charset="-122"/>
              </a:rPr>
              <a:t>面向开源及私有软件项目的托管网络平台</a:t>
            </a:r>
            <a:r>
              <a:rPr lang="en-US" altLang="zh-CN" kern="100" dirty="0">
                <a:effectLst/>
                <a:cs typeface="微软雅黑" panose="020B0503020204020204" pitchFamily="34" charset="-122"/>
                <a:hlinkClick r:id="rId3"/>
              </a:rPr>
              <a:t>https://github.com</a:t>
            </a:r>
          </a:p>
          <a:p>
            <a:pPr lvl="1">
              <a:lnSpc>
                <a:spcPct val="125000"/>
              </a:lnSpc>
              <a:spcAft>
                <a:spcPts val="0"/>
              </a:spcAft>
              <a:buFont typeface="Arial" panose="020B0604020202020204" pitchFamily="34" charset="0"/>
              <a:buChar char="•"/>
            </a:pPr>
            <a:r>
              <a:rPr lang="en-US" altLang="zh-CN" b="1" dirty="0">
                <a:solidFill>
                  <a:srgbClr val="C00000"/>
                </a:solidFill>
                <a:sym typeface="+mn-ea"/>
              </a:rPr>
              <a:t>Google </a:t>
            </a:r>
            <a:r>
              <a:rPr lang="zh-CN" altLang="en-US" b="1" dirty="0">
                <a:solidFill>
                  <a:srgbClr val="C00000"/>
                </a:solidFill>
                <a:sym typeface="+mn-ea"/>
              </a:rPr>
              <a:t>QUIC协议项目</a:t>
            </a:r>
          </a:p>
          <a:p>
            <a:pPr lvl="1">
              <a:lnSpc>
                <a:spcPct val="125000"/>
              </a:lnSpc>
              <a:buFont typeface="Arial" panose="020B0604020202020204" pitchFamily="34" charset="0"/>
              <a:buChar char="•"/>
            </a:pPr>
            <a:r>
              <a:rPr lang="en-US" altLang="zh-CN" b="1" dirty="0">
                <a:solidFill>
                  <a:srgbClr val="C00000"/>
                </a:solidFill>
                <a:sym typeface="+mn-ea"/>
              </a:rPr>
              <a:t>Google </a:t>
            </a:r>
            <a:r>
              <a:rPr lang="zh-CN" altLang="en-US" b="1" dirty="0">
                <a:solidFill>
                  <a:srgbClr val="C00000"/>
                </a:solidFill>
                <a:sym typeface="+mn-ea"/>
              </a:rPr>
              <a:t>WebRTC项目</a:t>
            </a:r>
            <a:endParaRPr lang="en-US" altLang="zh-CN" kern="100" dirty="0">
              <a:solidFill>
                <a:srgbClr val="C00000"/>
              </a:solidFill>
              <a:effectLst/>
              <a:cs typeface="微软雅黑" panose="020B0503020204020204" pitchFamily="34" charset="-122"/>
            </a:endParaRPr>
          </a:p>
        </p:txBody>
      </p:sp>
      <p:sp>
        <p:nvSpPr>
          <p:cNvPr id="6" name="灯片编号占位符 5">
            <a:extLst>
              <a:ext uri="{FF2B5EF4-FFF2-40B4-BE49-F238E27FC236}">
                <a16:creationId xmlns:a16="http://schemas.microsoft.com/office/drawing/2014/main" id="{4A296EFC-6C77-C949-87A1-C013F49965EC}"/>
              </a:ext>
            </a:extLst>
          </p:cNvPr>
          <p:cNvSpPr>
            <a:spLocks noGrp="1"/>
          </p:cNvSpPr>
          <p:nvPr>
            <p:ph type="sldNum" sz="quarter" idx="12"/>
          </p:nvPr>
        </p:nvSpPr>
        <p:spPr/>
        <p:txBody>
          <a:bodyPr/>
          <a:lstStyle/>
          <a:p>
            <a:fld id="{8D4D1E41-7A09-AB4A-A4E1-09765ADA2698}" type="slidenum">
              <a:rPr kumimoji="1" lang="zh-CN" altLang="en-US" smtClean="0"/>
              <a:t>96</a:t>
            </a:fld>
            <a:endParaRPr kumimoji="1" lang="zh-CN" altLang="en-US" dirty="0"/>
          </a:p>
        </p:txBody>
      </p:sp>
      <p:pic>
        <p:nvPicPr>
          <p:cNvPr id="5" name="图片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06030" y="1728032"/>
            <a:ext cx="4379595" cy="3201019"/>
          </a:xfrm>
          <a:prstGeom prst="rect">
            <a:avLst/>
          </a:prstGeom>
        </p:spPr>
      </p:pic>
      <p:sp>
        <p:nvSpPr>
          <p:cNvPr id="3" name="矩形 2">
            <a:extLst>
              <a:ext uri="{FF2B5EF4-FFF2-40B4-BE49-F238E27FC236}">
                <a16:creationId xmlns:a16="http://schemas.microsoft.com/office/drawing/2014/main" id="{4EDD4346-5960-2A47-B7A3-93B386D528CE}"/>
              </a:ext>
            </a:extLst>
          </p:cNvPr>
          <p:cNvSpPr/>
          <p:nvPr/>
        </p:nvSpPr>
        <p:spPr>
          <a:xfrm>
            <a:off x="6096000" y="5517077"/>
            <a:ext cx="3869635" cy="826573"/>
          </a:xfrm>
          <a:prstGeom prst="rect">
            <a:avLst/>
          </a:prstGeom>
          <a:ln>
            <a:solidFill>
              <a:srgbClr val="C00000"/>
            </a:solidFill>
          </a:ln>
        </p:spPr>
        <p:txBody>
          <a:bodyPr wrap="square">
            <a:spAutoFit/>
          </a:bodyPr>
          <a:lstStyle/>
          <a:p>
            <a:pPr algn="ctr">
              <a:lnSpc>
                <a:spcPct val="125000"/>
              </a:lnSpc>
            </a:pPr>
            <a:r>
              <a:rPr lang="zh-CN" altLang="en-US" sz="2000" dirty="0">
                <a:latin typeface="Microsoft YaHei" panose="020B0503020204020204" pitchFamily="34" charset="-122"/>
                <a:ea typeface="Microsoft YaHei" panose="020B0503020204020204" pitchFamily="34" charset="-122"/>
                <a:sym typeface="+mn-ea"/>
              </a:rPr>
              <a:t>通过开源使得该技术广泛使用，</a:t>
            </a:r>
            <a:endParaRPr lang="en-US" altLang="zh-CN" sz="2000" dirty="0">
              <a:latin typeface="Microsoft YaHei" panose="020B0503020204020204" pitchFamily="34" charset="-122"/>
              <a:ea typeface="Microsoft YaHei" panose="020B0503020204020204" pitchFamily="34" charset="-122"/>
              <a:sym typeface="+mn-ea"/>
            </a:endParaRPr>
          </a:p>
          <a:p>
            <a:pPr algn="ctr">
              <a:lnSpc>
                <a:spcPct val="125000"/>
              </a:lnSpc>
            </a:pPr>
            <a:r>
              <a:rPr lang="zh-CN" altLang="en-US" sz="2000" dirty="0">
                <a:latin typeface="Microsoft YaHei" panose="020B0503020204020204" pitchFamily="34" charset="-122"/>
                <a:ea typeface="Microsoft YaHei" panose="020B0503020204020204" pitchFamily="34" charset="-122"/>
                <a:sym typeface="+mn-ea"/>
              </a:rPr>
              <a:t>进而推动标准建设</a:t>
            </a:r>
            <a:endParaRPr lang="en-US" altLang="zh-CN" sz="2000" kern="100" dirty="0">
              <a:latin typeface="Microsoft YaHei" panose="020B0503020204020204" pitchFamily="34" charset="-122"/>
              <a:ea typeface="Microsoft YaHei"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3E227608-5BBE-2644-89CA-AEECF59F8A38}"/>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Tree>
    <p:extLst>
      <p:ext uri="{BB962C8B-B14F-4D97-AF65-F5344CB8AC3E}">
        <p14:creationId xmlns:p14="http://schemas.microsoft.com/office/powerpoint/2010/main" val="3804867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681375" y="1493018"/>
            <a:ext cx="10515600" cy="4845592"/>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solidFill>
                  <a:srgbClr val="C00000"/>
                </a:solidFill>
              </a:rPr>
              <a:t>1.8 </a:t>
            </a:r>
            <a:r>
              <a:rPr kumimoji="1" lang="zh-CN" altLang="en-US" dirty="0">
                <a:solidFill>
                  <a:srgbClr val="C00000"/>
                </a:solidFill>
              </a:rPr>
              <a:t>互联网发展史与启示</a:t>
            </a:r>
            <a:endParaRPr lang="zh-CN" altLang="en-US" dirty="0">
              <a:solidFill>
                <a:srgbClr val="C00000"/>
              </a:solidFill>
            </a:endParaRPr>
          </a:p>
        </p:txBody>
      </p:sp>
      <p:sp>
        <p:nvSpPr>
          <p:cNvPr id="6" name="灯片编号占位符 5">
            <a:extLst>
              <a:ext uri="{FF2B5EF4-FFF2-40B4-BE49-F238E27FC236}">
                <a16:creationId xmlns:a16="http://schemas.microsoft.com/office/drawing/2014/main" id="{C8D66FFF-DF37-5141-8E5F-35DCEAADE840}"/>
              </a:ext>
            </a:extLst>
          </p:cNvPr>
          <p:cNvSpPr>
            <a:spLocks noGrp="1"/>
          </p:cNvSpPr>
          <p:nvPr>
            <p:ph type="sldNum" sz="quarter" idx="12"/>
          </p:nvPr>
        </p:nvSpPr>
        <p:spPr/>
        <p:txBody>
          <a:bodyPr/>
          <a:lstStyle/>
          <a:p>
            <a:fld id="{8D4D1E41-7A09-AB4A-A4E1-09765ADA2698}" type="slidenum">
              <a:rPr kumimoji="1" lang="zh-CN" altLang="en-US" smtClean="0"/>
              <a:t>97</a:t>
            </a:fld>
            <a:endParaRPr kumimoji="1"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5627936" y="3429000"/>
            <a:ext cx="5344864" cy="2633042"/>
          </a:xfrm>
          <a:prstGeom prst="wedgeRectCallout">
            <a:avLst>
              <a:gd name="adj1" fmla="val -65745"/>
              <a:gd name="adj2" fmla="val 4210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366713">
              <a:lnSpc>
                <a:spcPct val="130000"/>
              </a:lnSpc>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互联网早期发展与启示</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a:p>
            <a:pPr marL="457200" indent="-366713">
              <a:lnSpc>
                <a:spcPct val="130000"/>
              </a:lnSpc>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互联网的新发展与启示</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a:p>
            <a:pPr marL="457200" indent="-366713">
              <a:lnSpc>
                <a:spcPct val="130000"/>
              </a:lnSpc>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我国的互联网发展情况</a:t>
            </a:r>
          </a:p>
          <a:p>
            <a:pPr marL="457200" indent="-366713">
              <a:lnSpc>
                <a:spcPct val="130000"/>
              </a:lnSpc>
              <a:buFont typeface="+mj-lt"/>
              <a:buAutoNum type="arabicPeriod"/>
            </a:pPr>
            <a:r>
              <a:rPr lang="zh-CN" altLang="zh-CN" sz="2400" dirty="0">
                <a:solidFill>
                  <a:schemeClr val="tx1"/>
                </a:solidFill>
                <a:latin typeface="Microsoft YaHei" panose="020B0503020204020204" pitchFamily="34" charset="-122"/>
                <a:ea typeface="Microsoft YaHei" panose="020B0503020204020204" pitchFamily="34" charset="-122"/>
              </a:rPr>
              <a:t>中国教育和科研计算机网</a:t>
            </a:r>
            <a:r>
              <a:rPr lang="en-US" altLang="zh-CN" sz="2400" dirty="0">
                <a:solidFill>
                  <a:schemeClr val="tx1"/>
                </a:solidFill>
                <a:latin typeface="Microsoft YaHei" panose="020B0503020204020204" pitchFamily="34" charset="-122"/>
                <a:ea typeface="Microsoft YaHei" panose="020B0503020204020204" pitchFamily="34" charset="-122"/>
              </a:rPr>
              <a:t>CERNET</a:t>
            </a:r>
          </a:p>
          <a:p>
            <a:pPr marL="457200" indent="-366713">
              <a:lnSpc>
                <a:spcPct val="130000"/>
              </a:lnSpc>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华为的成长与启示</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547897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E022A-336C-402C-8018-08F50ABDF347}"/>
              </a:ext>
            </a:extLst>
          </p:cNvPr>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互联网早期发展与启示</a:t>
            </a:r>
            <a:endParaRPr lang="zh-CN" altLang="en-US" dirty="0"/>
          </a:p>
        </p:txBody>
      </p:sp>
      <p:sp>
        <p:nvSpPr>
          <p:cNvPr id="5" name="矩形 4">
            <a:extLst>
              <a:ext uri="{FF2B5EF4-FFF2-40B4-BE49-F238E27FC236}">
                <a16:creationId xmlns:a16="http://schemas.microsoft.com/office/drawing/2014/main" id="{071634E4-A4F7-4321-B595-3F6DEC8A1EBC}"/>
              </a:ext>
            </a:extLst>
          </p:cNvPr>
          <p:cNvSpPr/>
          <p:nvPr/>
        </p:nvSpPr>
        <p:spPr>
          <a:xfrm>
            <a:off x="7779446" y="5060303"/>
            <a:ext cx="1809183" cy="998673"/>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6" name="矩形 5">
            <a:extLst>
              <a:ext uri="{FF2B5EF4-FFF2-40B4-BE49-F238E27FC236}">
                <a16:creationId xmlns:a16="http://schemas.microsoft.com/office/drawing/2014/main" id="{5FA81E56-8FEF-421C-8359-35793E52CD04}"/>
              </a:ext>
            </a:extLst>
          </p:cNvPr>
          <p:cNvSpPr/>
          <p:nvPr/>
        </p:nvSpPr>
        <p:spPr>
          <a:xfrm>
            <a:off x="5232113" y="5060303"/>
            <a:ext cx="2449094" cy="99496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7" name="矩形 6">
            <a:extLst>
              <a:ext uri="{FF2B5EF4-FFF2-40B4-BE49-F238E27FC236}">
                <a16:creationId xmlns:a16="http://schemas.microsoft.com/office/drawing/2014/main" id="{F79A37EC-5640-498E-949C-0DEF486D081A}"/>
              </a:ext>
            </a:extLst>
          </p:cNvPr>
          <p:cNvSpPr/>
          <p:nvPr/>
        </p:nvSpPr>
        <p:spPr>
          <a:xfrm>
            <a:off x="2575269" y="5060303"/>
            <a:ext cx="2138099" cy="98176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8" name="矩形 7">
            <a:extLst>
              <a:ext uri="{FF2B5EF4-FFF2-40B4-BE49-F238E27FC236}">
                <a16:creationId xmlns:a16="http://schemas.microsoft.com/office/drawing/2014/main" id="{93AAE272-EEA8-4696-B375-988F70170B1F}"/>
              </a:ext>
            </a:extLst>
          </p:cNvPr>
          <p:cNvSpPr/>
          <p:nvPr/>
        </p:nvSpPr>
        <p:spPr>
          <a:xfrm>
            <a:off x="258149" y="5060303"/>
            <a:ext cx="2129957" cy="98176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cxnSp>
        <p:nvCxnSpPr>
          <p:cNvPr id="10" name="直接箭头连接符 9">
            <a:extLst>
              <a:ext uri="{FF2B5EF4-FFF2-40B4-BE49-F238E27FC236}">
                <a16:creationId xmlns:a16="http://schemas.microsoft.com/office/drawing/2014/main" id="{3AB60EA2-7F8B-4117-A7D0-B6A77CEF2DCE}"/>
              </a:ext>
            </a:extLst>
          </p:cNvPr>
          <p:cNvCxnSpPr>
            <a:cxnSpLocks/>
          </p:cNvCxnSpPr>
          <p:nvPr/>
        </p:nvCxnSpPr>
        <p:spPr>
          <a:xfrm flipV="1">
            <a:off x="486377" y="4898093"/>
            <a:ext cx="10644187" cy="21155"/>
          </a:xfrm>
          <a:prstGeom prst="straightConnector1">
            <a:avLst/>
          </a:prstGeom>
          <a:ln w="38100">
            <a:solidFill>
              <a:srgbClr val="5B307E"/>
            </a:solidFill>
            <a:tailEnd type="triangle"/>
          </a:ln>
        </p:spPr>
        <p:style>
          <a:lnRef idx="1">
            <a:schemeClr val="accent1"/>
          </a:lnRef>
          <a:fillRef idx="0">
            <a:schemeClr val="accent1"/>
          </a:fillRef>
          <a:effectRef idx="0">
            <a:schemeClr val="accent1"/>
          </a:effectRef>
          <a:fontRef idx="minor">
            <a:schemeClr val="tx1"/>
          </a:fontRef>
        </p:style>
      </p:cxnSp>
      <p:pic>
        <p:nvPicPr>
          <p:cNvPr id="11" name="内容占位符 3">
            <a:extLst>
              <a:ext uri="{FF2B5EF4-FFF2-40B4-BE49-F238E27FC236}">
                <a16:creationId xmlns:a16="http://schemas.microsoft.com/office/drawing/2014/main" id="{4F4E3487-D44D-4F32-83FF-DF78428F96E3}"/>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83142" y="3019343"/>
            <a:ext cx="2092418" cy="1287671"/>
          </a:xfrm>
          <a:prstGeom prst="rect">
            <a:avLst/>
          </a:prstGeom>
        </p:spPr>
      </p:pic>
      <p:sp>
        <p:nvSpPr>
          <p:cNvPr id="12" name="文本框 11">
            <a:extLst>
              <a:ext uri="{FF2B5EF4-FFF2-40B4-BE49-F238E27FC236}">
                <a16:creationId xmlns:a16="http://schemas.microsoft.com/office/drawing/2014/main" id="{CCC72F6D-16F4-41B5-B6DD-9D711411EC4D}"/>
              </a:ext>
            </a:extLst>
          </p:cNvPr>
          <p:cNvSpPr txBox="1"/>
          <p:nvPr/>
        </p:nvSpPr>
        <p:spPr>
          <a:xfrm>
            <a:off x="611525" y="5110951"/>
            <a:ext cx="1753337"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1957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月</a:t>
            </a:r>
            <a:endParaRPr lang="zh-CN" altLang="en-US" dirty="0">
              <a:latin typeface="微软雅黑" panose="020B0503020204020204" pitchFamily="34" charset="-122"/>
              <a:ea typeface="微软雅黑" panose="020B0503020204020204" pitchFamily="34" charset="-122"/>
            </a:endParaRPr>
          </a:p>
        </p:txBody>
      </p:sp>
      <p:sp>
        <p:nvSpPr>
          <p:cNvPr id="13" name="等腰三角形 12">
            <a:extLst>
              <a:ext uri="{FF2B5EF4-FFF2-40B4-BE49-F238E27FC236}">
                <a16:creationId xmlns:a16="http://schemas.microsoft.com/office/drawing/2014/main" id="{E199EE69-A7C9-4E29-8248-9E5D4C745C30}"/>
              </a:ext>
            </a:extLst>
          </p:cNvPr>
          <p:cNvSpPr/>
          <p:nvPr/>
        </p:nvSpPr>
        <p:spPr>
          <a:xfrm>
            <a:off x="1200751" y="4783661"/>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FAB9FD7C-2B82-40B6-8AE8-82B761CEF2F2}"/>
              </a:ext>
            </a:extLst>
          </p:cNvPr>
          <p:cNvSpPr txBox="1"/>
          <p:nvPr/>
        </p:nvSpPr>
        <p:spPr>
          <a:xfrm>
            <a:off x="196161" y="5443723"/>
            <a:ext cx="2237780" cy="646331"/>
          </a:xfrm>
          <a:prstGeom prst="rect">
            <a:avLst/>
          </a:prstGeom>
          <a:noFill/>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苏联发射成功</a:t>
            </a:r>
            <a:br>
              <a:rPr lang="en-US" altLang="zh-CN" sz="1800" dirty="0">
                <a:latin typeface="微软雅黑" panose="020B0503020204020204" pitchFamily="34" charset="-122"/>
                <a:ea typeface="微软雅黑" panose="020B0503020204020204" pitchFamily="34" charset="-122"/>
              </a:rPr>
            </a:br>
            <a:r>
              <a:rPr lang="zh-CN" altLang="en-US" sz="1800" dirty="0">
                <a:latin typeface="微软雅黑" panose="020B0503020204020204" pitchFamily="34" charset="-122"/>
                <a:ea typeface="微软雅黑" panose="020B0503020204020204" pitchFamily="34" charset="-122"/>
              </a:rPr>
              <a:t>第一颗人造卫星</a:t>
            </a:r>
          </a:p>
        </p:txBody>
      </p:sp>
      <p:sp>
        <p:nvSpPr>
          <p:cNvPr id="15" name="文本框 14">
            <a:extLst>
              <a:ext uri="{FF2B5EF4-FFF2-40B4-BE49-F238E27FC236}">
                <a16:creationId xmlns:a16="http://schemas.microsoft.com/office/drawing/2014/main" id="{4B4C3087-40EB-40F1-9604-EDF029278CF7}"/>
              </a:ext>
            </a:extLst>
          </p:cNvPr>
          <p:cNvSpPr txBox="1"/>
          <p:nvPr/>
        </p:nvSpPr>
        <p:spPr>
          <a:xfrm>
            <a:off x="563840" y="4288956"/>
            <a:ext cx="1873449"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斯普特尼克</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号</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A1AA1943-DA52-434E-9797-0CF6BC641548}"/>
              </a:ext>
            </a:extLst>
          </p:cNvPr>
          <p:cNvSpPr txBox="1"/>
          <p:nvPr/>
        </p:nvSpPr>
        <p:spPr>
          <a:xfrm>
            <a:off x="2460074" y="5443723"/>
            <a:ext cx="2381860"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美国成立</a:t>
            </a:r>
            <a:r>
              <a:rPr lang="zh-CN" altLang="en-US" b="0" i="0" dirty="0">
                <a:effectLst/>
                <a:latin typeface="微软雅黑" panose="020B0503020204020204" pitchFamily="34" charset="-122"/>
                <a:ea typeface="微软雅黑" panose="020B0503020204020204" pitchFamily="34" charset="-122"/>
              </a:rPr>
              <a:t>国防高级研究计划局（</a:t>
            </a:r>
            <a:r>
              <a:rPr lang="en-US" altLang="zh-CN" b="1" i="0" dirty="0">
                <a:effectLst/>
                <a:latin typeface="微软雅黑" panose="020B0503020204020204" pitchFamily="34" charset="-122"/>
                <a:ea typeface="微软雅黑" panose="020B0503020204020204" pitchFamily="34" charset="-122"/>
              </a:rPr>
              <a:t>ARPA</a:t>
            </a:r>
            <a:r>
              <a:rPr lang="zh-CN" altLang="en-US" b="1" i="0" dirty="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7" name="等腰三角形 16">
            <a:extLst>
              <a:ext uri="{FF2B5EF4-FFF2-40B4-BE49-F238E27FC236}">
                <a16:creationId xmlns:a16="http://schemas.microsoft.com/office/drawing/2014/main" id="{61F7312C-06E0-4A4A-B2D3-B76AFDE48F97}"/>
              </a:ext>
            </a:extLst>
          </p:cNvPr>
          <p:cNvSpPr/>
          <p:nvPr/>
        </p:nvSpPr>
        <p:spPr>
          <a:xfrm>
            <a:off x="3439185" y="4783661"/>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A681CFB9-11CF-4DF4-978E-7F35186A3143}"/>
              </a:ext>
            </a:extLst>
          </p:cNvPr>
          <p:cNvSpPr txBox="1"/>
          <p:nvPr/>
        </p:nvSpPr>
        <p:spPr>
          <a:xfrm>
            <a:off x="2574671" y="5082378"/>
            <a:ext cx="2138698" cy="369332"/>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1958</a:t>
            </a:r>
            <a:r>
              <a:rPr lang="zh-CN" altLang="en-US" b="0" i="0" dirty="0">
                <a:solidFill>
                  <a:srgbClr val="202124"/>
                </a:solidFill>
                <a:effectLst/>
                <a:latin typeface="微软雅黑" panose="020B0503020204020204" pitchFamily="34" charset="-122"/>
                <a:ea typeface="微软雅黑" panose="020B0503020204020204" pitchFamily="34" charset="-122"/>
              </a:rPr>
              <a:t>年</a:t>
            </a:r>
            <a:r>
              <a:rPr lang="en-US" altLang="zh-CN" b="0" i="0" dirty="0">
                <a:solidFill>
                  <a:srgbClr val="202124"/>
                </a:solidFill>
                <a:effectLst/>
                <a:latin typeface="微软雅黑" panose="020B0503020204020204" pitchFamily="34" charset="-122"/>
                <a:ea typeface="微软雅黑" panose="020B0503020204020204" pitchFamily="34" charset="-122"/>
              </a:rPr>
              <a:t>2</a:t>
            </a:r>
            <a:r>
              <a:rPr lang="zh-CN" altLang="en-US" b="0" i="0" dirty="0">
                <a:solidFill>
                  <a:srgbClr val="202124"/>
                </a:solidFill>
                <a:effectLst/>
                <a:latin typeface="微软雅黑" panose="020B0503020204020204" pitchFamily="34" charset="-122"/>
                <a:ea typeface="微软雅黑" panose="020B0503020204020204" pitchFamily="34" charset="-122"/>
              </a:rPr>
              <a:t>月</a:t>
            </a:r>
            <a:endParaRPr lang="zh-CN" alt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F050C4AF-DDF6-4B6A-BF72-53074AB8D77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8778" y="3019343"/>
            <a:ext cx="2153155" cy="1300225"/>
          </a:xfrm>
          <a:prstGeom prst="rect">
            <a:avLst/>
          </a:prstGeom>
        </p:spPr>
      </p:pic>
      <p:sp>
        <p:nvSpPr>
          <p:cNvPr id="20" name="文本框 19">
            <a:extLst>
              <a:ext uri="{FF2B5EF4-FFF2-40B4-BE49-F238E27FC236}">
                <a16:creationId xmlns:a16="http://schemas.microsoft.com/office/drawing/2014/main" id="{EC86DA52-0677-4874-BEDE-4CA79B3E32C4}"/>
              </a:ext>
            </a:extLst>
          </p:cNvPr>
          <p:cNvSpPr txBox="1"/>
          <p:nvPr/>
        </p:nvSpPr>
        <p:spPr>
          <a:xfrm>
            <a:off x="2688778" y="4304133"/>
            <a:ext cx="2390539" cy="369332"/>
          </a:xfrm>
          <a:prstGeom prst="rect">
            <a:avLst/>
          </a:prstGeom>
          <a:noFill/>
        </p:spPr>
        <p:txBody>
          <a:bodyPr wrap="square">
            <a:spAutoFit/>
          </a:bodyPr>
          <a:lstStyle/>
          <a:p>
            <a:r>
              <a:rPr lang="zh-CN" altLang="en-US" b="0" i="0" dirty="0">
                <a:solidFill>
                  <a:srgbClr val="C00000"/>
                </a:solidFill>
                <a:effectLst/>
                <a:latin typeface="微软雅黑" panose="020B0503020204020204" pitchFamily="34" charset="-122"/>
                <a:ea typeface="微软雅黑" panose="020B0503020204020204" pitchFamily="34" charset="-122"/>
              </a:rPr>
              <a:t>国防高级研究计划局</a:t>
            </a:r>
            <a:endParaRPr lang="zh-CN" altLang="en-US" dirty="0">
              <a:solidFill>
                <a:srgbClr val="C00000"/>
              </a:solidFill>
            </a:endParaRPr>
          </a:p>
        </p:txBody>
      </p:sp>
      <p:sp>
        <p:nvSpPr>
          <p:cNvPr id="21" name="等腰三角形 20">
            <a:extLst>
              <a:ext uri="{FF2B5EF4-FFF2-40B4-BE49-F238E27FC236}">
                <a16:creationId xmlns:a16="http://schemas.microsoft.com/office/drawing/2014/main" id="{DB8061A9-FF62-4592-A085-8098FF554C74}"/>
              </a:ext>
            </a:extLst>
          </p:cNvPr>
          <p:cNvSpPr/>
          <p:nvPr/>
        </p:nvSpPr>
        <p:spPr>
          <a:xfrm>
            <a:off x="6362103" y="4783661"/>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06CFF336-A878-44F3-B2B4-60CCC2474D3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15499"/>
          <a:stretch/>
        </p:blipFill>
        <p:spPr>
          <a:xfrm>
            <a:off x="5113843" y="3541860"/>
            <a:ext cx="2553543" cy="746177"/>
          </a:xfrm>
          <a:prstGeom prst="rect">
            <a:avLst/>
          </a:prstGeom>
          <a:ln>
            <a:solidFill>
              <a:schemeClr val="bg1">
                <a:lumMod val="75000"/>
              </a:schemeClr>
            </a:solidFill>
          </a:ln>
        </p:spPr>
      </p:pic>
      <p:sp>
        <p:nvSpPr>
          <p:cNvPr id="23" name="文本框 22">
            <a:extLst>
              <a:ext uri="{FF2B5EF4-FFF2-40B4-BE49-F238E27FC236}">
                <a16:creationId xmlns:a16="http://schemas.microsoft.com/office/drawing/2014/main" id="{D2D52160-C7E3-4A3A-A6F4-8417FFB87189}"/>
              </a:ext>
            </a:extLst>
          </p:cNvPr>
          <p:cNvSpPr txBox="1"/>
          <p:nvPr/>
        </p:nvSpPr>
        <p:spPr>
          <a:xfrm>
            <a:off x="5248263" y="4320340"/>
            <a:ext cx="2390539" cy="369332"/>
          </a:xfrm>
          <a:prstGeom prst="rect">
            <a:avLst/>
          </a:prstGeom>
          <a:noFill/>
        </p:spPr>
        <p:txBody>
          <a:bodyPr wrap="square">
            <a:spAutoFit/>
          </a:bodyPr>
          <a:lstStyle/>
          <a:p>
            <a:pPr algn="ctr"/>
            <a:r>
              <a:rPr lang="en-US" altLang="zh-CN" b="0" i="0" dirty="0">
                <a:solidFill>
                  <a:srgbClr val="C00000"/>
                </a:solidFill>
                <a:effectLst/>
                <a:latin typeface="微软雅黑" panose="020B0503020204020204" pitchFamily="34" charset="-122"/>
                <a:ea typeface="微软雅黑" panose="020B0503020204020204" pitchFamily="34" charset="-122"/>
              </a:rPr>
              <a:t>ARPANET</a:t>
            </a:r>
            <a:r>
              <a:rPr lang="zh-CN" altLang="en-US" b="0" i="0" dirty="0">
                <a:solidFill>
                  <a:srgbClr val="C00000"/>
                </a:solidFill>
                <a:effectLst/>
                <a:latin typeface="微软雅黑" panose="020B0503020204020204" pitchFamily="34" charset="-122"/>
                <a:ea typeface="微软雅黑" panose="020B0503020204020204" pitchFamily="34" charset="-122"/>
              </a:rPr>
              <a:t>诞生</a:t>
            </a:r>
            <a:endParaRPr lang="zh-CN" altLang="en-US" dirty="0">
              <a:solidFill>
                <a:srgbClr val="C00000"/>
              </a:solidFill>
            </a:endParaRPr>
          </a:p>
        </p:txBody>
      </p:sp>
      <p:sp>
        <p:nvSpPr>
          <p:cNvPr id="24" name="文本框 23">
            <a:extLst>
              <a:ext uri="{FF2B5EF4-FFF2-40B4-BE49-F238E27FC236}">
                <a16:creationId xmlns:a16="http://schemas.microsoft.com/office/drawing/2014/main" id="{5EEE117D-470C-4F53-91AA-6FEF36BFA916}"/>
              </a:ext>
            </a:extLst>
          </p:cNvPr>
          <p:cNvSpPr txBox="1"/>
          <p:nvPr/>
        </p:nvSpPr>
        <p:spPr>
          <a:xfrm>
            <a:off x="5830848" y="5084681"/>
            <a:ext cx="1484945" cy="369332"/>
          </a:xfrm>
          <a:prstGeom prst="rect">
            <a:avLst/>
          </a:prstGeom>
          <a:noFill/>
        </p:spPr>
        <p:txBody>
          <a:bodyPr wrap="square">
            <a:spAutoFit/>
          </a:bodyPr>
          <a:lstStyle/>
          <a:p>
            <a:r>
              <a:rPr lang="en-US" altLang="zh-CN" b="0" i="0" dirty="0">
                <a:solidFill>
                  <a:srgbClr val="202124"/>
                </a:solidFill>
                <a:effectLst/>
                <a:latin typeface="微软雅黑" panose="020B0503020204020204" pitchFamily="34" charset="-122"/>
                <a:ea typeface="微软雅黑" panose="020B0503020204020204" pitchFamily="34" charset="-122"/>
              </a:rPr>
              <a:t>1969</a:t>
            </a:r>
            <a:r>
              <a:rPr lang="zh-CN" altLang="en-US" b="0" i="0" dirty="0">
                <a:solidFill>
                  <a:srgbClr val="202124"/>
                </a:solidFill>
                <a:effectLst/>
                <a:latin typeface="微软雅黑" panose="020B0503020204020204" pitchFamily="34" charset="-122"/>
                <a:ea typeface="微软雅黑" panose="020B0503020204020204" pitchFamily="34" charset="-122"/>
              </a:rPr>
              <a:t>年</a:t>
            </a:r>
            <a:r>
              <a:rPr lang="en-US" altLang="zh-CN" b="0" i="0" dirty="0">
                <a:solidFill>
                  <a:srgbClr val="202124"/>
                </a:solidFill>
                <a:effectLst/>
                <a:latin typeface="微软雅黑" panose="020B0503020204020204" pitchFamily="34" charset="-122"/>
                <a:ea typeface="微软雅黑" panose="020B0503020204020204" pitchFamily="34" charset="-122"/>
              </a:rPr>
              <a:t>8</a:t>
            </a:r>
            <a:r>
              <a:rPr lang="zh-CN" altLang="en-US" b="0" i="0" dirty="0">
                <a:solidFill>
                  <a:srgbClr val="202124"/>
                </a:solidFill>
                <a:effectLst/>
                <a:latin typeface="微软雅黑" panose="020B0503020204020204" pitchFamily="34" charset="-122"/>
                <a:ea typeface="微软雅黑" panose="020B0503020204020204" pitchFamily="34" charset="-122"/>
              </a:rPr>
              <a:t>月</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5B842DC3-BD8D-4326-B6F1-20E89BB88A8C}"/>
              </a:ext>
            </a:extLst>
          </p:cNvPr>
          <p:cNvSpPr txBox="1"/>
          <p:nvPr/>
        </p:nvSpPr>
        <p:spPr>
          <a:xfrm>
            <a:off x="5142607" y="5443042"/>
            <a:ext cx="2610567" cy="646331"/>
          </a:xfrm>
          <a:prstGeom prst="rect">
            <a:avLst/>
          </a:prstGeom>
          <a:noFill/>
        </p:spPr>
        <p:txBody>
          <a:bodyPr wrap="square" rtlCol="0">
            <a:spAutoFit/>
          </a:bodyPr>
          <a:lstStyle/>
          <a:p>
            <a:pPr algn="ctr"/>
            <a:r>
              <a:rPr lang="en-US" altLang="zh-CN" b="0" i="0" dirty="0">
                <a:effectLst/>
                <a:latin typeface="微软雅黑" panose="020B0503020204020204" pitchFamily="34" charset="-122"/>
                <a:ea typeface="微软雅黑" panose="020B0503020204020204" pitchFamily="34" charset="-122"/>
              </a:rPr>
              <a:t>ARPANET</a:t>
            </a:r>
            <a:r>
              <a:rPr lang="zh-CN" altLang="en-US" b="0" i="0" dirty="0">
                <a:effectLst/>
                <a:latin typeface="微软雅黑" panose="020B0503020204020204" pitchFamily="34" charset="-122"/>
                <a:ea typeface="微软雅黑" panose="020B0503020204020204" pitchFamily="34" charset="-122"/>
              </a:rPr>
              <a:t>诞生，</a:t>
            </a:r>
            <a:r>
              <a:rPr lang="zh-CN" altLang="en-US" b="0" i="0" dirty="0">
                <a:solidFill>
                  <a:srgbClr val="C00000"/>
                </a:solidFill>
                <a:effectLst/>
                <a:latin typeface="微软雅黑" panose="020B0503020204020204" pitchFamily="34" charset="-122"/>
                <a:ea typeface="微软雅黑" panose="020B0503020204020204" pitchFamily="34" charset="-122"/>
              </a:rPr>
              <a:t>创新地</a:t>
            </a:r>
            <a:r>
              <a:rPr lang="zh-CN" altLang="en-US" dirty="0">
                <a:solidFill>
                  <a:srgbClr val="C00000"/>
                </a:solidFill>
                <a:latin typeface="微软雅黑" panose="020B0503020204020204" pitchFamily="34" charset="-122"/>
                <a:ea typeface="微软雅黑" panose="020B0503020204020204" pitchFamily="34" charset="-122"/>
              </a:rPr>
              <a:t>采用了</a:t>
            </a:r>
            <a:r>
              <a:rPr lang="zh-CN" altLang="en-US" b="0" i="0" dirty="0">
                <a:solidFill>
                  <a:srgbClr val="C00000"/>
                </a:solidFill>
                <a:effectLst/>
                <a:latin typeface="微软雅黑" panose="020B0503020204020204" pitchFamily="34" charset="-122"/>
                <a:ea typeface="微软雅黑" panose="020B0503020204020204" pitchFamily="34" charset="-122"/>
              </a:rPr>
              <a:t>分组交换技术</a:t>
            </a:r>
            <a:endParaRPr lang="zh-CN" altLang="en-US" dirty="0"/>
          </a:p>
        </p:txBody>
      </p:sp>
      <p:sp>
        <p:nvSpPr>
          <p:cNvPr id="26" name="文本框 25">
            <a:extLst>
              <a:ext uri="{FF2B5EF4-FFF2-40B4-BE49-F238E27FC236}">
                <a16:creationId xmlns:a16="http://schemas.microsoft.com/office/drawing/2014/main" id="{AD2198FA-73F1-41D7-8FD3-0E17D20426EC}"/>
              </a:ext>
            </a:extLst>
          </p:cNvPr>
          <p:cNvSpPr txBox="1"/>
          <p:nvPr/>
        </p:nvSpPr>
        <p:spPr>
          <a:xfrm>
            <a:off x="5012919" y="2751507"/>
            <a:ext cx="2766527" cy="707886"/>
          </a:xfrm>
          <a:prstGeom prst="rect">
            <a:avLst/>
          </a:prstGeom>
          <a:noFill/>
        </p:spPr>
        <p:txBody>
          <a:bodyPr wrap="square">
            <a:spAutoFit/>
          </a:bodyPr>
          <a:lstStyle/>
          <a:p>
            <a:pPr algn="ctr"/>
            <a:r>
              <a:rPr lang="zh-CN" altLang="en-US" sz="2000" b="1" i="0" dirty="0">
                <a:solidFill>
                  <a:srgbClr val="202122"/>
                </a:solidFill>
                <a:effectLst/>
                <a:latin typeface="微软雅黑" panose="020B0503020204020204" pitchFamily="34" charset="-122"/>
                <a:ea typeface="微软雅黑" panose="020B0503020204020204" pitchFamily="34" charset="-122"/>
              </a:rPr>
              <a:t>四个节</a:t>
            </a:r>
            <a:r>
              <a:rPr lang="zh-CN" altLang="en-US" sz="2000" b="1" dirty="0">
                <a:solidFill>
                  <a:srgbClr val="202122"/>
                </a:solidFill>
                <a:latin typeface="微软雅黑" panose="020B0503020204020204" pitchFamily="34" charset="-122"/>
                <a:ea typeface="微软雅黑" panose="020B0503020204020204" pitchFamily="34" charset="-122"/>
              </a:rPr>
              <a:t>点</a:t>
            </a:r>
            <a:r>
              <a:rPr lang="en-US" altLang="zh-CN" sz="2000" b="0" i="0" dirty="0">
                <a:solidFill>
                  <a:srgbClr val="202122"/>
                </a:solidFill>
                <a:effectLst/>
                <a:latin typeface="Arial" panose="020B0604020202020204" pitchFamily="34" charset="0"/>
              </a:rPr>
              <a:t>UCLA</a:t>
            </a:r>
            <a:r>
              <a:rPr lang="en-US" altLang="zh-CN" sz="2000" dirty="0">
                <a:solidFill>
                  <a:srgbClr val="202122"/>
                </a:solidFill>
                <a:latin typeface="Arial" panose="020B0604020202020204" pitchFamily="34" charset="0"/>
              </a:rPr>
              <a:t>/</a:t>
            </a:r>
            <a:r>
              <a:rPr lang="en-US" altLang="zh-CN" sz="2000" b="0" i="0" dirty="0">
                <a:solidFill>
                  <a:srgbClr val="202122"/>
                </a:solidFill>
                <a:effectLst/>
                <a:latin typeface="Arial" panose="020B0604020202020204" pitchFamily="34" charset="0"/>
              </a:rPr>
              <a:t>SRI/UCSB/Utah</a:t>
            </a:r>
            <a:endParaRPr lang="zh-CN" altLang="en-US" sz="2000" dirty="0"/>
          </a:p>
        </p:txBody>
      </p:sp>
      <p:sp>
        <p:nvSpPr>
          <p:cNvPr id="27" name="文本框 26">
            <a:extLst>
              <a:ext uri="{FF2B5EF4-FFF2-40B4-BE49-F238E27FC236}">
                <a16:creationId xmlns:a16="http://schemas.microsoft.com/office/drawing/2014/main" id="{0E2A15E4-A74D-41AC-B4A7-9FFA137552AA}"/>
              </a:ext>
            </a:extLst>
          </p:cNvPr>
          <p:cNvSpPr txBox="1"/>
          <p:nvPr/>
        </p:nvSpPr>
        <p:spPr>
          <a:xfrm>
            <a:off x="7966010" y="5056871"/>
            <a:ext cx="1484945" cy="335756"/>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1983</a:t>
            </a:r>
            <a:r>
              <a:rPr lang="zh-CN" altLang="en-US" b="0" i="0" dirty="0">
                <a:solidFill>
                  <a:srgbClr val="202124"/>
                </a:solidFill>
                <a:effectLst/>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86047E3B-B898-47FC-A66E-CEA1E6B64785}"/>
              </a:ext>
            </a:extLst>
          </p:cNvPr>
          <p:cNvSpPr txBox="1"/>
          <p:nvPr/>
        </p:nvSpPr>
        <p:spPr>
          <a:xfrm>
            <a:off x="7748823" y="5439047"/>
            <a:ext cx="1919320"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ARPANET</a:t>
            </a:r>
            <a:r>
              <a:rPr lang="zh-CN" altLang="en-US" dirty="0">
                <a:latin typeface="微软雅黑" panose="020B0503020204020204" pitchFamily="34" charset="-122"/>
                <a:ea typeface="微软雅黑" panose="020B0503020204020204" pitchFamily="34" charset="-122"/>
              </a:rPr>
              <a:t>采用</a:t>
            </a:r>
            <a:r>
              <a:rPr lang="en-US" altLang="zh-CN" dirty="0">
                <a:latin typeface="微软雅黑" panose="020B0503020204020204" pitchFamily="34" charset="-122"/>
                <a:ea typeface="微软雅黑" panose="020B0503020204020204" pitchFamily="34" charset="-122"/>
              </a:rPr>
              <a:t>TCP/IP</a:t>
            </a:r>
            <a:endParaRPr lang="zh-CN" altLang="en-US"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ABD8335-4AF5-42B6-A548-C805E180172E}"/>
              </a:ext>
            </a:extLst>
          </p:cNvPr>
          <p:cNvSpPr/>
          <p:nvPr/>
        </p:nvSpPr>
        <p:spPr>
          <a:xfrm>
            <a:off x="9717491" y="5060303"/>
            <a:ext cx="2046196" cy="102975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31" name="文本框 30">
            <a:extLst>
              <a:ext uri="{FF2B5EF4-FFF2-40B4-BE49-F238E27FC236}">
                <a16:creationId xmlns:a16="http://schemas.microsoft.com/office/drawing/2014/main" id="{FA0DA531-5F77-4417-B049-684CBD37FB85}"/>
              </a:ext>
            </a:extLst>
          </p:cNvPr>
          <p:cNvSpPr txBox="1"/>
          <p:nvPr/>
        </p:nvSpPr>
        <p:spPr>
          <a:xfrm>
            <a:off x="9904055" y="5026882"/>
            <a:ext cx="1484945" cy="369332"/>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1990</a:t>
            </a:r>
            <a:r>
              <a:rPr lang="zh-CN" altLang="en-US" b="0" i="0" dirty="0">
                <a:solidFill>
                  <a:srgbClr val="202124"/>
                </a:solidFill>
                <a:effectLst/>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272FF0A-EB42-4141-B69B-9E57C3B4710C}"/>
              </a:ext>
            </a:extLst>
          </p:cNvPr>
          <p:cNvSpPr txBox="1"/>
          <p:nvPr/>
        </p:nvSpPr>
        <p:spPr>
          <a:xfrm>
            <a:off x="9686867" y="5425846"/>
            <a:ext cx="2138099"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ARPANET</a:t>
            </a:r>
            <a:r>
              <a:rPr lang="zh-CN" altLang="en-US" dirty="0">
                <a:latin typeface="微软雅黑" panose="020B0503020204020204" pitchFamily="34" charset="-122"/>
                <a:ea typeface="微软雅黑" panose="020B0503020204020204" pitchFamily="34" charset="-122"/>
              </a:rPr>
              <a:t>退役</a:t>
            </a:r>
            <a:br>
              <a:rPr lang="en-US" altLang="zh-CN" dirty="0">
                <a:latin typeface="微软雅黑" panose="020B0503020204020204" pitchFamily="34" charset="-122"/>
                <a:ea typeface="微软雅黑" panose="020B0503020204020204" pitchFamily="34" charset="-122"/>
              </a:rPr>
            </a:br>
            <a:r>
              <a:rPr lang="zh-CN" altLang="en-US" dirty="0">
                <a:solidFill>
                  <a:srgbClr val="C00000"/>
                </a:solidFill>
                <a:latin typeface="微软雅黑" panose="020B0503020204020204" pitchFamily="34" charset="-122"/>
                <a:ea typeface="微软雅黑" panose="020B0503020204020204" pitchFamily="34" charset="-122"/>
              </a:rPr>
              <a:t>移交基金委</a:t>
            </a:r>
            <a:r>
              <a:rPr lang="en-US" altLang="zh-CN" dirty="0">
                <a:solidFill>
                  <a:srgbClr val="C00000"/>
                </a:solidFill>
                <a:latin typeface="微软雅黑" panose="020B0503020204020204" pitchFamily="34" charset="-122"/>
                <a:ea typeface="微软雅黑" panose="020B0503020204020204" pitchFamily="34" charset="-122"/>
              </a:rPr>
              <a:t>NSF</a:t>
            </a:r>
          </a:p>
        </p:txBody>
      </p:sp>
      <p:sp>
        <p:nvSpPr>
          <p:cNvPr id="33" name="等腰三角形 32">
            <a:extLst>
              <a:ext uri="{FF2B5EF4-FFF2-40B4-BE49-F238E27FC236}">
                <a16:creationId xmlns:a16="http://schemas.microsoft.com/office/drawing/2014/main" id="{730BAEAE-AE84-4E58-BA41-0A7B4E4E89D2}"/>
              </a:ext>
            </a:extLst>
          </p:cNvPr>
          <p:cNvSpPr/>
          <p:nvPr/>
        </p:nvSpPr>
        <p:spPr>
          <a:xfrm>
            <a:off x="10495240" y="4783661"/>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E8C16FE-D7CB-4A6B-8F8C-CA68AF4CDE65}"/>
              </a:ext>
            </a:extLst>
          </p:cNvPr>
          <p:cNvSpPr txBox="1"/>
          <p:nvPr/>
        </p:nvSpPr>
        <p:spPr>
          <a:xfrm>
            <a:off x="7939296" y="1390959"/>
            <a:ext cx="4060092" cy="2654573"/>
          </a:xfrm>
          <a:prstGeom prst="rect">
            <a:avLst/>
          </a:prstGeom>
          <a:noFill/>
        </p:spPr>
        <p:txBody>
          <a:bodyPr wrap="square">
            <a:spAutoFit/>
          </a:bodyPr>
          <a:lstStyle/>
          <a:p>
            <a:pPr marL="342900" indent="-342900">
              <a:spcBef>
                <a:spcPts val="900"/>
              </a:spcBef>
              <a:buFont typeface="Wingdings" panose="05000000000000000000" pitchFamily="2" charset="2"/>
              <a:buChar char="Ø"/>
            </a:pPr>
            <a:r>
              <a:rPr lang="en-US" altLang="zh-CN" sz="2200" b="0" i="0" dirty="0">
                <a:solidFill>
                  <a:srgbClr val="0A0A0A"/>
                </a:solidFill>
                <a:effectLst/>
                <a:latin typeface="微软雅黑" panose="020B0503020204020204" pitchFamily="34" charset="-122"/>
                <a:ea typeface="微软雅黑" panose="020B0503020204020204" pitchFamily="34" charset="-122"/>
              </a:rPr>
              <a:t>1972</a:t>
            </a:r>
            <a:r>
              <a:rPr lang="zh-CN" altLang="en-US" sz="2200" b="0" i="0" dirty="0">
                <a:solidFill>
                  <a:srgbClr val="0A0A0A"/>
                </a:solidFill>
                <a:effectLst/>
                <a:latin typeface="微软雅黑" panose="020B0503020204020204" pitchFamily="34" charset="-122"/>
                <a:ea typeface="微软雅黑" panose="020B0503020204020204" pitchFamily="34" charset="-122"/>
              </a:rPr>
              <a:t>年底：</a:t>
            </a:r>
            <a:r>
              <a:rPr lang="en-US" altLang="zh-CN" sz="2200" b="0" i="0" dirty="0">
                <a:solidFill>
                  <a:srgbClr val="0A0A0A"/>
                </a:solidFill>
                <a:effectLst/>
                <a:latin typeface="微软雅黑" panose="020B0503020204020204" pitchFamily="34" charset="-122"/>
                <a:ea typeface="微软雅黑" panose="020B0503020204020204" pitchFamily="34" charset="-122"/>
              </a:rPr>
              <a:t>24</a:t>
            </a:r>
            <a:r>
              <a:rPr lang="zh-CN" altLang="en-US" sz="2200" b="0" i="0" dirty="0">
                <a:solidFill>
                  <a:srgbClr val="0A0A0A"/>
                </a:solidFill>
                <a:effectLst/>
                <a:latin typeface="微软雅黑" panose="020B0503020204020204" pitchFamily="34" charset="-122"/>
                <a:ea typeface="微软雅黑" panose="020B0503020204020204" pitchFamily="34" charset="-122"/>
              </a:rPr>
              <a:t>个站点</a:t>
            </a:r>
            <a:endParaRPr lang="en-US" altLang="zh-CN" sz="2200" b="0" i="0" dirty="0">
              <a:solidFill>
                <a:srgbClr val="0A0A0A"/>
              </a:solidFill>
              <a:effectLst/>
              <a:latin typeface="微软雅黑" panose="020B0503020204020204" pitchFamily="34" charset="-122"/>
              <a:ea typeface="微软雅黑" panose="020B0503020204020204" pitchFamily="34" charset="-122"/>
            </a:endParaRPr>
          </a:p>
          <a:p>
            <a:pPr marL="800100" lvl="1" indent="-342900">
              <a:spcBef>
                <a:spcPts val="900"/>
              </a:spcBef>
              <a:buFont typeface="Arial" panose="020B0604020202020204" pitchFamily="34" charset="0"/>
              <a:buChar char="•"/>
            </a:pPr>
            <a:r>
              <a:rPr lang="zh-CN" altLang="en-US" sz="2000" b="0" i="0" dirty="0">
                <a:solidFill>
                  <a:srgbClr val="0A0A0A"/>
                </a:solidFill>
                <a:effectLst/>
                <a:latin typeface="微软雅黑" panose="020B0503020204020204" pitchFamily="34" charset="-122"/>
                <a:ea typeface="微软雅黑" panose="020B0503020204020204" pitchFamily="34" charset="-122"/>
              </a:rPr>
              <a:t>美国国防部</a:t>
            </a:r>
            <a:r>
              <a:rPr lang="en-US" altLang="zh-CN" sz="2000" b="0" i="0" dirty="0">
                <a:solidFill>
                  <a:srgbClr val="0A0A0A"/>
                </a:solidFill>
                <a:effectLst/>
                <a:latin typeface="微软雅黑" panose="020B0503020204020204" pitchFamily="34" charset="-122"/>
                <a:ea typeface="微软雅黑" panose="020B0503020204020204" pitchFamily="34" charset="-122"/>
              </a:rPr>
              <a:t>DARPA</a:t>
            </a:r>
            <a:r>
              <a:rPr lang="zh-CN" altLang="en-US" sz="2000" dirty="0">
                <a:solidFill>
                  <a:srgbClr val="0A0A0A"/>
                </a:solidFill>
                <a:latin typeface="微软雅黑" panose="020B0503020204020204" pitchFamily="34" charset="-122"/>
                <a:ea typeface="微软雅黑" panose="020B0503020204020204" pitchFamily="34" charset="-122"/>
              </a:rPr>
              <a:t>、基金委</a:t>
            </a:r>
            <a:r>
              <a:rPr lang="en-US" altLang="zh-CN" sz="2000" b="0" i="0" dirty="0">
                <a:solidFill>
                  <a:srgbClr val="0A0A0A"/>
                </a:solidFill>
                <a:effectLst/>
                <a:latin typeface="微软雅黑" panose="020B0503020204020204" pitchFamily="34" charset="-122"/>
                <a:ea typeface="微软雅黑" panose="020B0503020204020204" pitchFamily="34" charset="-122"/>
              </a:rPr>
              <a:t>NSF</a:t>
            </a:r>
            <a:r>
              <a:rPr lang="zh-CN" altLang="en-US" sz="2000" b="0" i="0" dirty="0">
                <a:solidFill>
                  <a:srgbClr val="0A0A0A"/>
                </a:solidFill>
                <a:effectLst/>
                <a:latin typeface="微软雅黑" panose="020B0503020204020204" pitchFamily="34" charset="-122"/>
                <a:ea typeface="微软雅黑" panose="020B0503020204020204" pitchFamily="34" charset="-122"/>
              </a:rPr>
              <a:t>以及</a:t>
            </a:r>
            <a:r>
              <a:rPr lang="en-US" altLang="zh-CN" sz="2000" b="0" i="0" dirty="0">
                <a:solidFill>
                  <a:srgbClr val="0A0A0A"/>
                </a:solidFill>
                <a:effectLst/>
                <a:latin typeface="微软雅黑" panose="020B0503020204020204" pitchFamily="34" charset="-122"/>
                <a:ea typeface="微软雅黑" panose="020B0503020204020204" pitchFamily="34" charset="-122"/>
              </a:rPr>
              <a:t>UCLA</a:t>
            </a:r>
            <a:r>
              <a:rPr lang="zh-CN" altLang="en-US" sz="2000" b="0" i="0" dirty="0">
                <a:solidFill>
                  <a:srgbClr val="0A0A0A"/>
                </a:solidFill>
                <a:effectLst/>
                <a:latin typeface="微软雅黑" panose="020B0503020204020204" pitchFamily="34" charset="-122"/>
                <a:ea typeface="微软雅黑" panose="020B0503020204020204" pitchFamily="34" charset="-122"/>
              </a:rPr>
              <a:t>、</a:t>
            </a:r>
            <a:r>
              <a:rPr lang="en-US" altLang="zh-CN" sz="2000" b="0" i="0" dirty="0">
                <a:solidFill>
                  <a:srgbClr val="0A0A0A"/>
                </a:solidFill>
                <a:effectLst/>
                <a:latin typeface="微软雅黑" panose="020B0503020204020204" pitchFamily="34" charset="-122"/>
                <a:ea typeface="微软雅黑" panose="020B0503020204020204" pitchFamily="34" charset="-122"/>
              </a:rPr>
              <a:t>UCSB</a:t>
            </a:r>
            <a:r>
              <a:rPr lang="zh-CN" altLang="en-US" sz="2000" dirty="0">
                <a:solidFill>
                  <a:srgbClr val="0A0A0A"/>
                </a:solidFill>
                <a:latin typeface="微软雅黑" panose="020B0503020204020204" pitchFamily="34" charset="-122"/>
                <a:ea typeface="微软雅黑" panose="020B0503020204020204" pitchFamily="34" charset="-122"/>
              </a:rPr>
              <a:t>等高校</a:t>
            </a:r>
            <a:endParaRPr lang="en-US" altLang="zh-CN" sz="2000" b="0" i="0" dirty="0">
              <a:solidFill>
                <a:srgbClr val="0A0A0A"/>
              </a:solidFill>
              <a:effectLst/>
              <a:latin typeface="微软雅黑" panose="020B0503020204020204" pitchFamily="34" charset="-122"/>
              <a:ea typeface="微软雅黑" panose="020B0503020204020204" pitchFamily="34" charset="-122"/>
            </a:endParaRPr>
          </a:p>
          <a:p>
            <a:pPr marL="342900" indent="-342900">
              <a:spcBef>
                <a:spcPts val="900"/>
              </a:spcBef>
              <a:buFont typeface="Wingdings" panose="05000000000000000000" pitchFamily="2" charset="2"/>
              <a:buChar char="Ø"/>
            </a:pPr>
            <a:r>
              <a:rPr lang="en-US" altLang="zh-CN" sz="2200" b="0" i="0" dirty="0">
                <a:solidFill>
                  <a:srgbClr val="0A0A0A"/>
                </a:solidFill>
                <a:effectLst/>
                <a:latin typeface="微软雅黑" panose="020B0503020204020204" pitchFamily="34" charset="-122"/>
                <a:ea typeface="微软雅黑" panose="020B0503020204020204" pitchFamily="34" charset="-122"/>
              </a:rPr>
              <a:t>80</a:t>
            </a:r>
            <a:r>
              <a:rPr lang="zh-CN" altLang="en-US" sz="2200" b="0" i="0" dirty="0">
                <a:solidFill>
                  <a:srgbClr val="0A0A0A"/>
                </a:solidFill>
                <a:effectLst/>
                <a:latin typeface="微软雅黑" panose="020B0503020204020204" pitchFamily="34" charset="-122"/>
                <a:ea typeface="微软雅黑" panose="020B0503020204020204" pitchFamily="34" charset="-122"/>
              </a:rPr>
              <a:t>年代中期</a:t>
            </a:r>
            <a:endParaRPr lang="en-US" altLang="zh-CN" sz="2200" b="0" i="0" dirty="0">
              <a:solidFill>
                <a:srgbClr val="0A0A0A"/>
              </a:solidFill>
              <a:effectLst/>
              <a:latin typeface="微软雅黑" panose="020B0503020204020204" pitchFamily="34" charset="-122"/>
              <a:ea typeface="微软雅黑" panose="020B0503020204020204" pitchFamily="34" charset="-122"/>
            </a:endParaRPr>
          </a:p>
          <a:p>
            <a:pPr marL="800100" lvl="1" indent="-342900">
              <a:spcBef>
                <a:spcPts val="900"/>
              </a:spcBef>
              <a:buFont typeface="Arial" panose="020B0604020202020204" pitchFamily="34" charset="0"/>
              <a:buChar char="•"/>
            </a:pPr>
            <a:r>
              <a:rPr lang="en-US" altLang="zh-CN" sz="2000" dirty="0">
                <a:solidFill>
                  <a:srgbClr val="0A0A0A"/>
                </a:solidFill>
                <a:latin typeface="微软雅黑" panose="020B0503020204020204" pitchFamily="34" charset="-122"/>
                <a:ea typeface="微软雅黑" panose="020B0503020204020204" pitchFamily="34" charset="-122"/>
              </a:rPr>
              <a:t>Internet</a:t>
            </a:r>
            <a:r>
              <a:rPr lang="zh-CN" altLang="en-US" sz="2000" b="0" i="0" dirty="0">
                <a:solidFill>
                  <a:srgbClr val="0A0A0A"/>
                </a:solidFill>
                <a:effectLst/>
                <a:latin typeface="微软雅黑" panose="020B0503020204020204" pitchFamily="34" charset="-122"/>
                <a:ea typeface="微软雅黑" panose="020B0503020204020204" pitchFamily="34" charset="-122"/>
              </a:rPr>
              <a:t>横跨北美、欧洲和澳大利亚，成为全球性网络</a:t>
            </a:r>
            <a:endParaRPr lang="en-US" altLang="zh-CN" sz="2000" b="0" i="0" dirty="0">
              <a:solidFill>
                <a:srgbClr val="0A0A0A"/>
              </a:solidFill>
              <a:effectLst/>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648BEA8E-1527-44CE-A326-4E7AAF3B375B}"/>
              </a:ext>
            </a:extLst>
          </p:cNvPr>
          <p:cNvSpPr txBox="1"/>
          <p:nvPr/>
        </p:nvSpPr>
        <p:spPr>
          <a:xfrm>
            <a:off x="7553240" y="6250866"/>
            <a:ext cx="2236510"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标志着互联网诞生</a:t>
            </a:r>
          </a:p>
        </p:txBody>
      </p:sp>
      <p:sp>
        <p:nvSpPr>
          <p:cNvPr id="36" name="星形: 五角 35">
            <a:extLst>
              <a:ext uri="{FF2B5EF4-FFF2-40B4-BE49-F238E27FC236}">
                <a16:creationId xmlns:a16="http://schemas.microsoft.com/office/drawing/2014/main" id="{249B5F52-4DF9-4ECB-8CE6-1155D4E26B7C}"/>
              </a:ext>
            </a:extLst>
          </p:cNvPr>
          <p:cNvSpPr/>
          <p:nvPr/>
        </p:nvSpPr>
        <p:spPr>
          <a:xfrm>
            <a:off x="8474930" y="6076920"/>
            <a:ext cx="393130" cy="22387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3592315-524D-954D-9DE4-DCF97569A9FA}"/>
              </a:ext>
            </a:extLst>
          </p:cNvPr>
          <p:cNvSpPr txBox="1"/>
          <p:nvPr/>
        </p:nvSpPr>
        <p:spPr>
          <a:xfrm>
            <a:off x="1982865" y="1583636"/>
            <a:ext cx="4493538" cy="892552"/>
          </a:xfrm>
          <a:prstGeom prst="rect">
            <a:avLst/>
          </a:prstGeom>
          <a:noFill/>
          <a:ln>
            <a:solidFill>
              <a:srgbClr val="7030A0"/>
            </a:solidFill>
          </a:ln>
        </p:spPr>
        <p:txBody>
          <a:bodyPr wrap="none" rtlCol="0">
            <a:spAutoFit/>
          </a:bodyPr>
          <a:lstStyle/>
          <a:p>
            <a:pPr algn="ctr"/>
            <a:r>
              <a:rPr lang="zh-CN" altLang="en-US" sz="2800" dirty="0">
                <a:solidFill>
                  <a:srgbClr val="C00000"/>
                </a:solidFill>
                <a:latin typeface="微软雅黑" panose="020B0503020204020204" pitchFamily="34" charset="-122"/>
                <a:ea typeface="微软雅黑" panose="020B0503020204020204" pitchFamily="34" charset="-122"/>
              </a:rPr>
              <a:t>美苏争霸</a:t>
            </a:r>
            <a:endParaRPr lang="en-US" altLang="zh-CN" sz="2800" dirty="0">
              <a:solidFill>
                <a:srgbClr val="C00000"/>
              </a:solidFill>
              <a:latin typeface="微软雅黑" panose="020B0503020204020204" pitchFamily="34" charset="-122"/>
              <a:ea typeface="微软雅黑" panose="020B0503020204020204" pitchFamily="34" charset="-122"/>
            </a:endParaRPr>
          </a:p>
          <a:p>
            <a:pPr algn="ctr"/>
            <a:r>
              <a:rPr lang="zh-CN" altLang="en-US" sz="2400" dirty="0">
                <a:solidFill>
                  <a:srgbClr val="C00000"/>
                </a:solidFill>
                <a:latin typeface="微软雅黑" panose="020B0503020204020204" pitchFamily="34" charset="-122"/>
                <a:ea typeface="微软雅黑" panose="020B0503020204020204" pitchFamily="34" charset="-122"/>
              </a:rPr>
              <a:t>在核打击下能够通信的是什么？</a:t>
            </a:r>
          </a:p>
        </p:txBody>
      </p:sp>
      <p:sp>
        <p:nvSpPr>
          <p:cNvPr id="3" name="文本框 2">
            <a:extLst>
              <a:ext uri="{FF2B5EF4-FFF2-40B4-BE49-F238E27FC236}">
                <a16:creationId xmlns:a16="http://schemas.microsoft.com/office/drawing/2014/main" id="{583F70A9-2854-E748-A675-85B35D9D4546}"/>
              </a:ext>
            </a:extLst>
          </p:cNvPr>
          <p:cNvSpPr txBox="1"/>
          <p:nvPr/>
        </p:nvSpPr>
        <p:spPr>
          <a:xfrm>
            <a:off x="7630510" y="1954924"/>
            <a:ext cx="184731" cy="369332"/>
          </a:xfrm>
          <a:prstGeom prst="rect">
            <a:avLst/>
          </a:prstGeom>
          <a:noFill/>
        </p:spPr>
        <p:txBody>
          <a:bodyPr wrap="none" rtlCol="0">
            <a:spAutoFit/>
          </a:bodyPr>
          <a:lstStyle/>
          <a:p>
            <a:endParaRPr kumimoji="1" lang="zh-CN" altLang="en-US"/>
          </a:p>
        </p:txBody>
      </p:sp>
      <p:sp>
        <p:nvSpPr>
          <p:cNvPr id="39" name="等腰三角形 20">
            <a:extLst>
              <a:ext uri="{FF2B5EF4-FFF2-40B4-BE49-F238E27FC236}">
                <a16:creationId xmlns:a16="http://schemas.microsoft.com/office/drawing/2014/main" id="{32F11771-9BFA-FD49-9C26-F3D1A727214F}"/>
              </a:ext>
            </a:extLst>
          </p:cNvPr>
          <p:cNvSpPr/>
          <p:nvPr/>
        </p:nvSpPr>
        <p:spPr>
          <a:xfrm>
            <a:off x="8557195" y="4780556"/>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118A84F-4B12-B243-B681-A900210A90A9}"/>
              </a:ext>
            </a:extLst>
          </p:cNvPr>
          <p:cNvSpPr/>
          <p:nvPr/>
        </p:nvSpPr>
        <p:spPr>
          <a:xfrm>
            <a:off x="7943778" y="3983336"/>
            <a:ext cx="4060093" cy="769441"/>
          </a:xfrm>
          <a:prstGeom prst="rect">
            <a:avLst/>
          </a:prstGeom>
        </p:spPr>
        <p:txBody>
          <a:bodyPr wrap="square">
            <a:spAutoFit/>
          </a:bodyPr>
          <a:lstStyle/>
          <a:p>
            <a:pPr marL="342900" lvl="0" indent="-342900">
              <a:spcBef>
                <a:spcPts val="900"/>
              </a:spcBef>
              <a:buFont typeface="Wingdings" pitchFamily="2" charset="2"/>
              <a:buChar char="Ø"/>
            </a:pPr>
            <a:r>
              <a:rPr lang="zh-CN" altLang="en-US" sz="2200" dirty="0">
                <a:solidFill>
                  <a:srgbClr val="0A0A0A"/>
                </a:solidFill>
                <a:latin typeface="微软雅黑" panose="020B0503020204020204" pitchFamily="34" charset="-122"/>
                <a:ea typeface="微软雅黑" panose="020B0503020204020204" pitchFamily="34" charset="-122"/>
              </a:rPr>
              <a:t>国防系统的实验，如何扩大研究范畴吸引更多研究者？</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29" name="灯片编号占位符 28">
            <a:extLst>
              <a:ext uri="{FF2B5EF4-FFF2-40B4-BE49-F238E27FC236}">
                <a16:creationId xmlns:a16="http://schemas.microsoft.com/office/drawing/2014/main" id="{329527F8-767D-8B4F-8B6C-2EF0B60460EC}"/>
              </a:ext>
            </a:extLst>
          </p:cNvPr>
          <p:cNvSpPr>
            <a:spLocks noGrp="1"/>
          </p:cNvSpPr>
          <p:nvPr>
            <p:ph type="sldNum" sz="quarter" idx="12"/>
          </p:nvPr>
        </p:nvSpPr>
        <p:spPr/>
        <p:txBody>
          <a:bodyPr/>
          <a:lstStyle/>
          <a:p>
            <a:fld id="{8D4D1E41-7A09-AB4A-A4E1-09765ADA2698}" type="slidenum">
              <a:rPr kumimoji="1" lang="zh-CN" altLang="en-US" smtClean="0"/>
              <a:t>98</a:t>
            </a:fld>
            <a:endParaRPr kumimoji="1" lang="zh-CN" altLang="en-US" dirty="0"/>
          </a:p>
        </p:txBody>
      </p:sp>
      <p:sp>
        <p:nvSpPr>
          <p:cNvPr id="40" name="文本框 39">
            <a:extLst>
              <a:ext uri="{FF2B5EF4-FFF2-40B4-BE49-F238E27FC236}">
                <a16:creationId xmlns:a16="http://schemas.microsoft.com/office/drawing/2014/main" id="{FC0C5074-6AEA-3445-90DB-46C68A04E71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36350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blinds(horizontal)">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P spid="17" grpId="0" animBg="1"/>
      <p:bldP spid="18" grpId="0"/>
      <p:bldP spid="20" grpId="0"/>
      <p:bldP spid="21" grpId="0" animBg="1"/>
      <p:bldP spid="23" grpId="0"/>
      <p:bldP spid="24" grpId="0"/>
      <p:bldP spid="25" grpId="0"/>
      <p:bldP spid="26" grpId="0"/>
      <p:bldP spid="27" grpId="0"/>
      <p:bldP spid="28" grpId="0"/>
      <p:bldP spid="30" grpId="0" animBg="1"/>
      <p:bldP spid="31" grpId="0"/>
      <p:bldP spid="32" grpId="0"/>
      <p:bldP spid="33" grpId="0" animBg="1"/>
      <p:bldP spid="35" grpId="0"/>
      <p:bldP spid="36" grpId="0" animBg="1"/>
      <p:bldP spid="37" grpId="0" animBg="1"/>
      <p:bldP spid="39" grpId="0" animBg="1"/>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8985</TotalTime>
  <Words>18211</Words>
  <Application>Microsoft Macintosh PowerPoint</Application>
  <PresentationFormat>宽屏</PresentationFormat>
  <Paragraphs>2367</Paragraphs>
  <Slides>110</Slides>
  <Notes>87</Notes>
  <HiddenSlides>0</HiddenSlides>
  <MMClips>3</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110</vt:i4>
      </vt:variant>
    </vt:vector>
  </HeadingPairs>
  <TitlesOfParts>
    <vt:vector size="130" baseType="lpstr">
      <vt:lpstr>等线</vt:lpstr>
      <vt:lpstr>等线 Light</vt:lpstr>
      <vt:lpstr>黑体</vt:lpstr>
      <vt:lpstr>宋体</vt:lpstr>
      <vt:lpstr>Microsoft YaHei</vt:lpstr>
      <vt:lpstr>Microsoft YaHei</vt:lpstr>
      <vt:lpstr>basis-grotesque-medium</vt:lpstr>
      <vt:lpstr>MS PGothic</vt:lpstr>
      <vt:lpstr>MS PGothic</vt:lpstr>
      <vt:lpstr>ZapfDingbats</vt:lpstr>
      <vt:lpstr>Arial</vt:lpstr>
      <vt:lpstr>Calibri</vt:lpstr>
      <vt:lpstr>Gill Sans MT</vt:lpstr>
      <vt:lpstr>Monotype Sorts</vt:lpstr>
      <vt:lpstr>Symbol</vt:lpstr>
      <vt:lpstr>Tahoma</vt:lpstr>
      <vt:lpstr>Times New Roman</vt:lpstr>
      <vt:lpstr>Wingdings</vt:lpstr>
      <vt:lpstr>Office 主题​​</vt:lpstr>
      <vt:lpstr>Clip</vt:lpstr>
      <vt:lpstr>计算机网络 教案使用说明</vt:lpstr>
      <vt:lpstr>计算机网络课程教案使用说明</vt:lpstr>
      <vt:lpstr>计算机网络课程教案使用说明</vt:lpstr>
      <vt:lpstr>计算机网络课程教案使用说明</vt:lpstr>
      <vt:lpstr>计算机网络</vt:lpstr>
      <vt:lpstr>课程的任务、目的和基本要求</vt:lpstr>
      <vt:lpstr>主要教学内容</vt:lpstr>
      <vt:lpstr>主要参考书</vt:lpstr>
      <vt:lpstr>第一章 引言</vt:lpstr>
      <vt:lpstr>本章目标</vt:lpstr>
      <vt:lpstr>本章内容</vt:lpstr>
      <vt:lpstr>网络的基本功能</vt:lpstr>
      <vt:lpstr>多种多样的网络服务</vt:lpstr>
      <vt:lpstr>网络改变生活</vt:lpstr>
      <vt:lpstr>网络在军事领域的应用</vt:lpstr>
      <vt:lpstr>互联网成为网络空间的核心</vt:lpstr>
      <vt:lpstr>全球市值前十名公司的变迁</vt:lpstr>
      <vt:lpstr>我国的新基建</vt:lpstr>
      <vt:lpstr>本章内容</vt:lpstr>
      <vt:lpstr>网络分类（按地域规模）</vt:lpstr>
      <vt:lpstr>网络的网络</vt:lpstr>
      <vt:lpstr>互联网的层级结构</vt:lpstr>
      <vt:lpstr>互联网的构成</vt:lpstr>
      <vt:lpstr>网络边缘</vt:lpstr>
      <vt:lpstr>网络边缘设备</vt:lpstr>
      <vt:lpstr>接入网概述</vt:lpstr>
      <vt:lpstr>接入网：光纤到户FTTH</vt:lpstr>
      <vt:lpstr>接入网：数字用户线DSL</vt:lpstr>
      <vt:lpstr>接入网：同轴电缆</vt:lpstr>
      <vt:lpstr>接入网：无线接入</vt:lpstr>
      <vt:lpstr>接入网：企业和家庭网络</vt:lpstr>
      <vt:lpstr>物理介质</vt:lpstr>
      <vt:lpstr>物理介质：光纤</vt:lpstr>
      <vt:lpstr>物理介质：双绞线和同轴电缆</vt:lpstr>
      <vt:lpstr>物理介质：非引导型介质</vt:lpstr>
      <vt:lpstr>网络核心</vt:lpstr>
      <vt:lpstr>网络核心的两大功能</vt:lpstr>
      <vt:lpstr>路由器转发模型</vt:lpstr>
      <vt:lpstr>电路交换</vt:lpstr>
      <vt:lpstr>电路交换</vt:lpstr>
      <vt:lpstr>存储转发的报文交换</vt:lpstr>
      <vt:lpstr>分组交换</vt:lpstr>
      <vt:lpstr>分组交换</vt:lpstr>
      <vt:lpstr>典型交换方式的比较</vt:lpstr>
      <vt:lpstr>本章内容</vt:lpstr>
      <vt:lpstr>协议设计目的</vt:lpstr>
      <vt:lpstr>协议设计目的</vt:lpstr>
      <vt:lpstr>协议分层结构的必要性</vt:lpstr>
      <vt:lpstr>分层结构示例</vt:lpstr>
      <vt:lpstr>分层结构示例</vt:lpstr>
      <vt:lpstr>协议分层结构</vt:lpstr>
      <vt:lpstr>协议分层结构</vt:lpstr>
      <vt:lpstr>服务原语</vt:lpstr>
      <vt:lpstr>服务原语</vt:lpstr>
      <vt:lpstr>服务原语</vt:lpstr>
      <vt:lpstr>服务与协议的关系</vt:lpstr>
      <vt:lpstr>目  录</vt:lpstr>
      <vt:lpstr>OSI参考模型</vt:lpstr>
      <vt:lpstr>OSI参考模型</vt:lpstr>
      <vt:lpstr>OSI参考模型</vt:lpstr>
      <vt:lpstr>OSI参考模型</vt:lpstr>
      <vt:lpstr>OSI参考模型</vt:lpstr>
      <vt:lpstr>TCP/IP参考模型</vt:lpstr>
      <vt:lpstr>TCP/IP参考模型</vt:lpstr>
      <vt:lpstr>OSI模型与TCP/IP模型比较</vt:lpstr>
      <vt:lpstr>OSI模型与TCP/IP模型比较</vt:lpstr>
      <vt:lpstr>本教程内容的分层组织</vt:lpstr>
      <vt:lpstr>分层模型与网络实例</vt:lpstr>
      <vt:lpstr>本章内容</vt:lpstr>
      <vt:lpstr>计算机网络度量单位</vt:lpstr>
      <vt:lpstr>计算机网络度量单位</vt:lpstr>
      <vt:lpstr>计算机网络度量单位</vt:lpstr>
      <vt:lpstr>计算机网络度量单位</vt:lpstr>
      <vt:lpstr>计算机网络度量单位</vt:lpstr>
      <vt:lpstr>计算机网络度量单位</vt:lpstr>
      <vt:lpstr>计算机网络度量单位</vt:lpstr>
      <vt:lpstr>本章内容</vt:lpstr>
      <vt:lpstr>网络安全与威胁</vt:lpstr>
      <vt:lpstr>你见过点三支香的熊猫么？</vt:lpstr>
      <vt:lpstr>恶意软件</vt:lpstr>
      <vt:lpstr>网络安全与威胁</vt:lpstr>
      <vt:lpstr>拒绝服务攻击(Denial-of-Service (DoS) attack)</vt:lpstr>
      <vt:lpstr>亚马逊又双叒叕宕机了！</vt:lpstr>
      <vt:lpstr>你的密码是怎么泄露的？</vt:lpstr>
      <vt:lpstr>数据可靠性</vt:lpstr>
      <vt:lpstr>“棱镜门”：美国政府窥探着全世界</vt:lpstr>
      <vt:lpstr>如何防御</vt:lpstr>
      <vt:lpstr>我们国家网络安全的法规</vt:lpstr>
      <vt:lpstr>本章内容</vt:lpstr>
      <vt:lpstr>国际标准组织</vt:lpstr>
      <vt:lpstr>国际标准组织</vt:lpstr>
      <vt:lpstr>Internet标准化组织</vt:lpstr>
      <vt:lpstr>Internet标准化组织</vt:lpstr>
      <vt:lpstr>Internet标准化组织</vt:lpstr>
      <vt:lpstr>Internet标准化组织</vt:lpstr>
      <vt:lpstr>中国的相关标准组织与联盟</vt:lpstr>
      <vt:lpstr>开源社区</vt:lpstr>
      <vt:lpstr>本章内容</vt:lpstr>
      <vt:lpstr>互联网早期发展与启示</vt:lpstr>
      <vt:lpstr>互联网早期发展与启示</vt:lpstr>
      <vt:lpstr>互联网早期发展与启示</vt:lpstr>
      <vt:lpstr>互联网的新发展与启示</vt:lpstr>
      <vt:lpstr>互联网的新发展与启示</vt:lpstr>
      <vt:lpstr>我国的互联网发展情况</vt:lpstr>
      <vt:lpstr>我国的互联网发展情况</vt:lpstr>
      <vt:lpstr>中国教育和科研计算机网CERNET</vt:lpstr>
      <vt:lpstr>CERNET网络结构</vt:lpstr>
      <vt:lpstr>网络设备商华为</vt:lpstr>
      <vt:lpstr>本章总结</vt:lpstr>
      <vt:lpstr>致谢社区本章贡献者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office user</cp:lastModifiedBy>
  <cp:revision>1283</cp:revision>
  <dcterms:created xsi:type="dcterms:W3CDTF">2021-01-06T05:35:51Z</dcterms:created>
  <dcterms:modified xsi:type="dcterms:W3CDTF">2021-03-04T06:26:36Z</dcterms:modified>
</cp:coreProperties>
</file>